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59" r:id="rId5"/>
    <p:sldId id="260" r:id="rId6"/>
    <p:sldId id="261" r:id="rId7"/>
    <p:sldId id="262" r:id="rId8"/>
    <p:sldId id="263" r:id="rId9"/>
    <p:sldId id="265"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 Luis Oreiro" userId="804ba28f9a2f851b" providerId="LiveId" clId="{BB35C52D-AD2E-4934-9FC5-6925B88DDEEB}"/>
    <pc:docChg chg="modSld sldOrd">
      <pc:chgData name="Jose Luis Oreiro" userId="804ba28f9a2f851b" providerId="LiveId" clId="{BB35C52D-AD2E-4934-9FC5-6925B88DDEEB}" dt="2022-08-03T13:08:57.266" v="1"/>
      <pc:docMkLst>
        <pc:docMk/>
      </pc:docMkLst>
      <pc:sldChg chg="ord">
        <pc:chgData name="Jose Luis Oreiro" userId="804ba28f9a2f851b" providerId="LiveId" clId="{BB35C52D-AD2E-4934-9FC5-6925B88DDEEB}" dt="2022-08-03T13:08:57.266" v="1"/>
        <pc:sldMkLst>
          <pc:docMk/>
          <pc:sldMk cId="2237326107"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29AD0F-62AE-4CCC-80E1-6596BDDE429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3B65C19-9855-4D7C-8208-DA3D0187C0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16CEE5E-89DB-4BB0-A5BE-747C13DE213D}"/>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5" name="Espaço Reservado para Rodapé 4">
            <a:extLst>
              <a:ext uri="{FF2B5EF4-FFF2-40B4-BE49-F238E27FC236}">
                <a16:creationId xmlns:a16="http://schemas.microsoft.com/office/drawing/2014/main" id="{A52C5607-6552-4DE6-9A42-0BE8D3E7D16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A2149E1-BCA9-4142-B116-B7C461E70C3B}"/>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339636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2223D-2B61-42CC-A77D-F69B456A094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1D562AB-9C74-4E12-B968-E5118AA9C59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E2DCBAC-F73D-4EF8-AA35-BB3356F863F2}"/>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5" name="Espaço Reservado para Rodapé 4">
            <a:extLst>
              <a:ext uri="{FF2B5EF4-FFF2-40B4-BE49-F238E27FC236}">
                <a16:creationId xmlns:a16="http://schemas.microsoft.com/office/drawing/2014/main" id="{5A3004F4-46F6-45ED-90C8-A191753FBCD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A3CB30E-D0AC-49C8-A94F-481A4CA61D4C}"/>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263384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287768F-3EB1-4E06-8298-CAA45D9A476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6D5AF49-7874-42CF-8187-9268DA4F90C6}"/>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4CAB385-396F-4ADD-B96E-2422B1B1C6B8}"/>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5" name="Espaço Reservado para Rodapé 4">
            <a:extLst>
              <a:ext uri="{FF2B5EF4-FFF2-40B4-BE49-F238E27FC236}">
                <a16:creationId xmlns:a16="http://schemas.microsoft.com/office/drawing/2014/main" id="{DE8A76D5-491A-4909-828C-A035E6C0E2A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E34772E-6156-4EB9-A5C4-B162F13FE106}"/>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190426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66A866-0D71-4EA5-85DD-6B83BA48AE7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949398A-0328-4B03-9071-1A3BA407743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38EB046-FF9C-4A91-BB18-22371A3A0A91}"/>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5" name="Espaço Reservado para Rodapé 4">
            <a:extLst>
              <a:ext uri="{FF2B5EF4-FFF2-40B4-BE49-F238E27FC236}">
                <a16:creationId xmlns:a16="http://schemas.microsoft.com/office/drawing/2014/main" id="{2D8BF5B5-BE31-4C16-A978-58DA76A6F94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A15300A-722B-451C-A860-8A910B0A67FA}"/>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184726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ADBCB6-5E4B-4C8E-99B0-FDC40F230452}"/>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6ACB178-035E-4AD3-9782-79C7266CAE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46EF92F-D982-4E4A-969F-558D83B8A196}"/>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5" name="Espaço Reservado para Rodapé 4">
            <a:extLst>
              <a:ext uri="{FF2B5EF4-FFF2-40B4-BE49-F238E27FC236}">
                <a16:creationId xmlns:a16="http://schemas.microsoft.com/office/drawing/2014/main" id="{F60ABD94-154C-4A50-8776-163B364C61A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A0AE7DB-6912-4BAE-BCB2-FF9B8AA6DAD3}"/>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204579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A19897-C763-4825-94B8-4FD26490E87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4135188-97F5-4791-81B2-913121199E4D}"/>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02E89BD-A334-4A9B-9628-9B2473F10170}"/>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B7A7898E-CECD-40BB-847F-38D55A0441D0}"/>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6" name="Espaço Reservado para Rodapé 5">
            <a:extLst>
              <a:ext uri="{FF2B5EF4-FFF2-40B4-BE49-F238E27FC236}">
                <a16:creationId xmlns:a16="http://schemas.microsoft.com/office/drawing/2014/main" id="{AC35488E-E45B-4D38-A4B9-93627B5FAA9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DF57A6D-D107-4BCC-B90B-63946CBC0D14}"/>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294550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D34C5-1D0C-4197-8A09-52B8879BEC5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B6B43B3-1E54-4909-9AC8-45F7E0BF85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13FA4B3-5A9A-4835-BE38-37FD572CBC9C}"/>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304F100-B047-4E7C-8663-3306A24307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A903394-6A31-4159-90B4-BD63529BF7D9}"/>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02A7F29-6BD8-4749-BE86-5AE154B22CA6}"/>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8" name="Espaço Reservado para Rodapé 7">
            <a:extLst>
              <a:ext uri="{FF2B5EF4-FFF2-40B4-BE49-F238E27FC236}">
                <a16:creationId xmlns:a16="http://schemas.microsoft.com/office/drawing/2014/main" id="{B9E1A7A7-3D51-4CE4-A52A-C0650AA9C0DC}"/>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AB2575D-516A-4948-AE61-27ABB598A5DE}"/>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129643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C8351-236A-49D4-B16C-B9A7ECB16C9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A0A4D0C8-01D8-4F50-9877-2B3BA84B279D}"/>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4" name="Espaço Reservado para Rodapé 3">
            <a:extLst>
              <a:ext uri="{FF2B5EF4-FFF2-40B4-BE49-F238E27FC236}">
                <a16:creationId xmlns:a16="http://schemas.microsoft.com/office/drawing/2014/main" id="{156794CD-B4DC-4FD2-8FEC-ABEFD3E7C0B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168D661-25E9-4569-B8E9-79A19F72B71A}"/>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413726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CEE0431-944E-4765-AC07-9EC37FD4CA2E}"/>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3" name="Espaço Reservado para Rodapé 2">
            <a:extLst>
              <a:ext uri="{FF2B5EF4-FFF2-40B4-BE49-F238E27FC236}">
                <a16:creationId xmlns:a16="http://schemas.microsoft.com/office/drawing/2014/main" id="{7F2601DC-C6E0-4AED-BAB0-DCAB5A287FC8}"/>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4C4BFF02-3ADA-4853-9850-6745C595510A}"/>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269751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CE33B2-9271-4A19-962F-5BD53FDA99A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B90C541-944E-46FF-8D3C-56AA85CF9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A23D9F45-2E27-4B2E-9B07-B2AE21B4AD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1FF9BBD-C012-489F-BBAD-DF10F7132B10}"/>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6" name="Espaço Reservado para Rodapé 5">
            <a:extLst>
              <a:ext uri="{FF2B5EF4-FFF2-40B4-BE49-F238E27FC236}">
                <a16:creationId xmlns:a16="http://schemas.microsoft.com/office/drawing/2014/main" id="{6199A1DF-3296-411C-83AC-8499883E9B7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4C17526-5673-4FDB-B562-639A5BEF58A0}"/>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238331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9CDDAA-FEEC-4C10-8AF4-89E4560D560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8A350A89-1861-491D-A63F-A5CE64424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28B8C0F-900B-4052-8155-F88C97F1C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24A5555-9FAD-4DEF-8D01-EAEDC2FD1321}"/>
              </a:ext>
            </a:extLst>
          </p:cNvPr>
          <p:cNvSpPr>
            <a:spLocks noGrp="1"/>
          </p:cNvSpPr>
          <p:nvPr>
            <p:ph type="dt" sz="half" idx="10"/>
          </p:nvPr>
        </p:nvSpPr>
        <p:spPr/>
        <p:txBody>
          <a:bodyPr/>
          <a:lstStyle/>
          <a:p>
            <a:fld id="{4F89CDA6-EE4D-48E9-A56E-FC200CB014A1}" type="datetimeFigureOut">
              <a:rPr lang="pt-BR" smtClean="0"/>
              <a:t>03/08/2022</a:t>
            </a:fld>
            <a:endParaRPr lang="pt-BR"/>
          </a:p>
        </p:txBody>
      </p:sp>
      <p:sp>
        <p:nvSpPr>
          <p:cNvPr id="6" name="Espaço Reservado para Rodapé 5">
            <a:extLst>
              <a:ext uri="{FF2B5EF4-FFF2-40B4-BE49-F238E27FC236}">
                <a16:creationId xmlns:a16="http://schemas.microsoft.com/office/drawing/2014/main" id="{14EE8652-D175-4013-9931-C63C90B876B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F2BAE39-A9E6-45EF-898D-A7647B809F9A}"/>
              </a:ext>
            </a:extLst>
          </p:cNvPr>
          <p:cNvSpPr>
            <a:spLocks noGrp="1"/>
          </p:cNvSpPr>
          <p:nvPr>
            <p:ph type="sldNum" sz="quarter" idx="12"/>
          </p:nvPr>
        </p:nvSpPr>
        <p:spPr/>
        <p:txBody>
          <a:bodyPr/>
          <a:lstStyle/>
          <a:p>
            <a:fld id="{38FBB5F1-6F3F-433F-B9A2-1F1704E0B440}" type="slidenum">
              <a:rPr lang="pt-BR" smtClean="0"/>
              <a:t>‹nº›</a:t>
            </a:fld>
            <a:endParaRPr lang="pt-BR"/>
          </a:p>
        </p:txBody>
      </p:sp>
    </p:spTree>
    <p:extLst>
      <p:ext uri="{BB962C8B-B14F-4D97-AF65-F5344CB8AC3E}">
        <p14:creationId xmlns:p14="http://schemas.microsoft.com/office/powerpoint/2010/main" val="3689646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8A1B5E0-5B35-451C-887F-91696CD047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15090B9-DE7E-4206-AD0D-88D67DED66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07D85F3-FBF4-40D9-8881-0C25E9FCB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9CDA6-EE4D-48E9-A56E-FC200CB014A1}" type="datetimeFigureOut">
              <a:rPr lang="pt-BR" smtClean="0"/>
              <a:t>03/08/2022</a:t>
            </a:fld>
            <a:endParaRPr lang="pt-BR"/>
          </a:p>
        </p:txBody>
      </p:sp>
      <p:sp>
        <p:nvSpPr>
          <p:cNvPr id="5" name="Espaço Reservado para Rodapé 4">
            <a:extLst>
              <a:ext uri="{FF2B5EF4-FFF2-40B4-BE49-F238E27FC236}">
                <a16:creationId xmlns:a16="http://schemas.microsoft.com/office/drawing/2014/main" id="{DDD592FC-DFF6-48C6-B6F7-5C81F74A7C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596ADE5A-1199-438B-AFF4-70A1A5B90F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BB5F1-6F3F-433F-B9A2-1F1704E0B440}" type="slidenum">
              <a:rPr lang="pt-BR" smtClean="0"/>
              <a:t>‹nº›</a:t>
            </a:fld>
            <a:endParaRPr lang="pt-BR"/>
          </a:p>
        </p:txBody>
      </p:sp>
    </p:spTree>
    <p:extLst>
      <p:ext uri="{BB962C8B-B14F-4D97-AF65-F5344CB8AC3E}">
        <p14:creationId xmlns:p14="http://schemas.microsoft.com/office/powerpoint/2010/main" val="368748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F91AB2-7885-4B88-ACC7-E02FD61F7380}"/>
              </a:ext>
            </a:extLst>
          </p:cNvPr>
          <p:cNvSpPr>
            <a:spLocks noGrp="1"/>
          </p:cNvSpPr>
          <p:nvPr>
            <p:ph type="ctrTitle"/>
          </p:nvPr>
        </p:nvSpPr>
        <p:spPr>
          <a:xfrm>
            <a:off x="1524000" y="1854200"/>
            <a:ext cx="9144000" cy="1655762"/>
          </a:xfrm>
        </p:spPr>
        <p:txBody>
          <a:bodyPr>
            <a:normAutofit fontScale="90000"/>
          </a:bodyPr>
          <a:lstStyle/>
          <a:p>
            <a:r>
              <a:rPr lang="pt-BR" sz="4400" dirty="0"/>
              <a:t>Desenvolvimento e Subdesenvolvimento na Obra de Celso Furtado: Elementos de uma Teoria do Subdesenvolvimento </a:t>
            </a:r>
          </a:p>
        </p:txBody>
      </p:sp>
      <p:sp>
        <p:nvSpPr>
          <p:cNvPr id="3" name="Subtítulo 2">
            <a:extLst>
              <a:ext uri="{FF2B5EF4-FFF2-40B4-BE49-F238E27FC236}">
                <a16:creationId xmlns:a16="http://schemas.microsoft.com/office/drawing/2014/main" id="{0A34F015-D6BC-4DBB-A238-19440B580171}"/>
              </a:ext>
            </a:extLst>
          </p:cNvPr>
          <p:cNvSpPr>
            <a:spLocks noGrp="1"/>
          </p:cNvSpPr>
          <p:nvPr>
            <p:ph type="subTitle" idx="1"/>
          </p:nvPr>
        </p:nvSpPr>
        <p:spPr>
          <a:xfrm>
            <a:off x="1524000" y="3844212"/>
            <a:ext cx="9144000" cy="1413588"/>
          </a:xfrm>
        </p:spPr>
        <p:txBody>
          <a:bodyPr>
            <a:normAutofit fontScale="92500" lnSpcReduction="20000"/>
          </a:bodyPr>
          <a:lstStyle/>
          <a:p>
            <a:r>
              <a:rPr lang="pt-BR" dirty="0"/>
              <a:t>José Luis Oreiro </a:t>
            </a:r>
          </a:p>
          <a:p>
            <a:r>
              <a:rPr lang="pt-BR" dirty="0"/>
              <a:t>Professor Associado do Departamento de Economia da Universidade de Brasília </a:t>
            </a:r>
          </a:p>
          <a:p>
            <a:r>
              <a:rPr lang="pt-BR" dirty="0"/>
              <a:t>Pesquisador Nível IB do CNPq</a:t>
            </a:r>
          </a:p>
          <a:p>
            <a:endParaRPr lang="pt-BR" dirty="0"/>
          </a:p>
        </p:txBody>
      </p:sp>
      <p:pic>
        <p:nvPicPr>
          <p:cNvPr id="4" name="Imagem 3">
            <a:extLst>
              <a:ext uri="{FF2B5EF4-FFF2-40B4-BE49-F238E27FC236}">
                <a16:creationId xmlns:a16="http://schemas.microsoft.com/office/drawing/2014/main" id="{BED0B596-8139-4478-9A63-4FF9023592BF}"/>
              </a:ext>
            </a:extLst>
          </p:cNvPr>
          <p:cNvPicPr>
            <a:picLocks noChangeAspect="1"/>
          </p:cNvPicPr>
          <p:nvPr/>
        </p:nvPicPr>
        <p:blipFill>
          <a:blip r:embed="rId2"/>
          <a:stretch>
            <a:fillRect/>
          </a:stretch>
        </p:blipFill>
        <p:spPr>
          <a:xfrm>
            <a:off x="0" y="0"/>
            <a:ext cx="12191999" cy="1700808"/>
          </a:xfrm>
          <a:prstGeom prst="rect">
            <a:avLst/>
          </a:prstGeom>
        </p:spPr>
      </p:pic>
    </p:spTree>
    <p:extLst>
      <p:ext uri="{BB962C8B-B14F-4D97-AF65-F5344CB8AC3E}">
        <p14:creationId xmlns:p14="http://schemas.microsoft.com/office/powerpoint/2010/main" val="288078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FF046E7-83D0-4CEF-A15D-68DB470AB2D7}"/>
              </a:ext>
            </a:extLst>
          </p:cNvPr>
          <p:cNvSpPr>
            <a:spLocks noGrp="1"/>
          </p:cNvSpPr>
          <p:nvPr>
            <p:ph type="title"/>
          </p:nvPr>
        </p:nvSpPr>
        <p:spPr>
          <a:xfrm>
            <a:off x="466722" y="586855"/>
            <a:ext cx="3201366" cy="3387497"/>
          </a:xfrm>
        </p:spPr>
        <p:txBody>
          <a:bodyPr anchor="b">
            <a:normAutofit/>
          </a:bodyPr>
          <a:lstStyle/>
          <a:p>
            <a:pPr algn="ctr"/>
            <a:r>
              <a:rPr lang="pt-BR" sz="3400" dirty="0">
                <a:solidFill>
                  <a:srgbClr val="FFFFFF"/>
                </a:solidFill>
              </a:rPr>
              <a:t>O Modelo Clássico de Desenvolvimento Industrial </a:t>
            </a:r>
          </a:p>
        </p:txBody>
      </p:sp>
      <p:sp>
        <p:nvSpPr>
          <p:cNvPr id="3" name="Espaço Reservado para Conteúdo 2">
            <a:extLst>
              <a:ext uri="{FF2B5EF4-FFF2-40B4-BE49-F238E27FC236}">
                <a16:creationId xmlns:a16="http://schemas.microsoft.com/office/drawing/2014/main" id="{BC4BE564-6616-40D9-B1A8-E5401661F27A}"/>
              </a:ext>
            </a:extLst>
          </p:cNvPr>
          <p:cNvSpPr>
            <a:spLocks noGrp="1"/>
          </p:cNvSpPr>
          <p:nvPr>
            <p:ph idx="1"/>
          </p:nvPr>
        </p:nvSpPr>
        <p:spPr>
          <a:xfrm>
            <a:off x="4810259" y="649480"/>
            <a:ext cx="6555347" cy="5546047"/>
          </a:xfrm>
        </p:spPr>
        <p:txBody>
          <a:bodyPr anchor="ctr">
            <a:noAutofit/>
          </a:bodyPr>
          <a:lstStyle/>
          <a:p>
            <a:pPr algn="just"/>
            <a:r>
              <a:rPr lang="pt-BR" sz="1600" dirty="0"/>
              <a:t>Papel da teoria do desenvolvimento: mostrar a natureza das variáveis não econômicas que determinam a taxa de crescimento de uma economia </a:t>
            </a:r>
          </a:p>
          <a:p>
            <a:pPr lvl="1" algn="just"/>
            <a:r>
              <a:rPr lang="pt-BR" sz="1600" dirty="0"/>
              <a:t>Problema: o desenvolvimento econômico possui uma dimensão histórica. </a:t>
            </a:r>
          </a:p>
          <a:p>
            <a:pPr algn="just"/>
            <a:r>
              <a:rPr lang="pt-BR" sz="1600" dirty="0"/>
              <a:t>No mundo anterior a Revolução Industrial o desenvolvimento econômico era um processo de aglutinação de pequenas unidades econômicas e de divisão geográfica do trabalho. </a:t>
            </a:r>
          </a:p>
          <a:p>
            <a:pPr lvl="1" algn="just"/>
            <a:r>
              <a:rPr lang="pt-BR" sz="1600" dirty="0"/>
              <a:t>Como a articulação entre comércio e produção era nula, os lucros advindos do comércio não eram acumulados para modificar as técnicas de produção. </a:t>
            </a:r>
          </a:p>
          <a:p>
            <a:pPr lvl="1" algn="just"/>
            <a:r>
              <a:rPr lang="pt-BR" sz="1600" dirty="0"/>
              <a:t>Isso muda com a revolução industrial pois o lucro torna-se o pagamento a um fator de produção, incorporando-se ao preço de venda do produto. </a:t>
            </a:r>
          </a:p>
          <a:p>
            <a:pPr lvl="1" algn="just"/>
            <a:r>
              <a:rPr lang="pt-BR" sz="1600" dirty="0"/>
              <a:t>Se o empresário não encontrar mercado para os seus produtos terá que vende-los a um preço mais baixo. </a:t>
            </a:r>
          </a:p>
          <a:p>
            <a:pPr lvl="2" algn="just"/>
            <a:r>
              <a:rPr lang="pt-BR" sz="1600" dirty="0"/>
              <a:t>Ênfase nos custos de produção </a:t>
            </a:r>
          </a:p>
          <a:p>
            <a:pPr lvl="1" algn="just"/>
            <a:r>
              <a:rPr lang="pt-BR" sz="1600" dirty="0"/>
              <a:t>A primeira etapa do desenvolvimento industrial foi operada no lado da oferta, o que se traduziu numa redução significativa dos preços de um certo número de mercadorias. </a:t>
            </a:r>
          </a:p>
          <a:p>
            <a:pPr lvl="1" algn="just"/>
            <a:r>
              <a:rPr lang="pt-BR" sz="1600" dirty="0"/>
              <a:t>Nessa primeira fase do desenvolvimento capitalista, o salário do operário não especializado era um salário de subsistência. </a:t>
            </a:r>
          </a:p>
          <a:p>
            <a:pPr lvl="2" algn="just"/>
            <a:r>
              <a:rPr lang="pt-BR" sz="1600" dirty="0"/>
              <a:t>Oferta elástica de trabalho </a:t>
            </a:r>
          </a:p>
        </p:txBody>
      </p:sp>
    </p:spTree>
    <p:extLst>
      <p:ext uri="{BB962C8B-B14F-4D97-AF65-F5344CB8AC3E}">
        <p14:creationId xmlns:p14="http://schemas.microsoft.com/office/powerpoint/2010/main" val="223732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748DC951-E0E2-48D3-9404-E1A4D9C5AE96}"/>
              </a:ext>
            </a:extLst>
          </p:cNvPr>
          <p:cNvSpPr>
            <a:spLocks noGrp="1"/>
          </p:cNvSpPr>
          <p:nvPr>
            <p:ph type="title"/>
          </p:nvPr>
        </p:nvSpPr>
        <p:spPr>
          <a:xfrm>
            <a:off x="934872" y="982272"/>
            <a:ext cx="3388419" cy="4560970"/>
          </a:xfrm>
        </p:spPr>
        <p:txBody>
          <a:bodyPr>
            <a:normAutofit/>
          </a:bodyPr>
          <a:lstStyle/>
          <a:p>
            <a:r>
              <a:rPr lang="pt-BR" sz="4000" dirty="0">
                <a:solidFill>
                  <a:srgbClr val="FFFFFF"/>
                </a:solidFill>
              </a:rPr>
              <a:t>Referências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ço Reservado para Conteúdo 2">
            <a:extLst>
              <a:ext uri="{FF2B5EF4-FFF2-40B4-BE49-F238E27FC236}">
                <a16:creationId xmlns:a16="http://schemas.microsoft.com/office/drawing/2014/main" id="{9FBCE7A4-6A5B-45E7-B015-DBF48C4444CE}"/>
              </a:ext>
            </a:extLst>
          </p:cNvPr>
          <p:cNvSpPr>
            <a:spLocks noGrp="1"/>
          </p:cNvSpPr>
          <p:nvPr>
            <p:ph idx="1"/>
          </p:nvPr>
        </p:nvSpPr>
        <p:spPr>
          <a:xfrm>
            <a:off x="5221862" y="1719618"/>
            <a:ext cx="5948831" cy="4334629"/>
          </a:xfrm>
        </p:spPr>
        <p:txBody>
          <a:bodyPr anchor="ctr">
            <a:normAutofit/>
          </a:bodyPr>
          <a:lstStyle/>
          <a:p>
            <a:r>
              <a:rPr lang="pt-BR" sz="2400" dirty="0">
                <a:solidFill>
                  <a:srgbClr val="FEFFFF"/>
                </a:solidFill>
              </a:rPr>
              <a:t>Furtado, C. (2009). Desenvolvimento e Subdesenvolvimento. Contraponto: Rio de Janeiro, capítulo 4 [Edição original 1961]. </a:t>
            </a:r>
          </a:p>
          <a:p>
            <a:endParaRPr lang="pt-BR" sz="2400" dirty="0">
              <a:solidFill>
                <a:srgbClr val="FEFFFF"/>
              </a:solidFill>
            </a:endParaRPr>
          </a:p>
        </p:txBody>
      </p:sp>
    </p:spTree>
    <p:extLst>
      <p:ext uri="{BB962C8B-B14F-4D97-AF65-F5344CB8AC3E}">
        <p14:creationId xmlns:p14="http://schemas.microsoft.com/office/powerpoint/2010/main" val="359386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9F3819CA-840D-44A6-A293-7BD94FD0A608}"/>
              </a:ext>
            </a:extLst>
          </p:cNvPr>
          <p:cNvSpPr>
            <a:spLocks noGrp="1"/>
          </p:cNvSpPr>
          <p:nvPr>
            <p:ph type="title"/>
          </p:nvPr>
        </p:nvSpPr>
        <p:spPr>
          <a:xfrm>
            <a:off x="1098468" y="885651"/>
            <a:ext cx="3229803" cy="4624603"/>
          </a:xfrm>
        </p:spPr>
        <p:txBody>
          <a:bodyPr>
            <a:normAutofit/>
          </a:bodyPr>
          <a:lstStyle/>
          <a:p>
            <a:pPr algn="ctr"/>
            <a:r>
              <a:rPr lang="pt-BR" sz="3400" dirty="0">
                <a:solidFill>
                  <a:srgbClr val="FFFFFF"/>
                </a:solidFill>
              </a:rPr>
              <a:t>O modelo clássico de desenvolvimento industrial </a:t>
            </a:r>
          </a:p>
        </p:txBody>
      </p:sp>
      <p:sp>
        <p:nvSpPr>
          <p:cNvPr id="3" name="Espaço Reservado para Conteúdo 2">
            <a:extLst>
              <a:ext uri="{FF2B5EF4-FFF2-40B4-BE49-F238E27FC236}">
                <a16:creationId xmlns:a16="http://schemas.microsoft.com/office/drawing/2014/main" id="{DE38E180-72F8-46AA-963E-BB067342A895}"/>
              </a:ext>
            </a:extLst>
          </p:cNvPr>
          <p:cNvSpPr>
            <a:spLocks noGrp="1"/>
          </p:cNvSpPr>
          <p:nvPr>
            <p:ph idx="1"/>
          </p:nvPr>
        </p:nvSpPr>
        <p:spPr>
          <a:xfrm>
            <a:off x="4978708" y="885651"/>
            <a:ext cx="6525220" cy="5521414"/>
          </a:xfrm>
        </p:spPr>
        <p:txBody>
          <a:bodyPr anchor="ctr">
            <a:normAutofit/>
          </a:bodyPr>
          <a:lstStyle/>
          <a:p>
            <a:pPr algn="just"/>
            <a:r>
              <a:rPr lang="pt-BR" sz="2000" dirty="0"/>
              <a:t>A segunda fase do desenvolvimento das economias industriais ocorre quando a oferta de trabalho se torna pouco elástica. </a:t>
            </a:r>
          </a:p>
          <a:p>
            <a:pPr lvl="1" algn="just"/>
            <a:r>
              <a:rPr lang="pt-BR" sz="2000" dirty="0"/>
              <a:t>K cresce mais rápido do que L, ou seja, aumenta a relação K/L, o que leva a uma queda da participação dos lucros na renda e, consequentemente, da taxa de lucro; reduzindo assim a taxa de investimento (I/Y). </a:t>
            </a:r>
          </a:p>
          <a:p>
            <a:pPr lvl="1" algn="just"/>
            <a:r>
              <a:rPr lang="pt-BR" sz="2000" dirty="0"/>
              <a:t>A elevação dos salários reais criava condições para a adoção de técnicas de produção mais intensivas em capital (</a:t>
            </a:r>
            <a:r>
              <a:rPr lang="pt-BR" sz="2000" dirty="0" err="1"/>
              <a:t>labour</a:t>
            </a:r>
            <a:r>
              <a:rPr lang="pt-BR" sz="2000" dirty="0"/>
              <a:t> </a:t>
            </a:r>
            <a:r>
              <a:rPr lang="pt-BR" sz="2000" dirty="0" err="1"/>
              <a:t>saving</a:t>
            </a:r>
            <a:r>
              <a:rPr lang="pt-BR" sz="2000" dirty="0"/>
              <a:t> </a:t>
            </a:r>
            <a:r>
              <a:rPr lang="pt-BR" sz="2000" dirty="0" err="1"/>
              <a:t>technological</a:t>
            </a:r>
            <a:r>
              <a:rPr lang="pt-BR" sz="2000" dirty="0"/>
              <a:t> </a:t>
            </a:r>
            <a:r>
              <a:rPr lang="pt-BR" sz="2000" dirty="0" err="1"/>
              <a:t>progress</a:t>
            </a:r>
            <a:r>
              <a:rPr lang="pt-BR" sz="2000" dirty="0"/>
              <a:t>), reduzindo assim a procura por mão-de-obra. </a:t>
            </a:r>
          </a:p>
          <a:p>
            <a:pPr lvl="2" algn="just"/>
            <a:r>
              <a:rPr lang="pt-BR" dirty="0"/>
              <a:t>“As observações anteriores evidencial, com clareza, a intensa interdependência existente entre a evolução da tecnologia nos países industrializados e as condições históricas do seu desenvolvimento econômico” (p.159)</a:t>
            </a:r>
          </a:p>
        </p:txBody>
      </p:sp>
    </p:spTree>
    <p:extLst>
      <p:ext uri="{BB962C8B-B14F-4D97-AF65-F5344CB8AC3E}">
        <p14:creationId xmlns:p14="http://schemas.microsoft.com/office/powerpoint/2010/main" val="384611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9096824D-27CF-481E-A0AF-BDF92F3F4FA7}"/>
              </a:ext>
            </a:extLst>
          </p:cNvPr>
          <p:cNvSpPr>
            <a:spLocks noGrp="1"/>
          </p:cNvSpPr>
          <p:nvPr>
            <p:ph type="title"/>
          </p:nvPr>
        </p:nvSpPr>
        <p:spPr>
          <a:xfrm>
            <a:off x="1098468" y="885651"/>
            <a:ext cx="3229803" cy="4624603"/>
          </a:xfrm>
        </p:spPr>
        <p:txBody>
          <a:bodyPr>
            <a:normAutofit/>
          </a:bodyPr>
          <a:lstStyle/>
          <a:p>
            <a:pPr algn="ctr"/>
            <a:r>
              <a:rPr lang="pt-BR" sz="3400" dirty="0">
                <a:solidFill>
                  <a:srgbClr val="FFFFFF"/>
                </a:solidFill>
              </a:rPr>
              <a:t>As Estruturas subdesenvolvidas</a:t>
            </a:r>
          </a:p>
        </p:txBody>
      </p:sp>
      <p:sp>
        <p:nvSpPr>
          <p:cNvPr id="3" name="Espaço Reservado para Conteúdo 2">
            <a:extLst>
              <a:ext uri="{FF2B5EF4-FFF2-40B4-BE49-F238E27FC236}">
                <a16:creationId xmlns:a16="http://schemas.microsoft.com/office/drawing/2014/main" id="{0228D086-B32F-4288-B614-7DB1ECE45ED6}"/>
              </a:ext>
            </a:extLst>
          </p:cNvPr>
          <p:cNvSpPr>
            <a:spLocks noGrp="1"/>
          </p:cNvSpPr>
          <p:nvPr>
            <p:ph idx="1"/>
          </p:nvPr>
        </p:nvSpPr>
        <p:spPr>
          <a:xfrm>
            <a:off x="4978708" y="885651"/>
            <a:ext cx="6525220" cy="5656881"/>
          </a:xfrm>
        </p:spPr>
        <p:txBody>
          <a:bodyPr anchor="ctr">
            <a:normAutofit/>
          </a:bodyPr>
          <a:lstStyle/>
          <a:p>
            <a:pPr algn="just"/>
            <a:r>
              <a:rPr lang="pt-BR" sz="1400" dirty="0"/>
              <a:t>Três linhas de desenvolvimento da economia mundial após a Revolução Industrial</a:t>
            </a:r>
          </a:p>
          <a:p>
            <a:pPr lvl="1" algn="just"/>
            <a:r>
              <a:rPr lang="pt-BR" sz="1400" dirty="0"/>
              <a:t>Europa: Desorganização da economia artesanal pré-capitalista e progressiva absorção dos fatores liberados em um nível mais alto de produtividade. </a:t>
            </a:r>
          </a:p>
          <a:p>
            <a:pPr lvl="2" algn="just"/>
            <a:r>
              <a:rPr lang="pt-BR" sz="1400" dirty="0"/>
              <a:t>Duas fases desse processo: primeira fase com oferta elástica de trabalho e a segunda fase com escassez de trabalho e reorientação da tecnologia. </a:t>
            </a:r>
          </a:p>
          <a:p>
            <a:pPr lvl="1" algn="just"/>
            <a:r>
              <a:rPr lang="pt-BR" sz="1400" dirty="0"/>
              <a:t>Deslocamento populacional para além de suas fronteiras onde houvesse terras desocupadas e de características similares às da Europa. </a:t>
            </a:r>
          </a:p>
          <a:p>
            <a:pPr lvl="2" algn="just"/>
            <a:r>
              <a:rPr lang="pt-BR" sz="1400" dirty="0"/>
              <a:t>“As populações que migravam para esses novos territórios levavam as técnicas de produção e os hábitos de consumo da Europa e, ao encontrarem maior abundância de recursos naturais, alcançavam rapidamente níveis de produtividade bastante altos. Se considerarmos que essas colônias só se estabeleciam onde prevaleciam condições econômicas extremamente favoráveis, explica-se que suas populações hajam alcançado, desde o início, elevados níveis de vida, comparativamente ao dos países europeus” (p.161). </a:t>
            </a:r>
          </a:p>
          <a:p>
            <a:pPr lvl="1" algn="just"/>
            <a:r>
              <a:rPr lang="pt-BR" sz="1400" dirty="0"/>
              <a:t>Em direção a regiões já ocupadas, algumas delas densamente povoadas, mas com estruturas produtivas pré-capitalistas. </a:t>
            </a:r>
          </a:p>
          <a:p>
            <a:pPr lvl="2" algn="just"/>
            <a:r>
              <a:rPr lang="pt-BR" sz="1400" dirty="0"/>
              <a:t>A resultante foi a criação de estruturas híbridas, uma parte que se comportava como uma estrutura capitalista e a outra mantendo-se dentro da estrutura pré-existente. </a:t>
            </a:r>
          </a:p>
          <a:p>
            <a:pPr lvl="3" algn="just"/>
            <a:r>
              <a:rPr lang="pt-BR" sz="1400" dirty="0"/>
              <a:t>“Esse tipo de economia dualista constitui, especificamente, o fenômeno do subdesenvolvimento contemporâneo” (p.161)</a:t>
            </a:r>
          </a:p>
        </p:txBody>
      </p:sp>
    </p:spTree>
    <p:extLst>
      <p:ext uri="{BB962C8B-B14F-4D97-AF65-F5344CB8AC3E}">
        <p14:creationId xmlns:p14="http://schemas.microsoft.com/office/powerpoint/2010/main" val="351834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27FB6C75-26A6-4F60-9CE8-D1AD9308E636}"/>
              </a:ext>
            </a:extLst>
          </p:cNvPr>
          <p:cNvSpPr>
            <a:spLocks noGrp="1"/>
          </p:cNvSpPr>
          <p:nvPr>
            <p:ph type="title"/>
          </p:nvPr>
        </p:nvSpPr>
        <p:spPr>
          <a:xfrm>
            <a:off x="1098468" y="885651"/>
            <a:ext cx="3229803" cy="4624603"/>
          </a:xfrm>
        </p:spPr>
        <p:txBody>
          <a:bodyPr>
            <a:normAutofit/>
          </a:bodyPr>
          <a:lstStyle/>
          <a:p>
            <a:pPr algn="ctr"/>
            <a:r>
              <a:rPr lang="pt-BR" sz="4100" dirty="0">
                <a:solidFill>
                  <a:srgbClr val="FFFFFF"/>
                </a:solidFill>
              </a:rPr>
              <a:t>As Estruturas subdesenvolvidas </a:t>
            </a:r>
          </a:p>
        </p:txBody>
      </p:sp>
      <p:sp>
        <p:nvSpPr>
          <p:cNvPr id="3" name="Espaço Reservado para Conteúdo 2">
            <a:extLst>
              <a:ext uri="{FF2B5EF4-FFF2-40B4-BE49-F238E27FC236}">
                <a16:creationId xmlns:a16="http://schemas.microsoft.com/office/drawing/2014/main" id="{548DAE55-A8CE-4EF0-A777-5047FE354853}"/>
              </a:ext>
            </a:extLst>
          </p:cNvPr>
          <p:cNvSpPr>
            <a:spLocks noGrp="1"/>
          </p:cNvSpPr>
          <p:nvPr>
            <p:ph idx="1"/>
          </p:nvPr>
        </p:nvSpPr>
        <p:spPr>
          <a:xfrm>
            <a:off x="4978708" y="885651"/>
            <a:ext cx="6525220" cy="5373106"/>
          </a:xfrm>
        </p:spPr>
        <p:txBody>
          <a:bodyPr anchor="ctr">
            <a:normAutofit/>
          </a:bodyPr>
          <a:lstStyle/>
          <a:p>
            <a:pPr algn="just"/>
            <a:r>
              <a:rPr lang="pt-BR" sz="1600" dirty="0"/>
              <a:t>A estrutura econômica da região onde penetrou a empresa capitalista não se modifica necessariamente pois apenas uma pequena fração da mão-de-obra disponível é absorvida por essas empresas, com salários que não refletem a produtividade da mesma, mas as condições de vida prevalecentes na região. </a:t>
            </a:r>
          </a:p>
          <a:p>
            <a:pPr algn="just"/>
            <a:r>
              <a:rPr lang="pt-BR" sz="1600" dirty="0"/>
              <a:t>A empresa capitalista que penetra numa região de velha colonização não se vincula a esta última pois a massa de lucros por ela gerada não se integra na economia local. </a:t>
            </a:r>
          </a:p>
          <a:p>
            <a:pPr algn="just"/>
            <a:r>
              <a:rPr lang="pt-BR" sz="1600" dirty="0"/>
              <a:t>Em algumas dessas economias híbridas, contudo, a massa de salários criados no setor ligado ao comércio internacional foi suficiente para monetizar parte importante do sistema econômico. </a:t>
            </a:r>
          </a:p>
          <a:p>
            <a:pPr lvl="1" algn="just"/>
            <a:r>
              <a:rPr lang="pt-BR" sz="1600" dirty="0"/>
              <a:t>Modificação dos hábitos de consumo com importação significativa de bens de consumo de luxo. </a:t>
            </a:r>
          </a:p>
          <a:p>
            <a:pPr algn="just"/>
            <a:r>
              <a:rPr lang="pt-BR" sz="1600" dirty="0"/>
              <a:t>Nessas economias as flutuações dos preços de exportação são absorvidas pelos lucros, mantendo-se o emprego e a renda salarial em termos monetários. </a:t>
            </a:r>
          </a:p>
          <a:p>
            <a:pPr lvl="1" algn="just"/>
            <a:r>
              <a:rPr lang="pt-BR" sz="1600" dirty="0"/>
              <a:t>Nas fases de baixa dos preços internacionais, a rentabilidade dos negócios ligados ao mercado interno tende a crescer em termos relativos pois aumentam os preços das mercadorias importadas ao mesma tempo em que se mantem a renda monetária doméstica</a:t>
            </a:r>
            <a:r>
              <a:rPr lang="pt-BR" sz="1500" dirty="0"/>
              <a:t>. </a:t>
            </a:r>
          </a:p>
        </p:txBody>
      </p:sp>
    </p:spTree>
    <p:extLst>
      <p:ext uri="{BB962C8B-B14F-4D97-AF65-F5344CB8AC3E}">
        <p14:creationId xmlns:p14="http://schemas.microsoft.com/office/powerpoint/2010/main" val="67696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A738E398-2A9B-4300-8730-AB68135CC1F5}"/>
              </a:ext>
            </a:extLst>
          </p:cNvPr>
          <p:cNvSpPr>
            <a:spLocks noGrp="1"/>
          </p:cNvSpPr>
          <p:nvPr>
            <p:ph type="title"/>
          </p:nvPr>
        </p:nvSpPr>
        <p:spPr>
          <a:xfrm>
            <a:off x="1098468" y="885651"/>
            <a:ext cx="3229803" cy="4624603"/>
          </a:xfrm>
        </p:spPr>
        <p:txBody>
          <a:bodyPr>
            <a:normAutofit/>
          </a:bodyPr>
          <a:lstStyle/>
          <a:p>
            <a:pPr algn="ctr"/>
            <a:r>
              <a:rPr lang="pt-BR" dirty="0">
                <a:solidFill>
                  <a:srgbClr val="FFFFFF"/>
                </a:solidFill>
              </a:rPr>
              <a:t>O Caso Brasileiro </a:t>
            </a:r>
          </a:p>
        </p:txBody>
      </p:sp>
      <p:sp>
        <p:nvSpPr>
          <p:cNvPr id="3" name="Espaço Reservado para Conteúdo 2">
            <a:extLst>
              <a:ext uri="{FF2B5EF4-FFF2-40B4-BE49-F238E27FC236}">
                <a16:creationId xmlns:a16="http://schemas.microsoft.com/office/drawing/2014/main" id="{6046FDD9-9DDB-4820-BA46-8F415F4CA43E}"/>
              </a:ext>
            </a:extLst>
          </p:cNvPr>
          <p:cNvSpPr>
            <a:spLocks noGrp="1"/>
          </p:cNvSpPr>
          <p:nvPr>
            <p:ph idx="1"/>
          </p:nvPr>
        </p:nvSpPr>
        <p:spPr>
          <a:xfrm>
            <a:off x="4978708" y="885651"/>
            <a:ext cx="6525220" cy="4616849"/>
          </a:xfrm>
        </p:spPr>
        <p:txBody>
          <a:bodyPr anchor="ctr">
            <a:normAutofit/>
          </a:bodyPr>
          <a:lstStyle/>
          <a:p>
            <a:pPr algn="just"/>
            <a:r>
              <a:rPr lang="pt-BR" sz="2000" dirty="0"/>
              <a:t>No Brasil, dada a elasticidade da oferta de fatores (terra e trabalho) os lucros do café foram reinvestidos na produção cafeeira, aumentando assim a demanda por mão-de-obra e, com ela, o mercado consumidor doméstico: gênese do núcleo industrial. </a:t>
            </a:r>
          </a:p>
          <a:p>
            <a:pPr lvl="1" algn="just"/>
            <a:r>
              <a:rPr lang="pt-BR" sz="2000" dirty="0"/>
              <a:t>“No caso do desenvolvimento induzido de fora para dentro – como foi o caso brasileiro – formou-se primeiramente a procura por manufaturas, satisfeita com importações. O fator dinâmico atuava no lado da procura, a partir do momento que ela não mais pudesse ser atendida pela oferta externa. Por um lado a estabilidade do nível de renda monetária e, por outro, a instabilidade na capacidade para importar agiram, cumulativamente, no sentido de garantir atrativo às inversões ligadas ao mercado interno” (p.169). </a:t>
            </a:r>
          </a:p>
          <a:p>
            <a:pPr lvl="1"/>
            <a:endParaRPr lang="pt-BR" sz="2000" dirty="0"/>
          </a:p>
        </p:txBody>
      </p:sp>
    </p:spTree>
    <p:extLst>
      <p:ext uri="{BB962C8B-B14F-4D97-AF65-F5344CB8AC3E}">
        <p14:creationId xmlns:p14="http://schemas.microsoft.com/office/powerpoint/2010/main" val="414409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3DB69B6F-594E-4080-862A-64D22D9D87F2}"/>
              </a:ext>
            </a:extLst>
          </p:cNvPr>
          <p:cNvSpPr>
            <a:spLocks noGrp="1"/>
          </p:cNvSpPr>
          <p:nvPr>
            <p:ph type="title"/>
          </p:nvPr>
        </p:nvSpPr>
        <p:spPr>
          <a:xfrm>
            <a:off x="1098468" y="885651"/>
            <a:ext cx="3229803" cy="4624603"/>
          </a:xfrm>
        </p:spPr>
        <p:txBody>
          <a:bodyPr>
            <a:normAutofit/>
          </a:bodyPr>
          <a:lstStyle/>
          <a:p>
            <a:pPr algn="ctr"/>
            <a:r>
              <a:rPr lang="pt-BR" sz="3400" dirty="0">
                <a:solidFill>
                  <a:srgbClr val="FFFFFF"/>
                </a:solidFill>
              </a:rPr>
              <a:t>Estruturas subdesenvolvidas complexas</a:t>
            </a:r>
          </a:p>
        </p:txBody>
      </p:sp>
      <p:sp>
        <p:nvSpPr>
          <p:cNvPr id="3" name="Espaço Reservado para Conteúdo 2">
            <a:extLst>
              <a:ext uri="{FF2B5EF4-FFF2-40B4-BE49-F238E27FC236}">
                <a16:creationId xmlns:a16="http://schemas.microsoft.com/office/drawing/2014/main" id="{14169248-B7DA-4F12-AE52-B3A371496767}"/>
              </a:ext>
            </a:extLst>
          </p:cNvPr>
          <p:cNvSpPr>
            <a:spLocks noGrp="1"/>
          </p:cNvSpPr>
          <p:nvPr>
            <p:ph idx="1"/>
          </p:nvPr>
        </p:nvSpPr>
        <p:spPr>
          <a:xfrm>
            <a:off x="4978707" y="333375"/>
            <a:ext cx="6979513" cy="6391275"/>
          </a:xfrm>
        </p:spPr>
        <p:txBody>
          <a:bodyPr anchor="ctr">
            <a:noAutofit/>
          </a:bodyPr>
          <a:lstStyle/>
          <a:p>
            <a:pPr algn="just"/>
            <a:r>
              <a:rPr lang="pt-BR" sz="1400" dirty="0"/>
              <a:t>As estruturas subdesenvolvidas mais complexas são aquelas que possuem um núcleo industrial ligado ao mercado interno. Eventualmente esse núcleo industrial se diversifica e fica capacitado a produzir parte dos equipamentos exigidos para a sua expansão. </a:t>
            </a:r>
          </a:p>
          <a:p>
            <a:pPr lvl="1" algn="just"/>
            <a:r>
              <a:rPr lang="pt-BR" sz="1400" dirty="0"/>
              <a:t>O processo normal de desenvolvimento industrial ainda é o de substituição de importações e não o da introdução de inovações nos processos produtivos. </a:t>
            </a:r>
          </a:p>
          <a:p>
            <a:pPr lvl="1" algn="just"/>
            <a:r>
              <a:rPr lang="pt-BR" sz="1400" dirty="0"/>
              <a:t>O desenvolvimento em tais condições ocorre sob forte pressão inflacionária. </a:t>
            </a:r>
          </a:p>
          <a:p>
            <a:pPr lvl="1" algn="just"/>
            <a:r>
              <a:rPr lang="pt-BR" sz="1400" dirty="0"/>
              <a:t>“(...) o subdesenvolvimento não constitui uma etapa necessária do processo de formação das economias capitalistas modernas. É em si, um processo particular, resultante da penetração da empresas capitalistas modernas em estruturas arcaicas (...) o caso mais complexo – exemplo do qual nos oferece o estádio atual da economia brasileira – é aquele em que a economia apresenta três setores: um, basicamente de subsistência; outro, voltado sobretudo para a exportação e o terceiro, como um núcleo industrial ligado ao mercado interno, suficientemente diversificado para produzir parte dos bens de capital de que necessita para o seu próprio crescimento. O núcleo industrial ligado ao mercado interno se desenvolve a partir de um processo de substituição de manufaturas antes importadas, vale dizer em condições de concorrência com produtos </a:t>
            </a:r>
            <a:r>
              <a:rPr lang="pt-BR" sz="1400" dirty="0" err="1"/>
              <a:t>forâneos</a:t>
            </a:r>
            <a:r>
              <a:rPr lang="pt-BR" sz="1400" dirty="0"/>
              <a:t>. Daí resulta que a maior preocupação do industrial local é a de apresentar um artigo similar ao importado e adotar métodos de produção que o habilitem a competir com o exportador estrangeiro (...) o resultado prático disso – mesmo que cresça o setor industrial ligado ao mercado interno e aumente a sua participação no produto, mesmo que cresça a renda per-capita do conjunto da população é que a estrutura ocupacional do país se modifica com lentidão. O contingente da população afetada pelo desenvolvimento econômico mantem-se reduzido, declinando muito devagar a importância relativa do setor cuja atividade é a produção para a subsistência. Explica-se, deste modo, que uma economia onde a produção industrial já alcançou elevado grau de diversificação e tem uma participação no produto que pouco se distingue da observada em países desenvolvidos apresente uma estrutura ocupacional tipicamente pré-capitalista e que grande parte de sua população esteja alheia aos benefícios do desenvolvimento econômico” (pp. 171-172). </a:t>
            </a:r>
          </a:p>
        </p:txBody>
      </p:sp>
    </p:spTree>
    <p:extLst>
      <p:ext uri="{BB962C8B-B14F-4D97-AF65-F5344CB8AC3E}">
        <p14:creationId xmlns:p14="http://schemas.microsoft.com/office/powerpoint/2010/main" val="397862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0EDCD894-A84D-4078-9540-8ED5C0F2F88C}"/>
              </a:ext>
            </a:extLst>
          </p:cNvPr>
          <p:cNvSpPr>
            <a:spLocks noGrp="1"/>
          </p:cNvSpPr>
          <p:nvPr>
            <p:ph type="title"/>
          </p:nvPr>
        </p:nvSpPr>
        <p:spPr>
          <a:xfrm>
            <a:off x="934872" y="982272"/>
            <a:ext cx="3388419" cy="4560970"/>
          </a:xfrm>
        </p:spPr>
        <p:txBody>
          <a:bodyPr>
            <a:normAutofit/>
          </a:bodyPr>
          <a:lstStyle/>
          <a:p>
            <a:pPr algn="ctr"/>
            <a:r>
              <a:rPr lang="pt-BR" sz="4000" dirty="0">
                <a:solidFill>
                  <a:srgbClr val="FFFFFF"/>
                </a:solidFill>
              </a:rPr>
              <a:t>Questão para Discussão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ço Reservado para Conteúdo 2">
            <a:extLst>
              <a:ext uri="{FF2B5EF4-FFF2-40B4-BE49-F238E27FC236}">
                <a16:creationId xmlns:a16="http://schemas.microsoft.com/office/drawing/2014/main" id="{9B94D139-60F6-4C23-AD15-E96E5C233638}"/>
              </a:ext>
            </a:extLst>
          </p:cNvPr>
          <p:cNvSpPr>
            <a:spLocks noGrp="1"/>
          </p:cNvSpPr>
          <p:nvPr>
            <p:ph idx="1"/>
          </p:nvPr>
        </p:nvSpPr>
        <p:spPr>
          <a:xfrm>
            <a:off x="5221862" y="1719618"/>
            <a:ext cx="5948831" cy="4334629"/>
          </a:xfrm>
        </p:spPr>
        <p:txBody>
          <a:bodyPr anchor="ctr">
            <a:normAutofit/>
          </a:bodyPr>
          <a:lstStyle/>
          <a:p>
            <a:pPr algn="just"/>
            <a:r>
              <a:rPr lang="pt-BR" sz="1400" dirty="0">
                <a:solidFill>
                  <a:srgbClr val="FEFFFF"/>
                </a:solidFill>
              </a:rPr>
              <a:t>Na teoria do subdesenvolvimento de Celso Furtado o subdesenvolvimento é entendido como uma situação na qual o crescimento de um setor industrial moderno com vistas ao atendimento do mercado doméstico se mostra compatível com a manutenção de vastos contingentes da força de trabalho no setor de subsistência. Isso porque o setor moderno cresce utilizando técnicas de produção equivalentes as técnicas de produção utilizadas nos países desenvolvidos, onde o ponto de Lewis já foi ultrapassado. Isso posto, pede-se: </a:t>
            </a:r>
          </a:p>
          <a:p>
            <a:pPr lvl="1" algn="just"/>
            <a:r>
              <a:rPr lang="pt-BR" sz="1400" dirty="0">
                <a:solidFill>
                  <a:srgbClr val="FEFFFF"/>
                </a:solidFill>
              </a:rPr>
              <a:t>(a) As economias subdesenvolvidas estariam condenadas a ficar eternamente atrás do ponto de Lewis? Quais políticas poderiam ser pensadas e implementadas para acelerar o processo de transformação da estrutura ocupacional dessas economias?</a:t>
            </a:r>
          </a:p>
          <a:p>
            <a:pPr lvl="1" algn="just"/>
            <a:r>
              <a:rPr lang="pt-BR" sz="1400" dirty="0">
                <a:solidFill>
                  <a:srgbClr val="FEFFFF"/>
                </a:solidFill>
              </a:rPr>
              <a:t>(b) Se as empresas do setor moderno dos países subdesenvolvidos adotam técnicas de produção similares as dos países desenvolvidos então porque razão elas não se mostraram capazes de competir nos mercados internacionais com as empresas desses países? Seria o problema da baixa escala de produção apontado por </a:t>
            </a:r>
            <a:r>
              <a:rPr lang="pt-BR" sz="1400" dirty="0" err="1">
                <a:solidFill>
                  <a:srgbClr val="FEFFFF"/>
                </a:solidFill>
              </a:rPr>
              <a:t>Prebisch</a:t>
            </a:r>
            <a:r>
              <a:rPr lang="pt-BR" sz="1400" dirty="0">
                <a:solidFill>
                  <a:srgbClr val="FEFFFF"/>
                </a:solidFill>
              </a:rPr>
              <a:t>? </a:t>
            </a:r>
          </a:p>
          <a:p>
            <a:pPr lvl="1" algn="just"/>
            <a:r>
              <a:rPr lang="pt-BR" sz="1400" dirty="0">
                <a:solidFill>
                  <a:srgbClr val="FEFFFF"/>
                </a:solidFill>
              </a:rPr>
              <a:t>(c) A superação do subdesenvolvimento pode ser feita por intermédio do crescimento ininterrupto do setor industrial moderno para atender ao mercado interno? Por que? </a:t>
            </a:r>
          </a:p>
        </p:txBody>
      </p:sp>
    </p:spTree>
    <p:extLst>
      <p:ext uri="{BB962C8B-B14F-4D97-AF65-F5344CB8AC3E}">
        <p14:creationId xmlns:p14="http://schemas.microsoft.com/office/powerpoint/2010/main" val="141423920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1527</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Calibri</vt:lpstr>
      <vt:lpstr>Calibri Light</vt:lpstr>
      <vt:lpstr>Tema do Office</vt:lpstr>
      <vt:lpstr>Desenvolvimento e Subdesenvolvimento na Obra de Celso Furtado: Elementos de uma Teoria do Subdesenvolvimento </vt:lpstr>
      <vt:lpstr>O Modelo Clássico de Desenvolvimento Industrial </vt:lpstr>
      <vt:lpstr>Referências </vt:lpstr>
      <vt:lpstr>O modelo clássico de desenvolvimento industrial </vt:lpstr>
      <vt:lpstr>As Estruturas subdesenvolvidas</vt:lpstr>
      <vt:lpstr>As Estruturas subdesenvolvidas </vt:lpstr>
      <vt:lpstr>O Caso Brasileiro </vt:lpstr>
      <vt:lpstr>Estruturas subdesenvolvidas complexas</vt:lpstr>
      <vt:lpstr>Questão para Discussão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Desenvolvimento e Subdesenvolvimento na Obra de Celso Furtado: Elementos de uma Teoria do Subdesenvolvimento</dc:title>
  <dc:creator>Jose Luis Oreiro</dc:creator>
  <cp:lastModifiedBy>Jose Luis Oreiro</cp:lastModifiedBy>
  <cp:revision>14</cp:revision>
  <dcterms:created xsi:type="dcterms:W3CDTF">2021-04-05T19:35:57Z</dcterms:created>
  <dcterms:modified xsi:type="dcterms:W3CDTF">2022-08-03T13:09:08Z</dcterms:modified>
</cp:coreProperties>
</file>