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9" r:id="rId3"/>
    <p:sldId id="258" r:id="rId4"/>
    <p:sldId id="260" r:id="rId5"/>
    <p:sldId id="261" r:id="rId6"/>
    <p:sldId id="262" r:id="rId7"/>
    <p:sldId id="265" r:id="rId8"/>
    <p:sldId id="266" r:id="rId9"/>
    <p:sldId id="278" r:id="rId10"/>
    <p:sldId id="268" r:id="rId11"/>
    <p:sldId id="269" r:id="rId12"/>
    <p:sldId id="272" r:id="rId13"/>
    <p:sldId id="271" r:id="rId14"/>
    <p:sldId id="270" r:id="rId15"/>
    <p:sldId id="273" r:id="rId16"/>
    <p:sldId id="274" r:id="rId17"/>
    <p:sldId id="275" r:id="rId18"/>
    <p:sldId id="276" r:id="rId19"/>
    <p:sldId id="277" r:id="rId2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oreiro\AppData\Roaming\Microsoft\Excel\Base%20de%20dados%20(version%201)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oreiro\Documents\CEDES\C&#243;pia%20de%20embi+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oreiro\Documents\CEDES\c&#226;mbio%20nominal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oreiro\Documents\CEDES\Base%20de%20dados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oreiro\Documents\CEDES\Base%20de%20dados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oreiro\Documents\CEDES\Exporta&#231;&#245;es.xls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oreiro\Documents\CEDES\DADOS%20OREIRO%20RECEITA%20E%20DESPESA%20DEFLACIONADOS%20(Salvo%20automaticamente)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oreiro\AppData\Local\Microsoft\Windows\Temporary%20Internet%20Files\Content.IE5\94OI28QV\ipeadata%5b31-01-2015-02-07%5d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oreiro\AppData\Local\Microsoft\Windows\Temporary%20Internet%20Files\Content.IE5\L3SXJXEI\ipeadata%5b20-01-2015-10-45%5d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oreiro\AppData\Local\Microsoft\Windows\Temporary%20Internet%20Files\Content.IE5\EM0D1ABK\ipeadata%5b31-01-2015-12-54%5d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oreiro\AppData\Local\Microsoft\Windows\Temporary%20Internet%20Files\Content.IE5\1IACIDSJ\ipeadata%5b20-01-2015-10-36%5d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ose%20Luis\AppData\Local\Microsoft\Windows\Temporary%20Internet%20Files\Content.IE5\SFS93VLB\c&#226;mbio+e+termos+de+troca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oreiro\AppData\Local\Temp\ipeadata%5b14-03-2016-05-22%5d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oreiro\Documents\CEDES\Base%20de%20dados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oreiro\Documents\CEDES\Base%20de%20dados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Crescimento PIB Real no Brasil (2000-T1 a 2015.T3) 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Crescimento PIB Real </c:v>
          </c:tx>
          <c:marker>
            <c:symbol val="none"/>
          </c:marker>
          <c:trendline>
            <c:trendlineType val="poly"/>
            <c:order val="6"/>
            <c:dispRSqr val="0"/>
            <c:dispEq val="0"/>
          </c:trendline>
          <c:cat>
            <c:numRef>
              <c:f>'DADOS TRIM '!$A$7:$A$69</c:f>
              <c:numCache>
                <c:formatCode>[$-416]mmm\-yy;@</c:formatCode>
                <c:ptCount val="63"/>
                <c:pt idx="0">
                  <c:v>36586</c:v>
                </c:pt>
                <c:pt idx="1">
                  <c:v>36678</c:v>
                </c:pt>
                <c:pt idx="2">
                  <c:v>36770</c:v>
                </c:pt>
                <c:pt idx="3">
                  <c:v>36861</c:v>
                </c:pt>
                <c:pt idx="4">
                  <c:v>36951</c:v>
                </c:pt>
                <c:pt idx="5">
                  <c:v>37043</c:v>
                </c:pt>
                <c:pt idx="6">
                  <c:v>37135</c:v>
                </c:pt>
                <c:pt idx="7">
                  <c:v>37226</c:v>
                </c:pt>
                <c:pt idx="8">
                  <c:v>37316</c:v>
                </c:pt>
                <c:pt idx="9">
                  <c:v>37408</c:v>
                </c:pt>
                <c:pt idx="10">
                  <c:v>37500</c:v>
                </c:pt>
                <c:pt idx="11">
                  <c:v>37591</c:v>
                </c:pt>
                <c:pt idx="12">
                  <c:v>37681</c:v>
                </c:pt>
                <c:pt idx="13">
                  <c:v>37773</c:v>
                </c:pt>
                <c:pt idx="14">
                  <c:v>37865</c:v>
                </c:pt>
                <c:pt idx="15">
                  <c:v>37956</c:v>
                </c:pt>
                <c:pt idx="16">
                  <c:v>38047</c:v>
                </c:pt>
                <c:pt idx="17">
                  <c:v>38139</c:v>
                </c:pt>
                <c:pt idx="18">
                  <c:v>38231</c:v>
                </c:pt>
                <c:pt idx="19">
                  <c:v>38322</c:v>
                </c:pt>
                <c:pt idx="20">
                  <c:v>38412</c:v>
                </c:pt>
                <c:pt idx="21">
                  <c:v>38504</c:v>
                </c:pt>
                <c:pt idx="22">
                  <c:v>38596</c:v>
                </c:pt>
                <c:pt idx="23">
                  <c:v>38687</c:v>
                </c:pt>
                <c:pt idx="24">
                  <c:v>38777</c:v>
                </c:pt>
                <c:pt idx="25">
                  <c:v>38869</c:v>
                </c:pt>
                <c:pt idx="26">
                  <c:v>38961</c:v>
                </c:pt>
                <c:pt idx="27">
                  <c:v>39052</c:v>
                </c:pt>
                <c:pt idx="28">
                  <c:v>39142</c:v>
                </c:pt>
                <c:pt idx="29">
                  <c:v>39234</c:v>
                </c:pt>
                <c:pt idx="30">
                  <c:v>39326</c:v>
                </c:pt>
                <c:pt idx="31">
                  <c:v>39417</c:v>
                </c:pt>
                <c:pt idx="32">
                  <c:v>39508</c:v>
                </c:pt>
                <c:pt idx="33">
                  <c:v>39600</c:v>
                </c:pt>
                <c:pt idx="34">
                  <c:v>39692</c:v>
                </c:pt>
                <c:pt idx="35">
                  <c:v>39783</c:v>
                </c:pt>
                <c:pt idx="36">
                  <c:v>39873</c:v>
                </c:pt>
                <c:pt idx="37">
                  <c:v>39965</c:v>
                </c:pt>
                <c:pt idx="38">
                  <c:v>40057</c:v>
                </c:pt>
                <c:pt idx="39">
                  <c:v>40148</c:v>
                </c:pt>
                <c:pt idx="40">
                  <c:v>40238</c:v>
                </c:pt>
                <c:pt idx="41">
                  <c:v>40330</c:v>
                </c:pt>
                <c:pt idx="42">
                  <c:v>40422</c:v>
                </c:pt>
                <c:pt idx="43">
                  <c:v>40513</c:v>
                </c:pt>
                <c:pt idx="44">
                  <c:v>40603</c:v>
                </c:pt>
                <c:pt idx="45">
                  <c:v>40695</c:v>
                </c:pt>
                <c:pt idx="46">
                  <c:v>40787</c:v>
                </c:pt>
                <c:pt idx="47">
                  <c:v>40878</c:v>
                </c:pt>
                <c:pt idx="48">
                  <c:v>40969</c:v>
                </c:pt>
                <c:pt idx="49">
                  <c:v>41061</c:v>
                </c:pt>
                <c:pt idx="50">
                  <c:v>41153</c:v>
                </c:pt>
                <c:pt idx="51">
                  <c:v>41244</c:v>
                </c:pt>
                <c:pt idx="52">
                  <c:v>41334</c:v>
                </c:pt>
                <c:pt idx="53">
                  <c:v>41426</c:v>
                </c:pt>
                <c:pt idx="54">
                  <c:v>41518</c:v>
                </c:pt>
                <c:pt idx="55">
                  <c:v>41609</c:v>
                </c:pt>
                <c:pt idx="56">
                  <c:v>41699</c:v>
                </c:pt>
                <c:pt idx="57">
                  <c:v>41791</c:v>
                </c:pt>
                <c:pt idx="58">
                  <c:v>41883</c:v>
                </c:pt>
                <c:pt idx="59">
                  <c:v>41974</c:v>
                </c:pt>
                <c:pt idx="60">
                  <c:v>42064</c:v>
                </c:pt>
                <c:pt idx="61">
                  <c:v>42156</c:v>
                </c:pt>
                <c:pt idx="62">
                  <c:v>42248</c:v>
                </c:pt>
              </c:numCache>
            </c:numRef>
          </c:cat>
          <c:val>
            <c:numRef>
              <c:f>'DADOS TRIM '!$M$7:$M$69</c:f>
              <c:numCache>
                <c:formatCode>0.00</c:formatCode>
                <c:ptCount val="63"/>
                <c:pt idx="0">
                  <c:v>1.4160792328646199</c:v>
                </c:pt>
                <c:pt idx="1">
                  <c:v>2.4488911775446223</c:v>
                </c:pt>
                <c:pt idx="2">
                  <c:v>2.1964001652810756</c:v>
                </c:pt>
                <c:pt idx="3">
                  <c:v>2.4260573272687571</c:v>
                </c:pt>
                <c:pt idx="4">
                  <c:v>3.1613303542853819</c:v>
                </c:pt>
                <c:pt idx="5">
                  <c:v>1.872478294611416</c:v>
                </c:pt>
                <c:pt idx="6">
                  <c:v>1.730368273745639</c:v>
                </c:pt>
                <c:pt idx="7">
                  <c:v>0.53240470490566982</c:v>
                </c:pt>
                <c:pt idx="8">
                  <c:v>-0.51381147312718745</c:v>
                </c:pt>
                <c:pt idx="9">
                  <c:v>1.0015679723394797</c:v>
                </c:pt>
                <c:pt idx="10">
                  <c:v>2.1051261601110522</c:v>
                </c:pt>
                <c:pt idx="11">
                  <c:v>-0.71685214944383691</c:v>
                </c:pt>
                <c:pt idx="12">
                  <c:v>-3.1963975163339784</c:v>
                </c:pt>
                <c:pt idx="13">
                  <c:v>-3.3412592563915915</c:v>
                </c:pt>
                <c:pt idx="14">
                  <c:v>-1.9192228461852237</c:v>
                </c:pt>
                <c:pt idx="15">
                  <c:v>3.6551034708250723</c:v>
                </c:pt>
                <c:pt idx="16">
                  <c:v>5.7935099014864662</c:v>
                </c:pt>
                <c:pt idx="17">
                  <c:v>5.968407715434604</c:v>
                </c:pt>
                <c:pt idx="18">
                  <c:v>5.0954147550524356</c:v>
                </c:pt>
                <c:pt idx="19">
                  <c:v>4.0826853727426693</c:v>
                </c:pt>
                <c:pt idx="20">
                  <c:v>4.3303013879532246</c:v>
                </c:pt>
                <c:pt idx="21">
                  <c:v>3.343151098145658</c:v>
                </c:pt>
                <c:pt idx="22">
                  <c:v>3.896624678824224</c:v>
                </c:pt>
                <c:pt idx="23">
                  <c:v>3.4714479797043567</c:v>
                </c:pt>
                <c:pt idx="24">
                  <c:v>3.5201465981632638</c:v>
                </c:pt>
                <c:pt idx="25">
                  <c:v>4.6113294700394647</c:v>
                </c:pt>
                <c:pt idx="26">
                  <c:v>5.2018421635542191</c:v>
                </c:pt>
                <c:pt idx="27">
                  <c:v>6.0631772267190804</c:v>
                </c:pt>
                <c:pt idx="28">
                  <c:v>7.5058328760089132</c:v>
                </c:pt>
                <c:pt idx="29">
                  <c:v>7.4865673631655367</c:v>
                </c:pt>
                <c:pt idx="30">
                  <c:v>6.9548083290125637</c:v>
                </c:pt>
                <c:pt idx="31">
                  <c:v>6.2492660727135068</c:v>
                </c:pt>
                <c:pt idx="32">
                  <c:v>5.6566507125564698</c:v>
                </c:pt>
                <c:pt idx="33">
                  <c:v>4.4803385711338359</c:v>
                </c:pt>
                <c:pt idx="34">
                  <c:v>5.496103160049703</c:v>
                </c:pt>
                <c:pt idx="35">
                  <c:v>6.1681540691443075</c:v>
                </c:pt>
                <c:pt idx="36">
                  <c:v>4.7978275123347043</c:v>
                </c:pt>
                <c:pt idx="37">
                  <c:v>2.9886633527154611</c:v>
                </c:pt>
                <c:pt idx="38">
                  <c:v>0.94761622232441578</c:v>
                </c:pt>
                <c:pt idx="39">
                  <c:v>2.0576496854355755</c:v>
                </c:pt>
                <c:pt idx="40">
                  <c:v>3.6179234239192155</c:v>
                </c:pt>
                <c:pt idx="41">
                  <c:v>6.8491513707240488</c:v>
                </c:pt>
                <c:pt idx="42">
                  <c:v>9.2217517320366351</c:v>
                </c:pt>
                <c:pt idx="43">
                  <c:v>7.9713719400326557</c:v>
                </c:pt>
                <c:pt idx="44">
                  <c:v>6.9465937124234571</c:v>
                </c:pt>
                <c:pt idx="45">
                  <c:v>6.1890563366876998</c:v>
                </c:pt>
                <c:pt idx="46">
                  <c:v>4.509489306536774</c:v>
                </c:pt>
                <c:pt idx="47">
                  <c:v>3.9072306945685447</c:v>
                </c:pt>
                <c:pt idx="48">
                  <c:v>4.0595396101752268</c:v>
                </c:pt>
                <c:pt idx="49">
                  <c:v>2.5580196810315314</c:v>
                </c:pt>
                <c:pt idx="50">
                  <c:v>1.7224311002421004</c:v>
                </c:pt>
                <c:pt idx="51">
                  <c:v>0.88471220897383362</c:v>
                </c:pt>
                <c:pt idx="52">
                  <c:v>7.9436908924131397E-2</c:v>
                </c:pt>
                <c:pt idx="53">
                  <c:v>0.72766353040253451</c:v>
                </c:pt>
                <c:pt idx="54">
                  <c:v>1.6660112736053398</c:v>
                </c:pt>
                <c:pt idx="55">
                  <c:v>2.1506883425415535</c:v>
                </c:pt>
                <c:pt idx="56">
                  <c:v>2.0539458401218638</c:v>
                </c:pt>
                <c:pt idx="57">
                  <c:v>0.87133359070944294</c:v>
                </c:pt>
                <c:pt idx="58">
                  <c:v>0.10405774232982003</c:v>
                </c:pt>
                <c:pt idx="59">
                  <c:v>-0.31606900630600798</c:v>
                </c:pt>
                <c:pt idx="60">
                  <c:v>-2.3356911454846765</c:v>
                </c:pt>
                <c:pt idx="61">
                  <c:v>-3.1191807056252796</c:v>
                </c:pt>
                <c:pt idx="62">
                  <c:v>-4.2101267628347943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2887296"/>
        <c:axId val="93003776"/>
      </c:lineChart>
      <c:dateAx>
        <c:axId val="92887296"/>
        <c:scaling>
          <c:orientation val="minMax"/>
        </c:scaling>
        <c:delete val="0"/>
        <c:axPos val="b"/>
        <c:numFmt formatCode="[$-416]mmm\-yy;@" sourceLinked="1"/>
        <c:majorTickMark val="none"/>
        <c:minorTickMark val="none"/>
        <c:tickLblPos val="nextTo"/>
        <c:crossAx val="93003776"/>
        <c:crosses val="autoZero"/>
        <c:auto val="1"/>
        <c:lblOffset val="100"/>
        <c:baseTimeUnit val="months"/>
      </c:dateAx>
      <c:valAx>
        <c:axId val="93003776"/>
        <c:scaling>
          <c:orientation val="minMax"/>
        </c:scaling>
        <c:delete val="0"/>
        <c:axPos val="l"/>
        <c:majorGridlines/>
        <c:numFmt formatCode="0.00" sourceLinked="1"/>
        <c:majorTickMark val="none"/>
        <c:minorTickMark val="none"/>
        <c:tickLblPos val="nextTo"/>
        <c:spPr>
          <a:ln w="6350">
            <a:noFill/>
          </a:ln>
        </c:spPr>
        <c:crossAx val="92887296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000"/>
              <a:t>Figure 35 - Evolution of EMBI + for Brazil (01.12.2014-02.10.2015)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EMBI +</c:v>
          </c:tx>
          <c:marker>
            <c:symbol val="none"/>
          </c:marker>
          <c:cat>
            <c:strRef>
              <c:f>Séries!$A$5184:$A$5394</c:f>
              <c:strCache>
                <c:ptCount val="211"/>
                <c:pt idx="0">
                  <c:v>01/12/2014</c:v>
                </c:pt>
                <c:pt idx="1">
                  <c:v>02/12/2014</c:v>
                </c:pt>
                <c:pt idx="2">
                  <c:v>03/12/2014</c:v>
                </c:pt>
                <c:pt idx="3">
                  <c:v>04/12/2014</c:v>
                </c:pt>
                <c:pt idx="4">
                  <c:v>05/12/2014</c:v>
                </c:pt>
                <c:pt idx="5">
                  <c:v>08/12/2014</c:v>
                </c:pt>
                <c:pt idx="6">
                  <c:v>09/12/2014</c:v>
                </c:pt>
                <c:pt idx="7">
                  <c:v>10/12/2014</c:v>
                </c:pt>
                <c:pt idx="8">
                  <c:v>11/12/2014</c:v>
                </c:pt>
                <c:pt idx="9">
                  <c:v>12/12/2014</c:v>
                </c:pt>
                <c:pt idx="10">
                  <c:v>15/12/2014</c:v>
                </c:pt>
                <c:pt idx="11">
                  <c:v>16/12/2014</c:v>
                </c:pt>
                <c:pt idx="12">
                  <c:v>17/12/2014</c:v>
                </c:pt>
                <c:pt idx="13">
                  <c:v>18/12/2014</c:v>
                </c:pt>
                <c:pt idx="14">
                  <c:v>19/12/2014</c:v>
                </c:pt>
                <c:pt idx="15">
                  <c:v>23/12/2014</c:v>
                </c:pt>
                <c:pt idx="16">
                  <c:v>24/12/2014</c:v>
                </c:pt>
                <c:pt idx="17">
                  <c:v>26/12/2014</c:v>
                </c:pt>
                <c:pt idx="18">
                  <c:v>30/12/2014</c:v>
                </c:pt>
                <c:pt idx="19">
                  <c:v>31/12/2014</c:v>
                </c:pt>
                <c:pt idx="20">
                  <c:v>02/01/2015</c:v>
                </c:pt>
                <c:pt idx="21">
                  <c:v>05/01/2015</c:v>
                </c:pt>
                <c:pt idx="22">
                  <c:v>06/01/2015</c:v>
                </c:pt>
                <c:pt idx="23">
                  <c:v>07/01/2015</c:v>
                </c:pt>
                <c:pt idx="24">
                  <c:v>08/01/2015</c:v>
                </c:pt>
                <c:pt idx="25">
                  <c:v>09/01/2015</c:v>
                </c:pt>
                <c:pt idx="26">
                  <c:v>12/01/2015</c:v>
                </c:pt>
                <c:pt idx="27">
                  <c:v>13/01/2015</c:v>
                </c:pt>
                <c:pt idx="28">
                  <c:v>14/01/2015</c:v>
                </c:pt>
                <c:pt idx="29">
                  <c:v>15/01/2015</c:v>
                </c:pt>
                <c:pt idx="30">
                  <c:v>16/01/2015</c:v>
                </c:pt>
                <c:pt idx="31">
                  <c:v>20/01/2015</c:v>
                </c:pt>
                <c:pt idx="32">
                  <c:v>21/01/2015</c:v>
                </c:pt>
                <c:pt idx="33">
                  <c:v>22/01/2015</c:v>
                </c:pt>
                <c:pt idx="34">
                  <c:v>23/01/2015</c:v>
                </c:pt>
                <c:pt idx="35">
                  <c:v>26/01/2015</c:v>
                </c:pt>
                <c:pt idx="36">
                  <c:v>27/01/2015</c:v>
                </c:pt>
                <c:pt idx="37">
                  <c:v>28/01/2015</c:v>
                </c:pt>
                <c:pt idx="38">
                  <c:v>29/01/2015</c:v>
                </c:pt>
                <c:pt idx="39">
                  <c:v>30/01/2015</c:v>
                </c:pt>
                <c:pt idx="40">
                  <c:v>02/02/2015</c:v>
                </c:pt>
                <c:pt idx="41">
                  <c:v>03/02/2015</c:v>
                </c:pt>
                <c:pt idx="42">
                  <c:v>04/02/2015</c:v>
                </c:pt>
                <c:pt idx="43">
                  <c:v>05/02/2015</c:v>
                </c:pt>
                <c:pt idx="44">
                  <c:v>06/02/2015</c:v>
                </c:pt>
                <c:pt idx="45">
                  <c:v>09/02/2015</c:v>
                </c:pt>
                <c:pt idx="46">
                  <c:v>10/02/2015</c:v>
                </c:pt>
                <c:pt idx="47">
                  <c:v>11/02/2015</c:v>
                </c:pt>
                <c:pt idx="48">
                  <c:v>12/02/2015</c:v>
                </c:pt>
                <c:pt idx="49">
                  <c:v>13/02/2015</c:v>
                </c:pt>
                <c:pt idx="50">
                  <c:v>17/02/2015</c:v>
                </c:pt>
                <c:pt idx="51">
                  <c:v>18/02/2015</c:v>
                </c:pt>
                <c:pt idx="52">
                  <c:v>19/02/2015</c:v>
                </c:pt>
                <c:pt idx="53">
                  <c:v>20/02/2015</c:v>
                </c:pt>
                <c:pt idx="54">
                  <c:v>23/02/2015</c:v>
                </c:pt>
                <c:pt idx="55">
                  <c:v>24/02/2015</c:v>
                </c:pt>
                <c:pt idx="56">
                  <c:v>25/02/2015</c:v>
                </c:pt>
                <c:pt idx="57">
                  <c:v>26/02/2015</c:v>
                </c:pt>
                <c:pt idx="58">
                  <c:v>27/02/2015</c:v>
                </c:pt>
                <c:pt idx="59">
                  <c:v>02/03/2015</c:v>
                </c:pt>
                <c:pt idx="60">
                  <c:v>03/03/2015</c:v>
                </c:pt>
                <c:pt idx="61">
                  <c:v>04/03/2015</c:v>
                </c:pt>
                <c:pt idx="62">
                  <c:v>05/03/2015</c:v>
                </c:pt>
                <c:pt idx="63">
                  <c:v>06/03/2015</c:v>
                </c:pt>
                <c:pt idx="64">
                  <c:v>09/03/2015</c:v>
                </c:pt>
                <c:pt idx="65">
                  <c:v>10/03/2015</c:v>
                </c:pt>
                <c:pt idx="66">
                  <c:v>11/03/2015</c:v>
                </c:pt>
                <c:pt idx="67">
                  <c:v>12/03/2015</c:v>
                </c:pt>
                <c:pt idx="68">
                  <c:v>13/03/2015</c:v>
                </c:pt>
                <c:pt idx="69">
                  <c:v>16/03/2015</c:v>
                </c:pt>
                <c:pt idx="70">
                  <c:v>17/03/2015</c:v>
                </c:pt>
                <c:pt idx="71">
                  <c:v>18/03/2015</c:v>
                </c:pt>
                <c:pt idx="72">
                  <c:v>19/03/2015</c:v>
                </c:pt>
                <c:pt idx="73">
                  <c:v>20/03/2015</c:v>
                </c:pt>
                <c:pt idx="74">
                  <c:v>23/03/2015</c:v>
                </c:pt>
                <c:pt idx="75">
                  <c:v>24/03/2015</c:v>
                </c:pt>
                <c:pt idx="76">
                  <c:v>25/03/2015</c:v>
                </c:pt>
                <c:pt idx="77">
                  <c:v>26/03/2015</c:v>
                </c:pt>
                <c:pt idx="78">
                  <c:v>27/03/2015</c:v>
                </c:pt>
                <c:pt idx="79">
                  <c:v>30/03/2015</c:v>
                </c:pt>
                <c:pt idx="80">
                  <c:v>31/03/2015</c:v>
                </c:pt>
                <c:pt idx="81">
                  <c:v>01/04/2015</c:v>
                </c:pt>
                <c:pt idx="82">
                  <c:v>02/04/2015</c:v>
                </c:pt>
                <c:pt idx="83">
                  <c:v>03/04/2015</c:v>
                </c:pt>
                <c:pt idx="84">
                  <c:v>06/04/2015</c:v>
                </c:pt>
                <c:pt idx="85">
                  <c:v>07/04/2015</c:v>
                </c:pt>
                <c:pt idx="86">
                  <c:v>08/04/2015</c:v>
                </c:pt>
                <c:pt idx="87">
                  <c:v>09/04/2015</c:v>
                </c:pt>
                <c:pt idx="88">
                  <c:v>10/04/2015</c:v>
                </c:pt>
                <c:pt idx="89">
                  <c:v>13/04/2015</c:v>
                </c:pt>
                <c:pt idx="90">
                  <c:v>14/04/2015</c:v>
                </c:pt>
                <c:pt idx="91">
                  <c:v>15/04/2015</c:v>
                </c:pt>
                <c:pt idx="92">
                  <c:v>16/04/2015</c:v>
                </c:pt>
                <c:pt idx="93">
                  <c:v>17/04/2015</c:v>
                </c:pt>
                <c:pt idx="94">
                  <c:v>20/04/2015</c:v>
                </c:pt>
                <c:pt idx="95">
                  <c:v>21/04/2015</c:v>
                </c:pt>
                <c:pt idx="96">
                  <c:v>22/04/2015</c:v>
                </c:pt>
                <c:pt idx="97">
                  <c:v>23/04/2015</c:v>
                </c:pt>
                <c:pt idx="98">
                  <c:v>24/04/2015</c:v>
                </c:pt>
                <c:pt idx="99">
                  <c:v>27/04/2015</c:v>
                </c:pt>
                <c:pt idx="100">
                  <c:v>28/04/2015</c:v>
                </c:pt>
                <c:pt idx="101">
                  <c:v>29/04/2015</c:v>
                </c:pt>
                <c:pt idx="102">
                  <c:v>30/04/2015</c:v>
                </c:pt>
                <c:pt idx="103">
                  <c:v>01/05/2015</c:v>
                </c:pt>
                <c:pt idx="104">
                  <c:v>04/05/2015</c:v>
                </c:pt>
                <c:pt idx="105">
                  <c:v>05/05/2015</c:v>
                </c:pt>
                <c:pt idx="106">
                  <c:v>06/05/2015</c:v>
                </c:pt>
                <c:pt idx="107">
                  <c:v>07/05/2015</c:v>
                </c:pt>
                <c:pt idx="108">
                  <c:v>08/05/2015</c:v>
                </c:pt>
                <c:pt idx="109">
                  <c:v>11/05/2015</c:v>
                </c:pt>
                <c:pt idx="110">
                  <c:v>12/05/2015</c:v>
                </c:pt>
                <c:pt idx="111">
                  <c:v>13/05/2015</c:v>
                </c:pt>
                <c:pt idx="112">
                  <c:v>14/05/2015</c:v>
                </c:pt>
                <c:pt idx="113">
                  <c:v>15/05/2015</c:v>
                </c:pt>
                <c:pt idx="114">
                  <c:v>18/05/2015</c:v>
                </c:pt>
                <c:pt idx="115">
                  <c:v>19/05/2015</c:v>
                </c:pt>
                <c:pt idx="116">
                  <c:v>20/05/2015</c:v>
                </c:pt>
                <c:pt idx="117">
                  <c:v>21/05/2015</c:v>
                </c:pt>
                <c:pt idx="118">
                  <c:v>22/05/2015</c:v>
                </c:pt>
                <c:pt idx="119">
                  <c:v>26/05/2015</c:v>
                </c:pt>
                <c:pt idx="120">
                  <c:v>27/05/2015</c:v>
                </c:pt>
                <c:pt idx="121">
                  <c:v>28/05/2015</c:v>
                </c:pt>
                <c:pt idx="122">
                  <c:v>29/05/2015</c:v>
                </c:pt>
                <c:pt idx="123">
                  <c:v>01/06/2015</c:v>
                </c:pt>
                <c:pt idx="124">
                  <c:v>02/06/2015</c:v>
                </c:pt>
                <c:pt idx="125">
                  <c:v>03/06/2015</c:v>
                </c:pt>
                <c:pt idx="126">
                  <c:v>04/06/2015</c:v>
                </c:pt>
                <c:pt idx="127">
                  <c:v>05/06/2015</c:v>
                </c:pt>
                <c:pt idx="128">
                  <c:v>08/06/2015</c:v>
                </c:pt>
                <c:pt idx="129">
                  <c:v>09/06/2015</c:v>
                </c:pt>
                <c:pt idx="130">
                  <c:v>10/06/2015</c:v>
                </c:pt>
                <c:pt idx="131">
                  <c:v>11/06/2015</c:v>
                </c:pt>
                <c:pt idx="132">
                  <c:v>12/06/2015</c:v>
                </c:pt>
                <c:pt idx="133">
                  <c:v>15/06/2015</c:v>
                </c:pt>
                <c:pt idx="134">
                  <c:v>16/06/2015</c:v>
                </c:pt>
                <c:pt idx="135">
                  <c:v>17/06/2015</c:v>
                </c:pt>
                <c:pt idx="136">
                  <c:v>18/06/2015</c:v>
                </c:pt>
                <c:pt idx="137">
                  <c:v>19/06/2015</c:v>
                </c:pt>
                <c:pt idx="138">
                  <c:v>22/06/2015</c:v>
                </c:pt>
                <c:pt idx="139">
                  <c:v>23/06/2015</c:v>
                </c:pt>
                <c:pt idx="140">
                  <c:v>24/06/2015</c:v>
                </c:pt>
                <c:pt idx="141">
                  <c:v>25/06/2015</c:v>
                </c:pt>
                <c:pt idx="142">
                  <c:v>26/06/2015</c:v>
                </c:pt>
                <c:pt idx="143">
                  <c:v>29/06/2015</c:v>
                </c:pt>
                <c:pt idx="144">
                  <c:v>30/06/2015</c:v>
                </c:pt>
                <c:pt idx="145">
                  <c:v>01/07/2015</c:v>
                </c:pt>
                <c:pt idx="146">
                  <c:v>02/07/2015</c:v>
                </c:pt>
                <c:pt idx="147">
                  <c:v>06/07/2015</c:v>
                </c:pt>
                <c:pt idx="148">
                  <c:v>07/07/2015</c:v>
                </c:pt>
                <c:pt idx="149">
                  <c:v>08/07/2015</c:v>
                </c:pt>
                <c:pt idx="150">
                  <c:v>09/07/2015</c:v>
                </c:pt>
                <c:pt idx="151">
                  <c:v>10/07/2015</c:v>
                </c:pt>
                <c:pt idx="152">
                  <c:v>13/07/2015</c:v>
                </c:pt>
                <c:pt idx="153">
                  <c:v>14/07/2015</c:v>
                </c:pt>
                <c:pt idx="154">
                  <c:v>15/07/2015</c:v>
                </c:pt>
                <c:pt idx="155">
                  <c:v>16/07/2015</c:v>
                </c:pt>
                <c:pt idx="156">
                  <c:v>17/07/2015</c:v>
                </c:pt>
                <c:pt idx="157">
                  <c:v>20/07/2015</c:v>
                </c:pt>
                <c:pt idx="158">
                  <c:v>21/07/2015</c:v>
                </c:pt>
                <c:pt idx="159">
                  <c:v>22/07/2015</c:v>
                </c:pt>
                <c:pt idx="160">
                  <c:v>23/07/2015</c:v>
                </c:pt>
                <c:pt idx="161">
                  <c:v>24/07/2015</c:v>
                </c:pt>
                <c:pt idx="162">
                  <c:v>27/07/2015</c:v>
                </c:pt>
                <c:pt idx="163">
                  <c:v>28/07/2015</c:v>
                </c:pt>
                <c:pt idx="164">
                  <c:v>29/07/2015</c:v>
                </c:pt>
                <c:pt idx="165">
                  <c:v>30/07/2015</c:v>
                </c:pt>
                <c:pt idx="166">
                  <c:v>31/07/2015</c:v>
                </c:pt>
                <c:pt idx="167">
                  <c:v>03/08/2015</c:v>
                </c:pt>
                <c:pt idx="168">
                  <c:v>04/08/2015</c:v>
                </c:pt>
                <c:pt idx="169">
                  <c:v>05/08/2015</c:v>
                </c:pt>
                <c:pt idx="170">
                  <c:v>06/08/2015</c:v>
                </c:pt>
                <c:pt idx="171">
                  <c:v>07/08/2015</c:v>
                </c:pt>
                <c:pt idx="172">
                  <c:v>10/08/2015</c:v>
                </c:pt>
                <c:pt idx="173">
                  <c:v>11/08/2015</c:v>
                </c:pt>
                <c:pt idx="174">
                  <c:v>12/08/2015</c:v>
                </c:pt>
                <c:pt idx="175">
                  <c:v>13/08/2015</c:v>
                </c:pt>
                <c:pt idx="176">
                  <c:v>14/08/2015</c:v>
                </c:pt>
                <c:pt idx="177">
                  <c:v>17/08/2015</c:v>
                </c:pt>
                <c:pt idx="178">
                  <c:v>18/08/2015</c:v>
                </c:pt>
                <c:pt idx="179">
                  <c:v>19/08/2015</c:v>
                </c:pt>
                <c:pt idx="180">
                  <c:v>20/08/2015</c:v>
                </c:pt>
                <c:pt idx="181">
                  <c:v>21/08/2015</c:v>
                </c:pt>
                <c:pt idx="182">
                  <c:v>24/08/2015</c:v>
                </c:pt>
                <c:pt idx="183">
                  <c:v>25/08/2015</c:v>
                </c:pt>
                <c:pt idx="184">
                  <c:v>26/08/2015</c:v>
                </c:pt>
                <c:pt idx="185">
                  <c:v>27/08/2015</c:v>
                </c:pt>
                <c:pt idx="186">
                  <c:v>28/08/2015</c:v>
                </c:pt>
                <c:pt idx="187">
                  <c:v>31/08/2015</c:v>
                </c:pt>
                <c:pt idx="188">
                  <c:v>01/09/2015</c:v>
                </c:pt>
                <c:pt idx="189">
                  <c:v>02/09/2015</c:v>
                </c:pt>
                <c:pt idx="190">
                  <c:v>03/09/2015</c:v>
                </c:pt>
                <c:pt idx="191">
                  <c:v>04/09/2015</c:v>
                </c:pt>
                <c:pt idx="192">
                  <c:v>08/09/2015</c:v>
                </c:pt>
                <c:pt idx="193">
                  <c:v>09/09/2015</c:v>
                </c:pt>
                <c:pt idx="194">
                  <c:v>10/09/2015</c:v>
                </c:pt>
                <c:pt idx="195">
                  <c:v>11/09/2015</c:v>
                </c:pt>
                <c:pt idx="196">
                  <c:v>14/09/2015</c:v>
                </c:pt>
                <c:pt idx="197">
                  <c:v>15/09/2015</c:v>
                </c:pt>
                <c:pt idx="198">
                  <c:v>16/09/2015</c:v>
                </c:pt>
                <c:pt idx="199">
                  <c:v>17/09/2015</c:v>
                </c:pt>
                <c:pt idx="200">
                  <c:v>18/09/2015</c:v>
                </c:pt>
                <c:pt idx="201">
                  <c:v>21/09/2015</c:v>
                </c:pt>
                <c:pt idx="202">
                  <c:v>22/09/2015</c:v>
                </c:pt>
                <c:pt idx="203">
                  <c:v>23/09/2015</c:v>
                </c:pt>
                <c:pt idx="204">
                  <c:v>24/09/2015</c:v>
                </c:pt>
                <c:pt idx="205">
                  <c:v>25/09/2015</c:v>
                </c:pt>
                <c:pt idx="206">
                  <c:v>28/09/2015</c:v>
                </c:pt>
                <c:pt idx="207">
                  <c:v>29/09/2015</c:v>
                </c:pt>
                <c:pt idx="208">
                  <c:v>30/09/2015</c:v>
                </c:pt>
                <c:pt idx="209">
                  <c:v>01/10/2015</c:v>
                </c:pt>
                <c:pt idx="210">
                  <c:v>02/10/2015</c:v>
                </c:pt>
              </c:strCache>
            </c:strRef>
          </c:cat>
          <c:val>
            <c:numRef>
              <c:f>Séries!$B$5184:$B$5394</c:f>
              <c:numCache>
                <c:formatCode>#,##0</c:formatCode>
                <c:ptCount val="211"/>
                <c:pt idx="0">
                  <c:v>244</c:v>
                </c:pt>
                <c:pt idx="1">
                  <c:v>238</c:v>
                </c:pt>
                <c:pt idx="2">
                  <c:v>233</c:v>
                </c:pt>
                <c:pt idx="3">
                  <c:v>238</c:v>
                </c:pt>
                <c:pt idx="4">
                  <c:v>243</c:v>
                </c:pt>
                <c:pt idx="5">
                  <c:v>255</c:v>
                </c:pt>
                <c:pt idx="6">
                  <c:v>266</c:v>
                </c:pt>
                <c:pt idx="7">
                  <c:v>280</c:v>
                </c:pt>
                <c:pt idx="8">
                  <c:v>273</c:v>
                </c:pt>
                <c:pt idx="9">
                  <c:v>301</c:v>
                </c:pt>
                <c:pt idx="10">
                  <c:v>312</c:v>
                </c:pt>
                <c:pt idx="11">
                  <c:v>318</c:v>
                </c:pt>
                <c:pt idx="12">
                  <c:v>284</c:v>
                </c:pt>
                <c:pt idx="13">
                  <c:v>283</c:v>
                </c:pt>
                <c:pt idx="14">
                  <c:v>266</c:v>
                </c:pt>
                <c:pt idx="15">
                  <c:v>250</c:v>
                </c:pt>
                <c:pt idx="16">
                  <c:v>254</c:v>
                </c:pt>
                <c:pt idx="17">
                  <c:v>256</c:v>
                </c:pt>
                <c:pt idx="18">
                  <c:v>261</c:v>
                </c:pt>
                <c:pt idx="19">
                  <c:v>259</c:v>
                </c:pt>
                <c:pt idx="20">
                  <c:v>264</c:v>
                </c:pt>
                <c:pt idx="21">
                  <c:v>281</c:v>
                </c:pt>
                <c:pt idx="22">
                  <c:v>287</c:v>
                </c:pt>
                <c:pt idx="23">
                  <c:v>284</c:v>
                </c:pt>
                <c:pt idx="24">
                  <c:v>278</c:v>
                </c:pt>
                <c:pt idx="25">
                  <c:v>281</c:v>
                </c:pt>
                <c:pt idx="26">
                  <c:v>293</c:v>
                </c:pt>
                <c:pt idx="27">
                  <c:v>292</c:v>
                </c:pt>
                <c:pt idx="28">
                  <c:v>294</c:v>
                </c:pt>
                <c:pt idx="29">
                  <c:v>294</c:v>
                </c:pt>
                <c:pt idx="30">
                  <c:v>294</c:v>
                </c:pt>
                <c:pt idx="31">
                  <c:v>290</c:v>
                </c:pt>
                <c:pt idx="32">
                  <c:v>288</c:v>
                </c:pt>
                <c:pt idx="33">
                  <c:v>286</c:v>
                </c:pt>
                <c:pt idx="34">
                  <c:v>283</c:v>
                </c:pt>
                <c:pt idx="35">
                  <c:v>286</c:v>
                </c:pt>
                <c:pt idx="36">
                  <c:v>284</c:v>
                </c:pt>
                <c:pt idx="37">
                  <c:v>297</c:v>
                </c:pt>
                <c:pt idx="38">
                  <c:v>294</c:v>
                </c:pt>
                <c:pt idx="39">
                  <c:v>324</c:v>
                </c:pt>
                <c:pt idx="40">
                  <c:v>324</c:v>
                </c:pt>
                <c:pt idx="41">
                  <c:v>311</c:v>
                </c:pt>
                <c:pt idx="42">
                  <c:v>307</c:v>
                </c:pt>
                <c:pt idx="43">
                  <c:v>300</c:v>
                </c:pt>
                <c:pt idx="44">
                  <c:v>297</c:v>
                </c:pt>
                <c:pt idx="45">
                  <c:v>296</c:v>
                </c:pt>
                <c:pt idx="46">
                  <c:v>300</c:v>
                </c:pt>
                <c:pt idx="47">
                  <c:v>312</c:v>
                </c:pt>
                <c:pt idx="48">
                  <c:v>313</c:v>
                </c:pt>
                <c:pt idx="49">
                  <c:v>305</c:v>
                </c:pt>
                <c:pt idx="50">
                  <c:v>301</c:v>
                </c:pt>
                <c:pt idx="51">
                  <c:v>304</c:v>
                </c:pt>
                <c:pt idx="52">
                  <c:v>297</c:v>
                </c:pt>
                <c:pt idx="53">
                  <c:v>306</c:v>
                </c:pt>
                <c:pt idx="54">
                  <c:v>314</c:v>
                </c:pt>
                <c:pt idx="55">
                  <c:v>314</c:v>
                </c:pt>
                <c:pt idx="56">
                  <c:v>322</c:v>
                </c:pt>
                <c:pt idx="57">
                  <c:v>329</c:v>
                </c:pt>
                <c:pt idx="58">
                  <c:v>322</c:v>
                </c:pt>
                <c:pt idx="59">
                  <c:v>310</c:v>
                </c:pt>
                <c:pt idx="60">
                  <c:v>303</c:v>
                </c:pt>
                <c:pt idx="61">
                  <c:v>307</c:v>
                </c:pt>
                <c:pt idx="62">
                  <c:v>307</c:v>
                </c:pt>
                <c:pt idx="63">
                  <c:v>308</c:v>
                </c:pt>
                <c:pt idx="64">
                  <c:v>327</c:v>
                </c:pt>
                <c:pt idx="65">
                  <c:v>328</c:v>
                </c:pt>
                <c:pt idx="66">
                  <c:v>333</c:v>
                </c:pt>
                <c:pt idx="67">
                  <c:v>324</c:v>
                </c:pt>
                <c:pt idx="68">
                  <c:v>344</c:v>
                </c:pt>
                <c:pt idx="69">
                  <c:v>344</c:v>
                </c:pt>
                <c:pt idx="70">
                  <c:v>361</c:v>
                </c:pt>
                <c:pt idx="71">
                  <c:v>360</c:v>
                </c:pt>
                <c:pt idx="72">
                  <c:v>351</c:v>
                </c:pt>
                <c:pt idx="73">
                  <c:v>344</c:v>
                </c:pt>
                <c:pt idx="74">
                  <c:v>333</c:v>
                </c:pt>
                <c:pt idx="75">
                  <c:v>328</c:v>
                </c:pt>
                <c:pt idx="76">
                  <c:v>324</c:v>
                </c:pt>
                <c:pt idx="77">
                  <c:v>319</c:v>
                </c:pt>
                <c:pt idx="78">
                  <c:v>324</c:v>
                </c:pt>
                <c:pt idx="79">
                  <c:v>318</c:v>
                </c:pt>
                <c:pt idx="80">
                  <c:v>322</c:v>
                </c:pt>
                <c:pt idx="81">
                  <c:v>317</c:v>
                </c:pt>
                <c:pt idx="82">
                  <c:v>309</c:v>
                </c:pt>
                <c:pt idx="83">
                  <c:v>312</c:v>
                </c:pt>
                <c:pt idx="84">
                  <c:v>302</c:v>
                </c:pt>
                <c:pt idx="85">
                  <c:v>301</c:v>
                </c:pt>
                <c:pt idx="86">
                  <c:v>287</c:v>
                </c:pt>
                <c:pt idx="87">
                  <c:v>283</c:v>
                </c:pt>
                <c:pt idx="88">
                  <c:v>287</c:v>
                </c:pt>
                <c:pt idx="89">
                  <c:v>291</c:v>
                </c:pt>
                <c:pt idx="90">
                  <c:v>389</c:v>
                </c:pt>
                <c:pt idx="91">
                  <c:v>293</c:v>
                </c:pt>
                <c:pt idx="92">
                  <c:v>300</c:v>
                </c:pt>
                <c:pt idx="93">
                  <c:v>310</c:v>
                </c:pt>
                <c:pt idx="94">
                  <c:v>296</c:v>
                </c:pt>
                <c:pt idx="95">
                  <c:v>288</c:v>
                </c:pt>
                <c:pt idx="96">
                  <c:v>278</c:v>
                </c:pt>
                <c:pt idx="97">
                  <c:v>276</c:v>
                </c:pt>
                <c:pt idx="98">
                  <c:v>280</c:v>
                </c:pt>
                <c:pt idx="99">
                  <c:v>283</c:v>
                </c:pt>
                <c:pt idx="100">
                  <c:v>281</c:v>
                </c:pt>
                <c:pt idx="101">
                  <c:v>282</c:v>
                </c:pt>
                <c:pt idx="102">
                  <c:v>295</c:v>
                </c:pt>
                <c:pt idx="103">
                  <c:v>296</c:v>
                </c:pt>
                <c:pt idx="104">
                  <c:v>292</c:v>
                </c:pt>
                <c:pt idx="105">
                  <c:v>284</c:v>
                </c:pt>
                <c:pt idx="106">
                  <c:v>277</c:v>
                </c:pt>
                <c:pt idx="107">
                  <c:v>281</c:v>
                </c:pt>
                <c:pt idx="108">
                  <c:v>274</c:v>
                </c:pt>
                <c:pt idx="109">
                  <c:v>275</c:v>
                </c:pt>
                <c:pt idx="110">
                  <c:v>283</c:v>
                </c:pt>
                <c:pt idx="111">
                  <c:v>279</c:v>
                </c:pt>
                <c:pt idx="112">
                  <c:v>282</c:v>
                </c:pt>
                <c:pt idx="113">
                  <c:v>285</c:v>
                </c:pt>
                <c:pt idx="114">
                  <c:v>275</c:v>
                </c:pt>
                <c:pt idx="115">
                  <c:v>274</c:v>
                </c:pt>
                <c:pt idx="116">
                  <c:v>270</c:v>
                </c:pt>
                <c:pt idx="117">
                  <c:v>269</c:v>
                </c:pt>
                <c:pt idx="118">
                  <c:v>268</c:v>
                </c:pt>
                <c:pt idx="119">
                  <c:v>281</c:v>
                </c:pt>
                <c:pt idx="120">
                  <c:v>285</c:v>
                </c:pt>
                <c:pt idx="121">
                  <c:v>287</c:v>
                </c:pt>
                <c:pt idx="122">
                  <c:v>294</c:v>
                </c:pt>
                <c:pt idx="123">
                  <c:v>292</c:v>
                </c:pt>
                <c:pt idx="124">
                  <c:v>284</c:v>
                </c:pt>
                <c:pt idx="125">
                  <c:v>283</c:v>
                </c:pt>
                <c:pt idx="126">
                  <c:v>288</c:v>
                </c:pt>
                <c:pt idx="127">
                  <c:v>287</c:v>
                </c:pt>
                <c:pt idx="128">
                  <c:v>288</c:v>
                </c:pt>
                <c:pt idx="129">
                  <c:v>290</c:v>
                </c:pt>
                <c:pt idx="130">
                  <c:v>291</c:v>
                </c:pt>
                <c:pt idx="131">
                  <c:v>288</c:v>
                </c:pt>
                <c:pt idx="132">
                  <c:v>287</c:v>
                </c:pt>
                <c:pt idx="133">
                  <c:v>292</c:v>
                </c:pt>
                <c:pt idx="134">
                  <c:v>297</c:v>
                </c:pt>
                <c:pt idx="135">
                  <c:v>298</c:v>
                </c:pt>
                <c:pt idx="136">
                  <c:v>283</c:v>
                </c:pt>
                <c:pt idx="137">
                  <c:v>292</c:v>
                </c:pt>
                <c:pt idx="138">
                  <c:v>292</c:v>
                </c:pt>
                <c:pt idx="139">
                  <c:v>288</c:v>
                </c:pt>
                <c:pt idx="140">
                  <c:v>292</c:v>
                </c:pt>
                <c:pt idx="141">
                  <c:v>298</c:v>
                </c:pt>
                <c:pt idx="142">
                  <c:v>296</c:v>
                </c:pt>
                <c:pt idx="143">
                  <c:v>310</c:v>
                </c:pt>
                <c:pt idx="144">
                  <c:v>304</c:v>
                </c:pt>
                <c:pt idx="145">
                  <c:v>299</c:v>
                </c:pt>
                <c:pt idx="146">
                  <c:v>295</c:v>
                </c:pt>
                <c:pt idx="147">
                  <c:v>304</c:v>
                </c:pt>
                <c:pt idx="148">
                  <c:v>309</c:v>
                </c:pt>
                <c:pt idx="149">
                  <c:v>312</c:v>
                </c:pt>
                <c:pt idx="150">
                  <c:v>307</c:v>
                </c:pt>
                <c:pt idx="151">
                  <c:v>297</c:v>
                </c:pt>
                <c:pt idx="152">
                  <c:v>296</c:v>
                </c:pt>
                <c:pt idx="153">
                  <c:v>297</c:v>
                </c:pt>
                <c:pt idx="154">
                  <c:v>306</c:v>
                </c:pt>
                <c:pt idx="155">
                  <c:v>306</c:v>
                </c:pt>
                <c:pt idx="156">
                  <c:v>311</c:v>
                </c:pt>
                <c:pt idx="157">
                  <c:v>318</c:v>
                </c:pt>
                <c:pt idx="158">
                  <c:v>320</c:v>
                </c:pt>
                <c:pt idx="159">
                  <c:v>328</c:v>
                </c:pt>
                <c:pt idx="160">
                  <c:v>344</c:v>
                </c:pt>
                <c:pt idx="161">
                  <c:v>353</c:v>
                </c:pt>
                <c:pt idx="162">
                  <c:v>360</c:v>
                </c:pt>
                <c:pt idx="163">
                  <c:v>350</c:v>
                </c:pt>
                <c:pt idx="164">
                  <c:v>340</c:v>
                </c:pt>
                <c:pt idx="165">
                  <c:v>339</c:v>
                </c:pt>
                <c:pt idx="166">
                  <c:v>315</c:v>
                </c:pt>
                <c:pt idx="167">
                  <c:v>323</c:v>
                </c:pt>
                <c:pt idx="168">
                  <c:v>322</c:v>
                </c:pt>
                <c:pt idx="169">
                  <c:v>317</c:v>
                </c:pt>
                <c:pt idx="170">
                  <c:v>341</c:v>
                </c:pt>
                <c:pt idx="171">
                  <c:v>343</c:v>
                </c:pt>
                <c:pt idx="172">
                  <c:v>335</c:v>
                </c:pt>
                <c:pt idx="173">
                  <c:v>342</c:v>
                </c:pt>
                <c:pt idx="174">
                  <c:v>323</c:v>
                </c:pt>
                <c:pt idx="175">
                  <c:v>322</c:v>
                </c:pt>
                <c:pt idx="176">
                  <c:v>318</c:v>
                </c:pt>
                <c:pt idx="177">
                  <c:v>316</c:v>
                </c:pt>
                <c:pt idx="178">
                  <c:v>316</c:v>
                </c:pt>
                <c:pt idx="179">
                  <c:v>329</c:v>
                </c:pt>
                <c:pt idx="180">
                  <c:v>338</c:v>
                </c:pt>
                <c:pt idx="181">
                  <c:v>351</c:v>
                </c:pt>
                <c:pt idx="182">
                  <c:v>369</c:v>
                </c:pt>
                <c:pt idx="183">
                  <c:v>352</c:v>
                </c:pt>
                <c:pt idx="184">
                  <c:v>358</c:v>
                </c:pt>
                <c:pt idx="185">
                  <c:v>338</c:v>
                </c:pt>
                <c:pt idx="186">
                  <c:v>334</c:v>
                </c:pt>
                <c:pt idx="187">
                  <c:v>340</c:v>
                </c:pt>
                <c:pt idx="188">
                  <c:v>361</c:v>
                </c:pt>
                <c:pt idx="189">
                  <c:v>367</c:v>
                </c:pt>
                <c:pt idx="190">
                  <c:v>365</c:v>
                </c:pt>
                <c:pt idx="191">
                  <c:v>381</c:v>
                </c:pt>
                <c:pt idx="192">
                  <c:v>372</c:v>
                </c:pt>
                <c:pt idx="193">
                  <c:v>363</c:v>
                </c:pt>
                <c:pt idx="194">
                  <c:v>388</c:v>
                </c:pt>
                <c:pt idx="195">
                  <c:v>390</c:v>
                </c:pt>
                <c:pt idx="196">
                  <c:v>389</c:v>
                </c:pt>
                <c:pt idx="197">
                  <c:v>377</c:v>
                </c:pt>
                <c:pt idx="198">
                  <c:v>374</c:v>
                </c:pt>
                <c:pt idx="199">
                  <c:v>376</c:v>
                </c:pt>
                <c:pt idx="200">
                  <c:v>397</c:v>
                </c:pt>
                <c:pt idx="201">
                  <c:v>422</c:v>
                </c:pt>
                <c:pt idx="202">
                  <c:v>443</c:v>
                </c:pt>
                <c:pt idx="203">
                  <c:v>454</c:v>
                </c:pt>
                <c:pt idx="204">
                  <c:v>450</c:v>
                </c:pt>
                <c:pt idx="205">
                  <c:v>453</c:v>
                </c:pt>
                <c:pt idx="206">
                  <c:v>489</c:v>
                </c:pt>
                <c:pt idx="207">
                  <c:v>485</c:v>
                </c:pt>
                <c:pt idx="208">
                  <c:v>442</c:v>
                </c:pt>
                <c:pt idx="209">
                  <c:v>421</c:v>
                </c:pt>
                <c:pt idx="210">
                  <c:v>406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4610560"/>
        <c:axId val="34649216"/>
      </c:lineChart>
      <c:catAx>
        <c:axId val="34610560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800"/>
            </a:pPr>
            <a:endParaRPr lang="en-US"/>
          </a:p>
        </c:txPr>
        <c:crossAx val="34649216"/>
        <c:crosses val="autoZero"/>
        <c:auto val="1"/>
        <c:lblAlgn val="ctr"/>
        <c:lblOffset val="100"/>
        <c:noMultiLvlLbl val="0"/>
      </c:catAx>
      <c:valAx>
        <c:axId val="34649216"/>
        <c:scaling>
          <c:orientation val="minMax"/>
        </c:scaling>
        <c:delete val="0"/>
        <c:axPos val="l"/>
        <c:majorGridlines/>
        <c:numFmt formatCode="#,##0" sourceLinked="1"/>
        <c:majorTickMark val="none"/>
        <c:minorTickMark val="none"/>
        <c:tickLblPos val="nextTo"/>
        <c:spPr>
          <a:ln w="6350">
            <a:noFill/>
          </a:ln>
        </c:spPr>
        <c:crossAx val="34610560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8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000"/>
              <a:t>Figure 34 - Evolution of Nominal Exchange Rate (2013.06-2015.09)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Nominal Exchange Rate Real per US Dolar</c:v>
          </c:tx>
          <c:marker>
            <c:symbol val="none"/>
          </c:marker>
          <c:cat>
            <c:strRef>
              <c:f>Séries!$A$727:$A$754</c:f>
              <c:strCache>
                <c:ptCount val="28"/>
                <c:pt idx="0">
                  <c:v>2013.06</c:v>
                </c:pt>
                <c:pt idx="1">
                  <c:v>2013.07</c:v>
                </c:pt>
                <c:pt idx="2">
                  <c:v>2013.08</c:v>
                </c:pt>
                <c:pt idx="3">
                  <c:v>2013.09</c:v>
                </c:pt>
                <c:pt idx="4">
                  <c:v>2013.10</c:v>
                </c:pt>
                <c:pt idx="5">
                  <c:v>2013.11</c:v>
                </c:pt>
                <c:pt idx="6">
                  <c:v>2013.12</c:v>
                </c:pt>
                <c:pt idx="7">
                  <c:v>2014.01</c:v>
                </c:pt>
                <c:pt idx="8">
                  <c:v>2014.02</c:v>
                </c:pt>
                <c:pt idx="9">
                  <c:v>2014.03</c:v>
                </c:pt>
                <c:pt idx="10">
                  <c:v>2014.04</c:v>
                </c:pt>
                <c:pt idx="11">
                  <c:v>2014.05</c:v>
                </c:pt>
                <c:pt idx="12">
                  <c:v>2014.06</c:v>
                </c:pt>
                <c:pt idx="13">
                  <c:v>2014.07</c:v>
                </c:pt>
                <c:pt idx="14">
                  <c:v>2014.08</c:v>
                </c:pt>
                <c:pt idx="15">
                  <c:v>2014.09</c:v>
                </c:pt>
                <c:pt idx="16">
                  <c:v>2014.10</c:v>
                </c:pt>
                <c:pt idx="17">
                  <c:v>2014.11</c:v>
                </c:pt>
                <c:pt idx="18">
                  <c:v>2014.12</c:v>
                </c:pt>
                <c:pt idx="19">
                  <c:v>2015.01</c:v>
                </c:pt>
                <c:pt idx="20">
                  <c:v>2015.02</c:v>
                </c:pt>
                <c:pt idx="21">
                  <c:v>2015.03</c:v>
                </c:pt>
                <c:pt idx="22">
                  <c:v>2015.04</c:v>
                </c:pt>
                <c:pt idx="23">
                  <c:v>2015.05</c:v>
                </c:pt>
                <c:pt idx="24">
                  <c:v>2015.06</c:v>
                </c:pt>
                <c:pt idx="25">
                  <c:v>2015.07</c:v>
                </c:pt>
                <c:pt idx="26">
                  <c:v>2015.08</c:v>
                </c:pt>
                <c:pt idx="27">
                  <c:v>2015.09</c:v>
                </c:pt>
              </c:strCache>
            </c:strRef>
          </c:cat>
          <c:val>
            <c:numRef>
              <c:f>Séries!$B$727:$B$754</c:f>
              <c:numCache>
                <c:formatCode>#,##0.0000</c:formatCode>
                <c:ptCount val="28"/>
                <c:pt idx="0">
                  <c:v>2.2149999999999999</c:v>
                </c:pt>
                <c:pt idx="1">
                  <c:v>2.2896999999999998</c:v>
                </c:pt>
                <c:pt idx="2">
                  <c:v>2.3719000000000001</c:v>
                </c:pt>
                <c:pt idx="3">
                  <c:v>2.2294</c:v>
                </c:pt>
                <c:pt idx="4">
                  <c:v>2.202</c:v>
                </c:pt>
                <c:pt idx="5">
                  <c:v>2.3243</c:v>
                </c:pt>
                <c:pt idx="6">
                  <c:v>2.3420000000000001</c:v>
                </c:pt>
                <c:pt idx="7">
                  <c:v>2.4257</c:v>
                </c:pt>
                <c:pt idx="8">
                  <c:v>2.3327</c:v>
                </c:pt>
                <c:pt idx="9">
                  <c:v>2.2624</c:v>
                </c:pt>
                <c:pt idx="10">
                  <c:v>2.2353999999999998</c:v>
                </c:pt>
                <c:pt idx="11">
                  <c:v>2.2383999999999999</c:v>
                </c:pt>
                <c:pt idx="12">
                  <c:v>2.2019000000000002</c:v>
                </c:pt>
                <c:pt idx="13">
                  <c:v>2.2667999999999999</c:v>
                </c:pt>
                <c:pt idx="14">
                  <c:v>2.2389999999999999</c:v>
                </c:pt>
                <c:pt idx="15">
                  <c:v>2.4504000000000001</c:v>
                </c:pt>
                <c:pt idx="16">
                  <c:v>2.4436</c:v>
                </c:pt>
                <c:pt idx="17">
                  <c:v>2.5594999999999999</c:v>
                </c:pt>
                <c:pt idx="18">
                  <c:v>2.6556000000000002</c:v>
                </c:pt>
                <c:pt idx="19">
                  <c:v>2.6617000000000002</c:v>
                </c:pt>
                <c:pt idx="20">
                  <c:v>2.8776999999999999</c:v>
                </c:pt>
                <c:pt idx="21">
                  <c:v>3.2073999999999998</c:v>
                </c:pt>
                <c:pt idx="22">
                  <c:v>2.9929999999999999</c:v>
                </c:pt>
                <c:pt idx="23">
                  <c:v>3.1781000000000001</c:v>
                </c:pt>
                <c:pt idx="24">
                  <c:v>3.1019000000000001</c:v>
                </c:pt>
                <c:pt idx="25">
                  <c:v>3.3934000000000002</c:v>
                </c:pt>
                <c:pt idx="26">
                  <c:v>3.6461000000000001</c:v>
                </c:pt>
                <c:pt idx="27">
                  <c:v>3.9722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4674560"/>
        <c:axId val="34676096"/>
      </c:lineChart>
      <c:catAx>
        <c:axId val="34674560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800"/>
            </a:pPr>
            <a:endParaRPr lang="en-US"/>
          </a:p>
        </c:txPr>
        <c:crossAx val="34676096"/>
        <c:crosses val="autoZero"/>
        <c:auto val="1"/>
        <c:lblAlgn val="ctr"/>
        <c:lblOffset val="100"/>
        <c:noMultiLvlLbl val="0"/>
      </c:catAx>
      <c:valAx>
        <c:axId val="34676096"/>
        <c:scaling>
          <c:orientation val="minMax"/>
          <c:min val="2"/>
        </c:scaling>
        <c:delete val="0"/>
        <c:axPos val="l"/>
        <c:majorGridlines/>
        <c:numFmt formatCode="#,##0.0000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800"/>
            </a:pPr>
            <a:endParaRPr lang="en-US"/>
          </a:p>
        </c:txPr>
        <c:crossAx val="34674560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8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000"/>
              <a:t>Figure 37 - Evolution of Investment Rate,</a:t>
            </a:r>
            <a:r>
              <a:rPr lang="en-US" sz="1000" baseline="0"/>
              <a:t> Current Prices (2013.Q4-2015.Q3)</a:t>
            </a:r>
            <a:endParaRPr lang="en-US" sz="1000"/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Investment Rate </c:v>
          </c:tx>
          <c:marker>
            <c:symbol val="none"/>
          </c:marker>
          <c:cat>
            <c:strRef>
              <c:f>'DADOS TRIM '!$G$78:$G$85</c:f>
              <c:strCache>
                <c:ptCount val="8"/>
                <c:pt idx="0">
                  <c:v>2013.Q4</c:v>
                </c:pt>
                <c:pt idx="1">
                  <c:v>2014.Q1</c:v>
                </c:pt>
                <c:pt idx="2">
                  <c:v>2014.Q2</c:v>
                </c:pt>
                <c:pt idx="3">
                  <c:v>2014.Q3</c:v>
                </c:pt>
                <c:pt idx="4">
                  <c:v>2014.Q4</c:v>
                </c:pt>
                <c:pt idx="5">
                  <c:v>2015.Q1</c:v>
                </c:pt>
                <c:pt idx="6">
                  <c:v>2015.Q2</c:v>
                </c:pt>
                <c:pt idx="7">
                  <c:v>2015.Q3</c:v>
                </c:pt>
              </c:strCache>
            </c:strRef>
          </c:cat>
          <c:val>
            <c:numRef>
              <c:f>'DADOS TRIM '!$R$62:$R$69</c:f>
              <c:numCache>
                <c:formatCode>0.00</c:formatCode>
                <c:ptCount val="8"/>
                <c:pt idx="0">
                  <c:v>20.433610306774401</c:v>
                </c:pt>
                <c:pt idx="1">
                  <c:v>20.924135061213804</c:v>
                </c:pt>
                <c:pt idx="2">
                  <c:v>20.110382662099763</c:v>
                </c:pt>
                <c:pt idx="3">
                  <c:v>20.169416099139823</c:v>
                </c:pt>
                <c:pt idx="4">
                  <c:v>19.550584044227975</c:v>
                </c:pt>
                <c:pt idx="5">
                  <c:v>19.509112128610052</c:v>
                </c:pt>
                <c:pt idx="6">
                  <c:v>18.352152530695875</c:v>
                </c:pt>
                <c:pt idx="7">
                  <c:v>18.120260950268602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4712960"/>
        <c:axId val="34718848"/>
      </c:lineChart>
      <c:catAx>
        <c:axId val="34712960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800"/>
            </a:pPr>
            <a:endParaRPr lang="en-US"/>
          </a:p>
        </c:txPr>
        <c:crossAx val="34718848"/>
        <c:crosses val="autoZero"/>
        <c:auto val="1"/>
        <c:lblAlgn val="ctr"/>
        <c:lblOffset val="100"/>
        <c:noMultiLvlLbl val="0"/>
      </c:catAx>
      <c:valAx>
        <c:axId val="34718848"/>
        <c:scaling>
          <c:orientation val="minMax"/>
        </c:scaling>
        <c:delete val="0"/>
        <c:axPos val="l"/>
        <c:majorGridlines/>
        <c:numFmt formatCode="0.00" sourceLinked="1"/>
        <c:majorTickMark val="none"/>
        <c:minorTickMark val="none"/>
        <c:tickLblPos val="nextTo"/>
        <c:spPr>
          <a:ln w="6350">
            <a:noFill/>
          </a:ln>
        </c:spPr>
        <c:txPr>
          <a:bodyPr/>
          <a:lstStyle/>
          <a:p>
            <a:pPr>
              <a:defRPr sz="800"/>
            </a:pPr>
            <a:endParaRPr lang="en-US"/>
          </a:p>
        </c:txPr>
        <c:crossAx val="34712960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8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000"/>
              <a:t>Figure 38 - Evolution of the Growth Rate of Real Income Per-Worker (2013.Q4-2015.Q3)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Growth rate of real income per-worker</c:v>
          </c:tx>
          <c:marker>
            <c:symbol val="none"/>
          </c:marker>
          <c:cat>
            <c:strRef>
              <c:f>'DADOS TRIM '!$G$78:$G$85</c:f>
              <c:strCache>
                <c:ptCount val="8"/>
                <c:pt idx="0">
                  <c:v>2013.Q4</c:v>
                </c:pt>
                <c:pt idx="1">
                  <c:v>2014.Q1</c:v>
                </c:pt>
                <c:pt idx="2">
                  <c:v>2014.Q2</c:v>
                </c:pt>
                <c:pt idx="3">
                  <c:v>2014.Q3</c:v>
                </c:pt>
                <c:pt idx="4">
                  <c:v>2014.Q4</c:v>
                </c:pt>
                <c:pt idx="5">
                  <c:v>2015.Q1</c:v>
                </c:pt>
                <c:pt idx="6">
                  <c:v>2015.Q2</c:v>
                </c:pt>
                <c:pt idx="7">
                  <c:v>2015.Q3</c:v>
                </c:pt>
              </c:strCache>
            </c:strRef>
          </c:cat>
          <c:val>
            <c:numRef>
              <c:f>'DADOS TRIM '!$AF$62:$AF$69</c:f>
              <c:numCache>
                <c:formatCode>0.00</c:formatCode>
                <c:ptCount val="8"/>
                <c:pt idx="0">
                  <c:v>5.4337126614273146</c:v>
                </c:pt>
                <c:pt idx="1">
                  <c:v>3.6041312780359824</c:v>
                </c:pt>
                <c:pt idx="2">
                  <c:v>-0.16705636008182978</c:v>
                </c:pt>
                <c:pt idx="3">
                  <c:v>1.6754626726768862</c:v>
                </c:pt>
                <c:pt idx="4">
                  <c:v>0.70132564964051625</c:v>
                </c:pt>
                <c:pt idx="5">
                  <c:v>-4.4110808289186565</c:v>
                </c:pt>
                <c:pt idx="6">
                  <c:v>-6.8986023504567839</c:v>
                </c:pt>
                <c:pt idx="7">
                  <c:v>-6.1603766695912832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4731520"/>
        <c:axId val="34733056"/>
      </c:lineChart>
      <c:catAx>
        <c:axId val="34731520"/>
        <c:scaling>
          <c:orientation val="minMax"/>
        </c:scaling>
        <c:delete val="0"/>
        <c:axPos val="b"/>
        <c:majorTickMark val="none"/>
        <c:minorTickMark val="none"/>
        <c:tickLblPos val="nextTo"/>
        <c:crossAx val="34733056"/>
        <c:crosses val="autoZero"/>
        <c:auto val="1"/>
        <c:lblAlgn val="ctr"/>
        <c:lblOffset val="100"/>
        <c:noMultiLvlLbl val="0"/>
      </c:catAx>
      <c:valAx>
        <c:axId val="34733056"/>
        <c:scaling>
          <c:orientation val="minMax"/>
        </c:scaling>
        <c:delete val="0"/>
        <c:axPos val="l"/>
        <c:majorGridlines/>
        <c:numFmt formatCode="0.00" sourceLinked="1"/>
        <c:majorTickMark val="none"/>
        <c:minorTickMark val="none"/>
        <c:tickLblPos val="nextTo"/>
        <c:spPr>
          <a:ln w="6350">
            <a:noFill/>
          </a:ln>
        </c:spPr>
        <c:txPr>
          <a:bodyPr/>
          <a:lstStyle/>
          <a:p>
            <a:pPr>
              <a:defRPr sz="800"/>
            </a:pPr>
            <a:endParaRPr lang="en-US"/>
          </a:p>
        </c:txPr>
        <c:crossAx val="34731520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8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000"/>
              <a:t>Figure 39 - Evolution of the Value of Exports in US$</a:t>
            </a:r>
            <a:r>
              <a:rPr lang="en-US" sz="1000" baseline="0"/>
              <a:t> Millions </a:t>
            </a:r>
            <a:r>
              <a:rPr lang="en-US" sz="1000"/>
              <a:t>(2014.12-2015.09)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Value of Exports (U.S dollar)</c:v>
          </c:tx>
          <c:marker>
            <c:symbol val="none"/>
          </c:marker>
          <c:cat>
            <c:strRef>
              <c:f>Séries!$A$457:$A$466</c:f>
              <c:strCache>
                <c:ptCount val="10"/>
                <c:pt idx="0">
                  <c:v>2014.12</c:v>
                </c:pt>
                <c:pt idx="1">
                  <c:v>2015.01</c:v>
                </c:pt>
                <c:pt idx="2">
                  <c:v>2015.02</c:v>
                </c:pt>
                <c:pt idx="3">
                  <c:v>2015.03</c:v>
                </c:pt>
                <c:pt idx="4">
                  <c:v>2015.04</c:v>
                </c:pt>
                <c:pt idx="5">
                  <c:v>2015.05</c:v>
                </c:pt>
                <c:pt idx="6">
                  <c:v>2015.06</c:v>
                </c:pt>
                <c:pt idx="7">
                  <c:v>2015.07</c:v>
                </c:pt>
                <c:pt idx="8">
                  <c:v>2015.08</c:v>
                </c:pt>
                <c:pt idx="9">
                  <c:v>2015.09</c:v>
                </c:pt>
              </c:strCache>
            </c:strRef>
          </c:cat>
          <c:val>
            <c:numRef>
              <c:f>Séries!$C$457:$C$466</c:f>
              <c:numCache>
                <c:formatCode>#,##0</c:formatCode>
                <c:ptCount val="10"/>
                <c:pt idx="0">
                  <c:v>18758.407069249999</c:v>
                </c:pt>
                <c:pt idx="1">
                  <c:v>18564.894882666664</c:v>
                </c:pt>
                <c:pt idx="2">
                  <c:v>18244.761408999995</c:v>
                </c:pt>
                <c:pt idx="3">
                  <c:v>18190.680933333333</c:v>
                </c:pt>
                <c:pt idx="4">
                  <c:v>17810.043349083331</c:v>
                </c:pt>
                <c:pt idx="5">
                  <c:v>17478.134976500001</c:v>
                </c:pt>
                <c:pt idx="6">
                  <c:v>17408.261823666664</c:v>
                </c:pt>
                <c:pt idx="7">
                  <c:v>17034.011272583331</c:v>
                </c:pt>
                <c:pt idx="8">
                  <c:v>16619.181735916667</c:v>
                </c:pt>
                <c:pt idx="9">
                  <c:v>16330.14658433333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4758016"/>
        <c:axId val="34768000"/>
      </c:lineChart>
      <c:catAx>
        <c:axId val="34758016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800"/>
            </a:pPr>
            <a:endParaRPr lang="en-US"/>
          </a:p>
        </c:txPr>
        <c:crossAx val="34768000"/>
        <c:crosses val="autoZero"/>
        <c:auto val="1"/>
        <c:lblAlgn val="ctr"/>
        <c:lblOffset val="100"/>
        <c:noMultiLvlLbl val="0"/>
      </c:catAx>
      <c:valAx>
        <c:axId val="34768000"/>
        <c:scaling>
          <c:orientation val="minMax"/>
        </c:scaling>
        <c:delete val="0"/>
        <c:axPos val="l"/>
        <c:majorGridlines/>
        <c:numFmt formatCode="#,##0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800"/>
            </a:pPr>
            <a:endParaRPr lang="en-US"/>
          </a:p>
        </c:txPr>
        <c:crossAx val="34758016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8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pt-BR"/>
              <a:t>Receitas Totais, Despesas Primárias e Superávit Primário Governo</a:t>
            </a:r>
            <a:r>
              <a:rPr lang="pt-BR" baseline="0"/>
              <a:t> Central, Acumulado em 12 meses, Deflacionado pelo IPCA</a:t>
            </a:r>
            <a:endParaRPr lang="pt-BR"/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Despesa Primária </c:v>
          </c:tx>
          <c:cat>
            <c:strRef>
              <c:f>OBSERVACOES!$A$183:$A$206</c:f>
              <c:strCache>
                <c:ptCount val="24"/>
                <c:pt idx="0">
                  <c:v>jan/14</c:v>
                </c:pt>
                <c:pt idx="1">
                  <c:v>fev/2014 </c:v>
                </c:pt>
                <c:pt idx="2">
                  <c:v>mar/14</c:v>
                </c:pt>
                <c:pt idx="3">
                  <c:v>abr/2014 </c:v>
                </c:pt>
                <c:pt idx="4">
                  <c:v>mai/2014 </c:v>
                </c:pt>
                <c:pt idx="5">
                  <c:v>jun/14</c:v>
                </c:pt>
                <c:pt idx="6">
                  <c:v>jul/14</c:v>
                </c:pt>
                <c:pt idx="7">
                  <c:v>ago/2014 </c:v>
                </c:pt>
                <c:pt idx="8">
                  <c:v>set/2014 </c:v>
                </c:pt>
                <c:pt idx="9">
                  <c:v>out/2014 </c:v>
                </c:pt>
                <c:pt idx="10">
                  <c:v>nov/14</c:v>
                </c:pt>
                <c:pt idx="11">
                  <c:v>dez/2014 </c:v>
                </c:pt>
                <c:pt idx="12">
                  <c:v>jan/15</c:v>
                </c:pt>
                <c:pt idx="13">
                  <c:v>fev/2015 </c:v>
                </c:pt>
                <c:pt idx="14">
                  <c:v>mar/15</c:v>
                </c:pt>
                <c:pt idx="15">
                  <c:v>abr/2015 </c:v>
                </c:pt>
                <c:pt idx="16">
                  <c:v>mai/2015 </c:v>
                </c:pt>
                <c:pt idx="17">
                  <c:v>jun/15</c:v>
                </c:pt>
                <c:pt idx="18">
                  <c:v>jul/15</c:v>
                </c:pt>
                <c:pt idx="19">
                  <c:v>ago/2015 </c:v>
                </c:pt>
                <c:pt idx="20">
                  <c:v>set/2015 </c:v>
                </c:pt>
                <c:pt idx="21">
                  <c:v>out/2015 </c:v>
                </c:pt>
                <c:pt idx="22">
                  <c:v>nov/15</c:v>
                </c:pt>
                <c:pt idx="23">
                  <c:v>dez/2015 </c:v>
                </c:pt>
              </c:strCache>
            </c:strRef>
          </c:cat>
          <c:val>
            <c:numRef>
              <c:f>OBSERVACOES!$V$183:$V$206</c:f>
              <c:numCache>
                <c:formatCode>General</c:formatCode>
                <c:ptCount val="24"/>
                <c:pt idx="0">
                  <c:v>1065580.0738706316</c:v>
                </c:pt>
                <c:pt idx="1">
                  <c:v>1071503.5957607874</c:v>
                </c:pt>
                <c:pt idx="2">
                  <c:v>1077025.9067357511</c:v>
                </c:pt>
                <c:pt idx="3">
                  <c:v>1074562.47647723</c:v>
                </c:pt>
                <c:pt idx="4">
                  <c:v>1086684.2154742877</c:v>
                </c:pt>
                <c:pt idx="5">
                  <c:v>1090783.8903492303</c:v>
                </c:pt>
                <c:pt idx="6">
                  <c:v>1100214.0845070423</c:v>
                </c:pt>
                <c:pt idx="7">
                  <c:v>1119912.6842549995</c:v>
                </c:pt>
                <c:pt idx="8">
                  <c:v>1131151.2880562062</c:v>
                </c:pt>
                <c:pt idx="9">
                  <c:v>1139810.4887888168</c:v>
                </c:pt>
                <c:pt idx="10">
                  <c:v>1151034.1591591593</c:v>
                </c:pt>
                <c:pt idx="11">
                  <c:v>1166478.7144065406</c:v>
                </c:pt>
                <c:pt idx="12">
                  <c:v>1161339.3690498415</c:v>
                </c:pt>
                <c:pt idx="13">
                  <c:v>1163753.017641597</c:v>
                </c:pt>
                <c:pt idx="14">
                  <c:v>1164064.5519282345</c:v>
                </c:pt>
                <c:pt idx="15">
                  <c:v>1174482.7586206896</c:v>
                </c:pt>
                <c:pt idx="16">
                  <c:v>1175613.5336959527</c:v>
                </c:pt>
                <c:pt idx="17">
                  <c:v>1181336.2108549913</c:v>
                </c:pt>
                <c:pt idx="18">
                  <c:v>1182656.9916027749</c:v>
                </c:pt>
                <c:pt idx="19">
                  <c:v>1174060.9878572081</c:v>
                </c:pt>
                <c:pt idx="20">
                  <c:v>1165803.2697049959</c:v>
                </c:pt>
                <c:pt idx="21">
                  <c:v>1173357.5911943966</c:v>
                </c:pt>
                <c:pt idx="22">
                  <c:v>1171523.3526430123</c:v>
                </c:pt>
                <c:pt idx="23">
                  <c:v>1234320.9541881268</c:v>
                </c:pt>
              </c:numCache>
            </c:numRef>
          </c:val>
          <c:smooth val="0"/>
        </c:ser>
        <c:ser>
          <c:idx val="2"/>
          <c:order val="2"/>
          <c:tx>
            <c:v>Receitas Totais </c:v>
          </c:tx>
          <c:val>
            <c:numRef>
              <c:f>OBSERVACOES!$U$183:$U$206</c:f>
              <c:numCache>
                <c:formatCode>General</c:formatCode>
                <c:ptCount val="24"/>
                <c:pt idx="0">
                  <c:v>1125948.479969694</c:v>
                </c:pt>
                <c:pt idx="1">
                  <c:v>1135135.3141559425</c:v>
                </c:pt>
                <c:pt idx="2">
                  <c:v>1143117.2868582194</c:v>
                </c:pt>
                <c:pt idx="3">
                  <c:v>1149300.9032743697</c:v>
                </c:pt>
                <c:pt idx="4">
                  <c:v>1145923.6626868476</c:v>
                </c:pt>
                <c:pt idx="5">
                  <c:v>1146922.6436349982</c:v>
                </c:pt>
                <c:pt idx="6">
                  <c:v>1150753.9906103287</c:v>
                </c:pt>
                <c:pt idx="7">
                  <c:v>1160547.3664444655</c:v>
                </c:pt>
                <c:pt idx="8">
                  <c:v>1162337.236533958</c:v>
                </c:pt>
                <c:pt idx="9">
                  <c:v>1169649.1228070175</c:v>
                </c:pt>
                <c:pt idx="10">
                  <c:v>1147454.0165165167</c:v>
                </c:pt>
                <c:pt idx="11">
                  <c:v>1150305.4224227045</c:v>
                </c:pt>
                <c:pt idx="12">
                  <c:v>1142833.6755646819</c:v>
                </c:pt>
                <c:pt idx="13">
                  <c:v>1141336.1188486537</c:v>
                </c:pt>
                <c:pt idx="14">
                  <c:v>1140167.3911033017</c:v>
                </c:pt>
                <c:pt idx="15">
                  <c:v>1144546.547101784</c:v>
                </c:pt>
                <c:pt idx="16">
                  <c:v>1147946.8977597493</c:v>
                </c:pt>
                <c:pt idx="17">
                  <c:v>1147973.1839471026</c:v>
                </c:pt>
                <c:pt idx="18">
                  <c:v>1144997.2617743702</c:v>
                </c:pt>
                <c:pt idx="19">
                  <c:v>1141308.3173559755</c:v>
                </c:pt>
                <c:pt idx="20">
                  <c:v>1145418.7597040825</c:v>
                </c:pt>
                <c:pt idx="21">
                  <c:v>1138229.7825889203</c:v>
                </c:pt>
                <c:pt idx="22">
                  <c:v>1123373.4612599565</c:v>
                </c:pt>
                <c:pt idx="23">
                  <c:v>1129648.5045631155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5464704"/>
        <c:axId val="35466240"/>
      </c:lineChart>
      <c:lineChart>
        <c:grouping val="standard"/>
        <c:varyColors val="0"/>
        <c:ser>
          <c:idx val="1"/>
          <c:order val="1"/>
          <c:tx>
            <c:v>Superávit primário </c:v>
          </c:tx>
          <c:val>
            <c:numRef>
              <c:f>OBSERVACOES!$W$183:$W$206</c:f>
              <c:numCache>
                <c:formatCode>General</c:formatCode>
                <c:ptCount val="24"/>
                <c:pt idx="0">
                  <c:v>60368.406099062406</c:v>
                </c:pt>
                <c:pt idx="1">
                  <c:v>63631.718395155185</c:v>
                </c:pt>
                <c:pt idx="2">
                  <c:v>66091.380122468196</c:v>
                </c:pt>
                <c:pt idx="3">
                  <c:v>74738.426797139633</c:v>
                </c:pt>
                <c:pt idx="4">
                  <c:v>59239.447212559928</c:v>
                </c:pt>
                <c:pt idx="5">
                  <c:v>56138.753285767933</c:v>
                </c:pt>
                <c:pt idx="6">
                  <c:v>50539.90610328639</c:v>
                </c:pt>
                <c:pt idx="7">
                  <c:v>40634.682189465777</c:v>
                </c:pt>
                <c:pt idx="8">
                  <c:v>31185.948477751761</c:v>
                </c:pt>
                <c:pt idx="9">
                  <c:v>29838.634018200581</c:v>
                </c:pt>
                <c:pt idx="10">
                  <c:v>-3580.1426426426428</c:v>
                </c:pt>
                <c:pt idx="11">
                  <c:v>-16173.291983836105</c:v>
                </c:pt>
                <c:pt idx="12">
                  <c:v>-18505.693485159605</c:v>
                </c:pt>
                <c:pt idx="13">
                  <c:v>-22416.898792943361</c:v>
                </c:pt>
                <c:pt idx="14">
                  <c:v>-23897.160824932951</c:v>
                </c:pt>
                <c:pt idx="15">
                  <c:v>-29936.211518905424</c:v>
                </c:pt>
                <c:pt idx="16">
                  <c:v>-27666.635936203558</c:v>
                </c:pt>
                <c:pt idx="17">
                  <c:v>-33363.026907888692</c:v>
                </c:pt>
                <c:pt idx="18">
                  <c:v>-37659.729828404532</c:v>
                </c:pt>
                <c:pt idx="19">
                  <c:v>-32752.67050123254</c:v>
                </c:pt>
                <c:pt idx="20">
                  <c:v>-20384.510000913324</c:v>
                </c:pt>
                <c:pt idx="21">
                  <c:v>-35127.808605476217</c:v>
                </c:pt>
                <c:pt idx="22">
                  <c:v>-48149.891383055758</c:v>
                </c:pt>
                <c:pt idx="23">
                  <c:v>-104672.44962501129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5485952"/>
        <c:axId val="35484416"/>
      </c:lineChart>
      <c:catAx>
        <c:axId val="35464704"/>
        <c:scaling>
          <c:orientation val="minMax"/>
        </c:scaling>
        <c:delete val="0"/>
        <c:axPos val="b"/>
        <c:majorTickMark val="none"/>
        <c:minorTickMark val="none"/>
        <c:tickLblPos val="nextTo"/>
        <c:crossAx val="35466240"/>
        <c:crosses val="autoZero"/>
        <c:auto val="1"/>
        <c:lblAlgn val="ctr"/>
        <c:lblOffset val="100"/>
        <c:noMultiLvlLbl val="0"/>
      </c:catAx>
      <c:valAx>
        <c:axId val="35466240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crossAx val="35464704"/>
        <c:crosses val="autoZero"/>
        <c:crossBetween val="between"/>
      </c:valAx>
      <c:valAx>
        <c:axId val="35484416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crossAx val="35485952"/>
        <c:crosses val="max"/>
        <c:crossBetween val="between"/>
      </c:valAx>
      <c:catAx>
        <c:axId val="35485952"/>
        <c:scaling>
          <c:orientation val="minMax"/>
        </c:scaling>
        <c:delete val="1"/>
        <c:axPos val="b"/>
        <c:majorTickMark val="out"/>
        <c:minorTickMark val="none"/>
        <c:tickLblPos val="nextTo"/>
        <c:crossAx val="35484416"/>
        <c:crosses val="autoZero"/>
        <c:auto val="1"/>
        <c:lblAlgn val="ctr"/>
        <c:lblOffset val="100"/>
        <c:noMultiLvlLbl val="0"/>
      </c:cat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pt-BR" dirty="0" smtClean="0"/>
              <a:t>Crescimento</a:t>
            </a:r>
            <a:r>
              <a:rPr lang="pt-BR" baseline="0" dirty="0" smtClean="0"/>
              <a:t> do PIB, </a:t>
            </a:r>
            <a:r>
              <a:rPr lang="pt-BR" baseline="0" dirty="0"/>
              <a:t>Média Móvel dos ú</a:t>
            </a:r>
            <a:r>
              <a:rPr lang="pt-BR" baseline="0" dirty="0" smtClean="0"/>
              <a:t>ltimos </a:t>
            </a:r>
            <a:r>
              <a:rPr lang="pt-BR" baseline="0" dirty="0"/>
              <a:t>4 trimestres  (2011-T1 a 2014-T3) </a:t>
            </a:r>
            <a:endParaRPr lang="pt-BR" dirty="0"/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PIB Trimestral </c:v>
          </c:tx>
          <c:marker>
            <c:symbol val="none"/>
          </c:marker>
          <c:cat>
            <c:strRef>
              <c:f>'[ipeadata(31-01-2015-02-07).xls]Séries'!$A$126:$A$140</c:f>
              <c:strCache>
                <c:ptCount val="15"/>
                <c:pt idx="0">
                  <c:v>2011 T1</c:v>
                </c:pt>
                <c:pt idx="1">
                  <c:v>2011 T2</c:v>
                </c:pt>
                <c:pt idx="2">
                  <c:v>2011 T3</c:v>
                </c:pt>
                <c:pt idx="3">
                  <c:v>2011 T4</c:v>
                </c:pt>
                <c:pt idx="4">
                  <c:v>2012 T1</c:v>
                </c:pt>
                <c:pt idx="5">
                  <c:v>2012 T2</c:v>
                </c:pt>
                <c:pt idx="6">
                  <c:v>2012 T3</c:v>
                </c:pt>
                <c:pt idx="7">
                  <c:v>2012 T4</c:v>
                </c:pt>
                <c:pt idx="8">
                  <c:v>2013 T1</c:v>
                </c:pt>
                <c:pt idx="9">
                  <c:v>2013 T2</c:v>
                </c:pt>
                <c:pt idx="10">
                  <c:v>2013 T3</c:v>
                </c:pt>
                <c:pt idx="11">
                  <c:v>2013 T4</c:v>
                </c:pt>
                <c:pt idx="12">
                  <c:v>2014 T1</c:v>
                </c:pt>
                <c:pt idx="13">
                  <c:v>2014 T2</c:v>
                </c:pt>
                <c:pt idx="14">
                  <c:v>2014 T3</c:v>
                </c:pt>
              </c:strCache>
            </c:strRef>
          </c:cat>
          <c:val>
            <c:numRef>
              <c:f>'[ipeadata(31-01-2015-02-07).xls]Séries'!$D$126:$D$140</c:f>
              <c:numCache>
                <c:formatCode>#,##0.0000</c:formatCode>
                <c:ptCount val="15"/>
                <c:pt idx="0">
                  <c:v>6.9202191387661269</c:v>
                </c:pt>
                <c:pt idx="1">
                  <c:v>5.7145153280267476</c:v>
                </c:pt>
                <c:pt idx="2">
                  <c:v>4.3861018312056332</c:v>
                </c:pt>
                <c:pt idx="3">
                  <c:v>3.274455530511017</c:v>
                </c:pt>
                <c:pt idx="4">
                  <c:v>2.3673641337462774</c:v>
                </c:pt>
                <c:pt idx="5">
                  <c:v>1.6305813995061325</c:v>
                </c:pt>
                <c:pt idx="6">
                  <c:v>1.1567511653143003</c:v>
                </c:pt>
                <c:pt idx="7">
                  <c:v>1.0964306717858239</c:v>
                </c:pt>
                <c:pt idx="8">
                  <c:v>1.2014620729184866</c:v>
                </c:pt>
                <c:pt idx="9">
                  <c:v>1.7337485234588417</c:v>
                </c:pt>
                <c:pt idx="10">
                  <c:v>2.1088820068336362</c:v>
                </c:pt>
                <c:pt idx="11">
                  <c:v>2.3548846922033788</c:v>
                </c:pt>
                <c:pt idx="12">
                  <c:v>2.3742861887321789</c:v>
                </c:pt>
                <c:pt idx="13">
                  <c:v>1.8225108930683516</c:v>
                </c:pt>
                <c:pt idx="14">
                  <c:v>1.0826155696070461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3045120"/>
        <c:axId val="93046656"/>
      </c:lineChart>
      <c:catAx>
        <c:axId val="93045120"/>
        <c:scaling>
          <c:orientation val="minMax"/>
        </c:scaling>
        <c:delete val="0"/>
        <c:axPos val="b"/>
        <c:majorTickMark val="none"/>
        <c:minorTickMark val="none"/>
        <c:tickLblPos val="nextTo"/>
        <c:crossAx val="93046656"/>
        <c:crosses val="autoZero"/>
        <c:auto val="1"/>
        <c:lblAlgn val="ctr"/>
        <c:lblOffset val="100"/>
        <c:noMultiLvlLbl val="0"/>
      </c:catAx>
      <c:valAx>
        <c:axId val="93046656"/>
        <c:scaling>
          <c:orientation val="minMax"/>
        </c:scaling>
        <c:delete val="0"/>
        <c:axPos val="l"/>
        <c:majorGridlines/>
        <c:numFmt formatCode="#,##0.0000" sourceLinked="1"/>
        <c:majorTickMark val="none"/>
        <c:minorTickMark val="none"/>
        <c:tickLblPos val="nextTo"/>
        <c:spPr>
          <a:ln w="9525">
            <a:noFill/>
          </a:ln>
        </c:spPr>
        <c:crossAx val="93045120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pt-BR" sz="1000">
                <a:latin typeface="Times New Roman" panose="02020603050405020304" pitchFamily="18" charset="0"/>
                <a:cs typeface="Times New Roman" panose="02020603050405020304" pitchFamily="18" charset="0"/>
              </a:rPr>
              <a:t>Figura 1 - Produção Física da Indústria de</a:t>
            </a:r>
            <a:r>
              <a:rPr lang="pt-BR" sz="1000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000">
                <a:latin typeface="Times New Roman" panose="02020603050405020304" pitchFamily="18" charset="0"/>
                <a:cs typeface="Times New Roman" panose="02020603050405020304" pitchFamily="18" charset="0"/>
              </a:rPr>
              <a:t>Transformação</a:t>
            </a:r>
            <a:r>
              <a:rPr lang="pt-BR" sz="1000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 e  Vendas do Varejo Ampliado, Média Móvel dos Ultimos 12 Meses, Dessazonalizado (2004/01 a 2014/11)</a:t>
            </a:r>
            <a:endParaRPr lang="pt-BR" sz="1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12146522309711286"/>
          <c:y val="1.7391304347826087E-2"/>
        </c:manualLayout>
      </c:layout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marker>
            <c:symbol val="none"/>
          </c:marker>
          <c:cat>
            <c:strRef>
              <c:f>'[ipeadata(20-01-2015-10-45).xls]Séries'!$A$26:$A$156</c:f>
              <c:strCache>
                <c:ptCount val="131"/>
                <c:pt idx="0">
                  <c:v>2004.01</c:v>
                </c:pt>
                <c:pt idx="1">
                  <c:v>2004.02</c:v>
                </c:pt>
                <c:pt idx="2">
                  <c:v>2004.03</c:v>
                </c:pt>
                <c:pt idx="3">
                  <c:v>2004.04</c:v>
                </c:pt>
                <c:pt idx="4">
                  <c:v>2004.05</c:v>
                </c:pt>
                <c:pt idx="5">
                  <c:v>2004.06</c:v>
                </c:pt>
                <c:pt idx="6">
                  <c:v>2004.07</c:v>
                </c:pt>
                <c:pt idx="7">
                  <c:v>2004.08</c:v>
                </c:pt>
                <c:pt idx="8">
                  <c:v>2004.09</c:v>
                </c:pt>
                <c:pt idx="9">
                  <c:v>2004.10</c:v>
                </c:pt>
                <c:pt idx="10">
                  <c:v>2004.11</c:v>
                </c:pt>
                <c:pt idx="11">
                  <c:v>2004.12</c:v>
                </c:pt>
                <c:pt idx="12">
                  <c:v>2005.01</c:v>
                </c:pt>
                <c:pt idx="13">
                  <c:v>2005.02</c:v>
                </c:pt>
                <c:pt idx="14">
                  <c:v>2005.03</c:v>
                </c:pt>
                <c:pt idx="15">
                  <c:v>2005.04</c:v>
                </c:pt>
                <c:pt idx="16">
                  <c:v>2005.05</c:v>
                </c:pt>
                <c:pt idx="17">
                  <c:v>2005.06</c:v>
                </c:pt>
                <c:pt idx="18">
                  <c:v>2005.07</c:v>
                </c:pt>
                <c:pt idx="19">
                  <c:v>2005.08</c:v>
                </c:pt>
                <c:pt idx="20">
                  <c:v>2005.09</c:v>
                </c:pt>
                <c:pt idx="21">
                  <c:v>2005.10</c:v>
                </c:pt>
                <c:pt idx="22">
                  <c:v>2005.11</c:v>
                </c:pt>
                <c:pt idx="23">
                  <c:v>2005.12</c:v>
                </c:pt>
                <c:pt idx="24">
                  <c:v>2006.01</c:v>
                </c:pt>
                <c:pt idx="25">
                  <c:v>2006.02</c:v>
                </c:pt>
                <c:pt idx="26">
                  <c:v>2006.03</c:v>
                </c:pt>
                <c:pt idx="27">
                  <c:v>2006.04</c:v>
                </c:pt>
                <c:pt idx="28">
                  <c:v>2006.05</c:v>
                </c:pt>
                <c:pt idx="29">
                  <c:v>2006.06</c:v>
                </c:pt>
                <c:pt idx="30">
                  <c:v>2006.07</c:v>
                </c:pt>
                <c:pt idx="31">
                  <c:v>2006.08</c:v>
                </c:pt>
                <c:pt idx="32">
                  <c:v>2006.09</c:v>
                </c:pt>
                <c:pt idx="33">
                  <c:v>2006.10</c:v>
                </c:pt>
                <c:pt idx="34">
                  <c:v>2006.11</c:v>
                </c:pt>
                <c:pt idx="35">
                  <c:v>2006.12</c:v>
                </c:pt>
                <c:pt idx="36">
                  <c:v>2007.01</c:v>
                </c:pt>
                <c:pt idx="37">
                  <c:v>2007.02</c:v>
                </c:pt>
                <c:pt idx="38">
                  <c:v>2007.03</c:v>
                </c:pt>
                <c:pt idx="39">
                  <c:v>2007.04</c:v>
                </c:pt>
                <c:pt idx="40">
                  <c:v>2007.05</c:v>
                </c:pt>
                <c:pt idx="41">
                  <c:v>2007.06</c:v>
                </c:pt>
                <c:pt idx="42">
                  <c:v>2007.07</c:v>
                </c:pt>
                <c:pt idx="43">
                  <c:v>2007.08</c:v>
                </c:pt>
                <c:pt idx="44">
                  <c:v>2007.09</c:v>
                </c:pt>
                <c:pt idx="45">
                  <c:v>2007.10</c:v>
                </c:pt>
                <c:pt idx="46">
                  <c:v>2007.11</c:v>
                </c:pt>
                <c:pt idx="47">
                  <c:v>2007.12</c:v>
                </c:pt>
                <c:pt idx="48">
                  <c:v>2008.01</c:v>
                </c:pt>
                <c:pt idx="49">
                  <c:v>2008.02</c:v>
                </c:pt>
                <c:pt idx="50">
                  <c:v>2008.03</c:v>
                </c:pt>
                <c:pt idx="51">
                  <c:v>2008.04</c:v>
                </c:pt>
                <c:pt idx="52">
                  <c:v>2008.05</c:v>
                </c:pt>
                <c:pt idx="53">
                  <c:v>2008.06</c:v>
                </c:pt>
                <c:pt idx="54">
                  <c:v>2008.07</c:v>
                </c:pt>
                <c:pt idx="55">
                  <c:v>2008.08</c:v>
                </c:pt>
                <c:pt idx="56">
                  <c:v>2008.09</c:v>
                </c:pt>
                <c:pt idx="57">
                  <c:v>2008.10</c:v>
                </c:pt>
                <c:pt idx="58">
                  <c:v>2008.11</c:v>
                </c:pt>
                <c:pt idx="59">
                  <c:v>2008.12</c:v>
                </c:pt>
                <c:pt idx="60">
                  <c:v>2009.01</c:v>
                </c:pt>
                <c:pt idx="61">
                  <c:v>2009.02</c:v>
                </c:pt>
                <c:pt idx="62">
                  <c:v>2009.03</c:v>
                </c:pt>
                <c:pt idx="63">
                  <c:v>2009.04</c:v>
                </c:pt>
                <c:pt idx="64">
                  <c:v>2009.05</c:v>
                </c:pt>
                <c:pt idx="65">
                  <c:v>2009.06</c:v>
                </c:pt>
                <c:pt idx="66">
                  <c:v>2009.07</c:v>
                </c:pt>
                <c:pt idx="67">
                  <c:v>2009.08</c:v>
                </c:pt>
                <c:pt idx="68">
                  <c:v>2009.09</c:v>
                </c:pt>
                <c:pt idx="69">
                  <c:v>2009.10</c:v>
                </c:pt>
                <c:pt idx="70">
                  <c:v>2009.11</c:v>
                </c:pt>
                <c:pt idx="71">
                  <c:v>2009.12</c:v>
                </c:pt>
                <c:pt idx="72">
                  <c:v>2010.01</c:v>
                </c:pt>
                <c:pt idx="73">
                  <c:v>2010.02</c:v>
                </c:pt>
                <c:pt idx="74">
                  <c:v>2010.03</c:v>
                </c:pt>
                <c:pt idx="75">
                  <c:v>2010.04</c:v>
                </c:pt>
                <c:pt idx="76">
                  <c:v>2010.05</c:v>
                </c:pt>
                <c:pt idx="77">
                  <c:v>2010.06</c:v>
                </c:pt>
                <c:pt idx="78">
                  <c:v>2010.07</c:v>
                </c:pt>
                <c:pt idx="79">
                  <c:v>2010.08</c:v>
                </c:pt>
                <c:pt idx="80">
                  <c:v>2010.09</c:v>
                </c:pt>
                <c:pt idx="81">
                  <c:v>2010.10</c:v>
                </c:pt>
                <c:pt idx="82">
                  <c:v>2010.11</c:v>
                </c:pt>
                <c:pt idx="83">
                  <c:v>2010.12</c:v>
                </c:pt>
                <c:pt idx="84">
                  <c:v>2011.01</c:v>
                </c:pt>
                <c:pt idx="85">
                  <c:v>2011.02</c:v>
                </c:pt>
                <c:pt idx="86">
                  <c:v>2011.03</c:v>
                </c:pt>
                <c:pt idx="87">
                  <c:v>2011.04</c:v>
                </c:pt>
                <c:pt idx="88">
                  <c:v>2011.05</c:v>
                </c:pt>
                <c:pt idx="89">
                  <c:v>2011.06</c:v>
                </c:pt>
                <c:pt idx="90">
                  <c:v>2011.07</c:v>
                </c:pt>
                <c:pt idx="91">
                  <c:v>2011.08</c:v>
                </c:pt>
                <c:pt idx="92">
                  <c:v>2011.09</c:v>
                </c:pt>
                <c:pt idx="93">
                  <c:v>2011.10</c:v>
                </c:pt>
                <c:pt idx="94">
                  <c:v>2011.11</c:v>
                </c:pt>
                <c:pt idx="95">
                  <c:v>2011.12</c:v>
                </c:pt>
                <c:pt idx="96">
                  <c:v>2012.01</c:v>
                </c:pt>
                <c:pt idx="97">
                  <c:v>2012.02</c:v>
                </c:pt>
                <c:pt idx="98">
                  <c:v>2012.03</c:v>
                </c:pt>
                <c:pt idx="99">
                  <c:v>2012.04</c:v>
                </c:pt>
                <c:pt idx="100">
                  <c:v>2012.05</c:v>
                </c:pt>
                <c:pt idx="101">
                  <c:v>2012.06</c:v>
                </c:pt>
                <c:pt idx="102">
                  <c:v>2012.07</c:v>
                </c:pt>
                <c:pt idx="103">
                  <c:v>2012.08</c:v>
                </c:pt>
                <c:pt idx="104">
                  <c:v>2012.09</c:v>
                </c:pt>
                <c:pt idx="105">
                  <c:v>2012.10</c:v>
                </c:pt>
                <c:pt idx="106">
                  <c:v>2012.11</c:v>
                </c:pt>
                <c:pt idx="107">
                  <c:v>2012.12</c:v>
                </c:pt>
                <c:pt idx="108">
                  <c:v>2013.01</c:v>
                </c:pt>
                <c:pt idx="109">
                  <c:v>2013.02</c:v>
                </c:pt>
                <c:pt idx="110">
                  <c:v>2013.03</c:v>
                </c:pt>
                <c:pt idx="111">
                  <c:v>2013.04</c:v>
                </c:pt>
                <c:pt idx="112">
                  <c:v>2013.05</c:v>
                </c:pt>
                <c:pt idx="113">
                  <c:v>2013.06</c:v>
                </c:pt>
                <c:pt idx="114">
                  <c:v>2013.07</c:v>
                </c:pt>
                <c:pt idx="115">
                  <c:v>2013.08</c:v>
                </c:pt>
                <c:pt idx="116">
                  <c:v>2013.09</c:v>
                </c:pt>
                <c:pt idx="117">
                  <c:v>2013.10</c:v>
                </c:pt>
                <c:pt idx="118">
                  <c:v>2013.11</c:v>
                </c:pt>
                <c:pt idx="119">
                  <c:v>2013.12</c:v>
                </c:pt>
                <c:pt idx="120">
                  <c:v>2014.01</c:v>
                </c:pt>
                <c:pt idx="121">
                  <c:v>2014.02</c:v>
                </c:pt>
                <c:pt idx="122">
                  <c:v>2014.03</c:v>
                </c:pt>
                <c:pt idx="123">
                  <c:v>2014.04</c:v>
                </c:pt>
                <c:pt idx="124">
                  <c:v>2014.05</c:v>
                </c:pt>
                <c:pt idx="125">
                  <c:v>2014.06</c:v>
                </c:pt>
                <c:pt idx="126">
                  <c:v>2014.07</c:v>
                </c:pt>
                <c:pt idx="127">
                  <c:v>2014.08</c:v>
                </c:pt>
                <c:pt idx="128">
                  <c:v>2014.09</c:v>
                </c:pt>
                <c:pt idx="129">
                  <c:v>2014.10</c:v>
                </c:pt>
                <c:pt idx="130">
                  <c:v>2014.11</c:v>
                </c:pt>
              </c:strCache>
            </c:strRef>
          </c:cat>
          <c:val>
            <c:numRef>
              <c:f>'[ipeadata(20-01-2015-10-45).xls]Séries'!$C$26:$C$156</c:f>
              <c:numCache>
                <c:formatCode>#,##0.00</c:formatCode>
                <c:ptCount val="131"/>
                <c:pt idx="0">
                  <c:v>80.383333333333354</c:v>
                </c:pt>
                <c:pt idx="1">
                  <c:v>80.666666666666671</c:v>
                </c:pt>
                <c:pt idx="2">
                  <c:v>81.00833333333334</c:v>
                </c:pt>
                <c:pt idx="3">
                  <c:v>81.433333333333337</c:v>
                </c:pt>
                <c:pt idx="4">
                  <c:v>81.941666666666677</c:v>
                </c:pt>
                <c:pt idx="5">
                  <c:v>82.649999999999991</c:v>
                </c:pt>
                <c:pt idx="6">
                  <c:v>83.366666666666674</c:v>
                </c:pt>
                <c:pt idx="7">
                  <c:v>84.125000000000014</c:v>
                </c:pt>
                <c:pt idx="8">
                  <c:v>84.875000000000014</c:v>
                </c:pt>
                <c:pt idx="9">
                  <c:v>85.45</c:v>
                </c:pt>
                <c:pt idx="10">
                  <c:v>85.941666666666677</c:v>
                </c:pt>
                <c:pt idx="11">
                  <c:v>86.308333333333351</c:v>
                </c:pt>
                <c:pt idx="12">
                  <c:v>86.95</c:v>
                </c:pt>
                <c:pt idx="13">
                  <c:v>87.475000000000009</c:v>
                </c:pt>
                <c:pt idx="14">
                  <c:v>87.808333333333337</c:v>
                </c:pt>
                <c:pt idx="15">
                  <c:v>88.116666666666674</c:v>
                </c:pt>
                <c:pt idx="16">
                  <c:v>88.341666666666683</c:v>
                </c:pt>
                <c:pt idx="17">
                  <c:v>88.608333333333334</c:v>
                </c:pt>
                <c:pt idx="18">
                  <c:v>88.991666666666674</c:v>
                </c:pt>
                <c:pt idx="19">
                  <c:v>89.174999999999997</c:v>
                </c:pt>
                <c:pt idx="20">
                  <c:v>89.241666666666674</c:v>
                </c:pt>
                <c:pt idx="21">
                  <c:v>89.225000000000009</c:v>
                </c:pt>
                <c:pt idx="22">
                  <c:v>89.174999999999997</c:v>
                </c:pt>
                <c:pt idx="23">
                  <c:v>89.25</c:v>
                </c:pt>
                <c:pt idx="24">
                  <c:v>89.408333333333317</c:v>
                </c:pt>
                <c:pt idx="25">
                  <c:v>89.55</c:v>
                </c:pt>
                <c:pt idx="26">
                  <c:v>89.875</c:v>
                </c:pt>
                <c:pt idx="27">
                  <c:v>90.016666666666652</c:v>
                </c:pt>
                <c:pt idx="28">
                  <c:v>90.266666666666652</c:v>
                </c:pt>
                <c:pt idx="29">
                  <c:v>90.424999999999997</c:v>
                </c:pt>
                <c:pt idx="30">
                  <c:v>90.391666666666666</c:v>
                </c:pt>
                <c:pt idx="31">
                  <c:v>90.583333333333329</c:v>
                </c:pt>
                <c:pt idx="32">
                  <c:v>90.766666666666666</c:v>
                </c:pt>
                <c:pt idx="33">
                  <c:v>90.941666666666677</c:v>
                </c:pt>
                <c:pt idx="34">
                  <c:v>91.2</c:v>
                </c:pt>
                <c:pt idx="35">
                  <c:v>91.441666666666677</c:v>
                </c:pt>
                <c:pt idx="36">
                  <c:v>91.674999999999997</c:v>
                </c:pt>
                <c:pt idx="37">
                  <c:v>91.816666666666677</c:v>
                </c:pt>
                <c:pt idx="38">
                  <c:v>92.016666666666666</c:v>
                </c:pt>
                <c:pt idx="39">
                  <c:v>92.366666666666674</c:v>
                </c:pt>
                <c:pt idx="40">
                  <c:v>92.74166666666666</c:v>
                </c:pt>
                <c:pt idx="41">
                  <c:v>93.091666666666654</c:v>
                </c:pt>
                <c:pt idx="42">
                  <c:v>93.633333333333326</c:v>
                </c:pt>
                <c:pt idx="43">
                  <c:v>94.058333333333337</c:v>
                </c:pt>
                <c:pt idx="44">
                  <c:v>94.574999999999989</c:v>
                </c:pt>
                <c:pt idx="45">
                  <c:v>95.158333333333346</c:v>
                </c:pt>
                <c:pt idx="46">
                  <c:v>95.824999999999989</c:v>
                </c:pt>
                <c:pt idx="47">
                  <c:v>96.36666666666666</c:v>
                </c:pt>
                <c:pt idx="48">
                  <c:v>96.833333333333329</c:v>
                </c:pt>
                <c:pt idx="49">
                  <c:v>97.55</c:v>
                </c:pt>
                <c:pt idx="50">
                  <c:v>98.050000000000011</c:v>
                </c:pt>
                <c:pt idx="51">
                  <c:v>98.575000000000003</c:v>
                </c:pt>
                <c:pt idx="52">
                  <c:v>98.933333333333337</c:v>
                </c:pt>
                <c:pt idx="53">
                  <c:v>99.174999999999997</c:v>
                </c:pt>
                <c:pt idx="54">
                  <c:v>99.816666666666663</c:v>
                </c:pt>
                <c:pt idx="55">
                  <c:v>100.31666666666666</c:v>
                </c:pt>
                <c:pt idx="56">
                  <c:v>100.68333333333334</c:v>
                </c:pt>
                <c:pt idx="57">
                  <c:v>101.13333333333334</c:v>
                </c:pt>
                <c:pt idx="58">
                  <c:v>101.20000000000003</c:v>
                </c:pt>
                <c:pt idx="59">
                  <c:v>100.90833333333335</c:v>
                </c:pt>
                <c:pt idx="60">
                  <c:v>99.583333333333329</c:v>
                </c:pt>
                <c:pt idx="61">
                  <c:v>98.216666666666683</c:v>
                </c:pt>
                <c:pt idx="62">
                  <c:v>97.083333333333314</c:v>
                </c:pt>
                <c:pt idx="63">
                  <c:v>95.99166666666666</c:v>
                </c:pt>
                <c:pt idx="64">
                  <c:v>95.016666666666666</c:v>
                </c:pt>
                <c:pt idx="65">
                  <c:v>94.341666666666654</c:v>
                </c:pt>
                <c:pt idx="66">
                  <c:v>93.2</c:v>
                </c:pt>
                <c:pt idx="67">
                  <c:v>92.366666666666674</c:v>
                </c:pt>
                <c:pt idx="68">
                  <c:v>91.725000000000009</c:v>
                </c:pt>
                <c:pt idx="69">
                  <c:v>91.125</c:v>
                </c:pt>
                <c:pt idx="70">
                  <c:v>90.95</c:v>
                </c:pt>
                <c:pt idx="71">
                  <c:v>91.316666666666663</c:v>
                </c:pt>
                <c:pt idx="72">
                  <c:v>92.683333333333337</c:v>
                </c:pt>
                <c:pt idx="73">
                  <c:v>94.05</c:v>
                </c:pt>
                <c:pt idx="74">
                  <c:v>95.258333333333326</c:v>
                </c:pt>
                <c:pt idx="75">
                  <c:v>96.458333333333357</c:v>
                </c:pt>
                <c:pt idx="76">
                  <c:v>97.7</c:v>
                </c:pt>
                <c:pt idx="77">
                  <c:v>98.708333333333329</c:v>
                </c:pt>
                <c:pt idx="78">
                  <c:v>99.633333333333326</c:v>
                </c:pt>
                <c:pt idx="79">
                  <c:v>100.35000000000001</c:v>
                </c:pt>
                <c:pt idx="80">
                  <c:v>100.92500000000001</c:v>
                </c:pt>
                <c:pt idx="81">
                  <c:v>101.35833333333335</c:v>
                </c:pt>
                <c:pt idx="82">
                  <c:v>101.73333333333333</c:v>
                </c:pt>
                <c:pt idx="83">
                  <c:v>101.91666666666667</c:v>
                </c:pt>
                <c:pt idx="84">
                  <c:v>102.19999999999999</c:v>
                </c:pt>
                <c:pt idx="85">
                  <c:v>102.33333333333331</c:v>
                </c:pt>
                <c:pt idx="86">
                  <c:v>102.63333333333333</c:v>
                </c:pt>
                <c:pt idx="87">
                  <c:v>102.88333333333334</c:v>
                </c:pt>
                <c:pt idx="88">
                  <c:v>102.8</c:v>
                </c:pt>
                <c:pt idx="89">
                  <c:v>102.98333333333333</c:v>
                </c:pt>
                <c:pt idx="90">
                  <c:v>102.98333333333333</c:v>
                </c:pt>
                <c:pt idx="91">
                  <c:v>103.13333333333333</c:v>
                </c:pt>
                <c:pt idx="92">
                  <c:v>103.14166666666665</c:v>
                </c:pt>
                <c:pt idx="93">
                  <c:v>103.03333333333332</c:v>
                </c:pt>
                <c:pt idx="94">
                  <c:v>102.82499999999999</c:v>
                </c:pt>
                <c:pt idx="95">
                  <c:v>102.63333333333333</c:v>
                </c:pt>
                <c:pt idx="96">
                  <c:v>102.625</c:v>
                </c:pt>
                <c:pt idx="97">
                  <c:v>102.175</c:v>
                </c:pt>
                <c:pt idx="98">
                  <c:v>101.59166666666668</c:v>
                </c:pt>
                <c:pt idx="99">
                  <c:v>100.94166666666666</c:v>
                </c:pt>
                <c:pt idx="100">
                  <c:v>100.57499999999999</c:v>
                </c:pt>
                <c:pt idx="101">
                  <c:v>99.983333333333334</c:v>
                </c:pt>
                <c:pt idx="102">
                  <c:v>99.658333333333317</c:v>
                </c:pt>
                <c:pt idx="103">
                  <c:v>99.391666666666666</c:v>
                </c:pt>
                <c:pt idx="104">
                  <c:v>99.491666666666688</c:v>
                </c:pt>
                <c:pt idx="105">
                  <c:v>99.641666666666694</c:v>
                </c:pt>
                <c:pt idx="106">
                  <c:v>99.850000000000009</c:v>
                </c:pt>
                <c:pt idx="107">
                  <c:v>99.95</c:v>
                </c:pt>
                <c:pt idx="108">
                  <c:v>99.783333333333317</c:v>
                </c:pt>
                <c:pt idx="109">
                  <c:v>100.19999999999999</c:v>
                </c:pt>
                <c:pt idx="110">
                  <c:v>100.375</c:v>
                </c:pt>
                <c:pt idx="111">
                  <c:v>100.77499999999999</c:v>
                </c:pt>
                <c:pt idx="112">
                  <c:v>101.21666666666665</c:v>
                </c:pt>
                <c:pt idx="113">
                  <c:v>101.63333333333334</c:v>
                </c:pt>
                <c:pt idx="114">
                  <c:v>102.23333333333333</c:v>
                </c:pt>
                <c:pt idx="115">
                  <c:v>102.44166666666668</c:v>
                </c:pt>
                <c:pt idx="116">
                  <c:v>102.48333333333333</c:v>
                </c:pt>
                <c:pt idx="117">
                  <c:v>102.67500000000001</c:v>
                </c:pt>
                <c:pt idx="118">
                  <c:v>102.74166666666666</c:v>
                </c:pt>
                <c:pt idx="119">
                  <c:v>102.90833333333332</c:v>
                </c:pt>
                <c:pt idx="120">
                  <c:v>102.69166666666668</c:v>
                </c:pt>
                <c:pt idx="121">
                  <c:v>102.55833333333335</c:v>
                </c:pt>
                <c:pt idx="122">
                  <c:v>102.68333333333335</c:v>
                </c:pt>
                <c:pt idx="123">
                  <c:v>102.53333333333332</c:v>
                </c:pt>
                <c:pt idx="124">
                  <c:v>102.22499999999998</c:v>
                </c:pt>
                <c:pt idx="125">
                  <c:v>101.89166666666667</c:v>
                </c:pt>
                <c:pt idx="126">
                  <c:v>101.14166666666665</c:v>
                </c:pt>
                <c:pt idx="127">
                  <c:v>100.75000000000001</c:v>
                </c:pt>
                <c:pt idx="128">
                  <c:v>100.34166666666665</c:v>
                </c:pt>
                <c:pt idx="129">
                  <c:v>99.824999999999989</c:v>
                </c:pt>
                <c:pt idx="130">
                  <c:v>99.475000000000009</c:v>
                </c:pt>
              </c:numCache>
            </c:numRef>
          </c:val>
          <c:smooth val="0"/>
        </c:ser>
        <c:ser>
          <c:idx val="1"/>
          <c:order val="1"/>
          <c:tx>
            <c:v>Vendas varejo ampliado </c:v>
          </c:tx>
          <c:marker>
            <c:symbol val="none"/>
          </c:marker>
          <c:cat>
            <c:strRef>
              <c:f>'[ipeadata(20-01-2015-10-45).xls]Séries'!$A$26:$A$156</c:f>
              <c:strCache>
                <c:ptCount val="131"/>
                <c:pt idx="0">
                  <c:v>2004.01</c:v>
                </c:pt>
                <c:pt idx="1">
                  <c:v>2004.02</c:v>
                </c:pt>
                <c:pt idx="2">
                  <c:v>2004.03</c:v>
                </c:pt>
                <c:pt idx="3">
                  <c:v>2004.04</c:v>
                </c:pt>
                <c:pt idx="4">
                  <c:v>2004.05</c:v>
                </c:pt>
                <c:pt idx="5">
                  <c:v>2004.06</c:v>
                </c:pt>
                <c:pt idx="6">
                  <c:v>2004.07</c:v>
                </c:pt>
                <c:pt idx="7">
                  <c:v>2004.08</c:v>
                </c:pt>
                <c:pt idx="8">
                  <c:v>2004.09</c:v>
                </c:pt>
                <c:pt idx="9">
                  <c:v>2004.10</c:v>
                </c:pt>
                <c:pt idx="10">
                  <c:v>2004.11</c:v>
                </c:pt>
                <c:pt idx="11">
                  <c:v>2004.12</c:v>
                </c:pt>
                <c:pt idx="12">
                  <c:v>2005.01</c:v>
                </c:pt>
                <c:pt idx="13">
                  <c:v>2005.02</c:v>
                </c:pt>
                <c:pt idx="14">
                  <c:v>2005.03</c:v>
                </c:pt>
                <c:pt idx="15">
                  <c:v>2005.04</c:v>
                </c:pt>
                <c:pt idx="16">
                  <c:v>2005.05</c:v>
                </c:pt>
                <c:pt idx="17">
                  <c:v>2005.06</c:v>
                </c:pt>
                <c:pt idx="18">
                  <c:v>2005.07</c:v>
                </c:pt>
                <c:pt idx="19">
                  <c:v>2005.08</c:v>
                </c:pt>
                <c:pt idx="20">
                  <c:v>2005.09</c:v>
                </c:pt>
                <c:pt idx="21">
                  <c:v>2005.10</c:v>
                </c:pt>
                <c:pt idx="22">
                  <c:v>2005.11</c:v>
                </c:pt>
                <c:pt idx="23">
                  <c:v>2005.12</c:v>
                </c:pt>
                <c:pt idx="24">
                  <c:v>2006.01</c:v>
                </c:pt>
                <c:pt idx="25">
                  <c:v>2006.02</c:v>
                </c:pt>
                <c:pt idx="26">
                  <c:v>2006.03</c:v>
                </c:pt>
                <c:pt idx="27">
                  <c:v>2006.04</c:v>
                </c:pt>
                <c:pt idx="28">
                  <c:v>2006.05</c:v>
                </c:pt>
                <c:pt idx="29">
                  <c:v>2006.06</c:v>
                </c:pt>
                <c:pt idx="30">
                  <c:v>2006.07</c:v>
                </c:pt>
                <c:pt idx="31">
                  <c:v>2006.08</c:v>
                </c:pt>
                <c:pt idx="32">
                  <c:v>2006.09</c:v>
                </c:pt>
                <c:pt idx="33">
                  <c:v>2006.10</c:v>
                </c:pt>
                <c:pt idx="34">
                  <c:v>2006.11</c:v>
                </c:pt>
                <c:pt idx="35">
                  <c:v>2006.12</c:v>
                </c:pt>
                <c:pt idx="36">
                  <c:v>2007.01</c:v>
                </c:pt>
                <c:pt idx="37">
                  <c:v>2007.02</c:v>
                </c:pt>
                <c:pt idx="38">
                  <c:v>2007.03</c:v>
                </c:pt>
                <c:pt idx="39">
                  <c:v>2007.04</c:v>
                </c:pt>
                <c:pt idx="40">
                  <c:v>2007.05</c:v>
                </c:pt>
                <c:pt idx="41">
                  <c:v>2007.06</c:v>
                </c:pt>
                <c:pt idx="42">
                  <c:v>2007.07</c:v>
                </c:pt>
                <c:pt idx="43">
                  <c:v>2007.08</c:v>
                </c:pt>
                <c:pt idx="44">
                  <c:v>2007.09</c:v>
                </c:pt>
                <c:pt idx="45">
                  <c:v>2007.10</c:v>
                </c:pt>
                <c:pt idx="46">
                  <c:v>2007.11</c:v>
                </c:pt>
                <c:pt idx="47">
                  <c:v>2007.12</c:v>
                </c:pt>
                <c:pt idx="48">
                  <c:v>2008.01</c:v>
                </c:pt>
                <c:pt idx="49">
                  <c:v>2008.02</c:v>
                </c:pt>
                <c:pt idx="50">
                  <c:v>2008.03</c:v>
                </c:pt>
                <c:pt idx="51">
                  <c:v>2008.04</c:v>
                </c:pt>
                <c:pt idx="52">
                  <c:v>2008.05</c:v>
                </c:pt>
                <c:pt idx="53">
                  <c:v>2008.06</c:v>
                </c:pt>
                <c:pt idx="54">
                  <c:v>2008.07</c:v>
                </c:pt>
                <c:pt idx="55">
                  <c:v>2008.08</c:v>
                </c:pt>
                <c:pt idx="56">
                  <c:v>2008.09</c:v>
                </c:pt>
                <c:pt idx="57">
                  <c:v>2008.10</c:v>
                </c:pt>
                <c:pt idx="58">
                  <c:v>2008.11</c:v>
                </c:pt>
                <c:pt idx="59">
                  <c:v>2008.12</c:v>
                </c:pt>
                <c:pt idx="60">
                  <c:v>2009.01</c:v>
                </c:pt>
                <c:pt idx="61">
                  <c:v>2009.02</c:v>
                </c:pt>
                <c:pt idx="62">
                  <c:v>2009.03</c:v>
                </c:pt>
                <c:pt idx="63">
                  <c:v>2009.04</c:v>
                </c:pt>
                <c:pt idx="64">
                  <c:v>2009.05</c:v>
                </c:pt>
                <c:pt idx="65">
                  <c:v>2009.06</c:v>
                </c:pt>
                <c:pt idx="66">
                  <c:v>2009.07</c:v>
                </c:pt>
                <c:pt idx="67">
                  <c:v>2009.08</c:v>
                </c:pt>
                <c:pt idx="68">
                  <c:v>2009.09</c:v>
                </c:pt>
                <c:pt idx="69">
                  <c:v>2009.10</c:v>
                </c:pt>
                <c:pt idx="70">
                  <c:v>2009.11</c:v>
                </c:pt>
                <c:pt idx="71">
                  <c:v>2009.12</c:v>
                </c:pt>
                <c:pt idx="72">
                  <c:v>2010.01</c:v>
                </c:pt>
                <c:pt idx="73">
                  <c:v>2010.02</c:v>
                </c:pt>
                <c:pt idx="74">
                  <c:v>2010.03</c:v>
                </c:pt>
                <c:pt idx="75">
                  <c:v>2010.04</c:v>
                </c:pt>
                <c:pt idx="76">
                  <c:v>2010.05</c:v>
                </c:pt>
                <c:pt idx="77">
                  <c:v>2010.06</c:v>
                </c:pt>
                <c:pt idx="78">
                  <c:v>2010.07</c:v>
                </c:pt>
                <c:pt idx="79">
                  <c:v>2010.08</c:v>
                </c:pt>
                <c:pt idx="80">
                  <c:v>2010.09</c:v>
                </c:pt>
                <c:pt idx="81">
                  <c:v>2010.10</c:v>
                </c:pt>
                <c:pt idx="82">
                  <c:v>2010.11</c:v>
                </c:pt>
                <c:pt idx="83">
                  <c:v>2010.12</c:v>
                </c:pt>
                <c:pt idx="84">
                  <c:v>2011.01</c:v>
                </c:pt>
                <c:pt idx="85">
                  <c:v>2011.02</c:v>
                </c:pt>
                <c:pt idx="86">
                  <c:v>2011.03</c:v>
                </c:pt>
                <c:pt idx="87">
                  <c:v>2011.04</c:v>
                </c:pt>
                <c:pt idx="88">
                  <c:v>2011.05</c:v>
                </c:pt>
                <c:pt idx="89">
                  <c:v>2011.06</c:v>
                </c:pt>
                <c:pt idx="90">
                  <c:v>2011.07</c:v>
                </c:pt>
                <c:pt idx="91">
                  <c:v>2011.08</c:v>
                </c:pt>
                <c:pt idx="92">
                  <c:v>2011.09</c:v>
                </c:pt>
                <c:pt idx="93">
                  <c:v>2011.10</c:v>
                </c:pt>
                <c:pt idx="94">
                  <c:v>2011.11</c:v>
                </c:pt>
                <c:pt idx="95">
                  <c:v>2011.12</c:v>
                </c:pt>
                <c:pt idx="96">
                  <c:v>2012.01</c:v>
                </c:pt>
                <c:pt idx="97">
                  <c:v>2012.02</c:v>
                </c:pt>
                <c:pt idx="98">
                  <c:v>2012.03</c:v>
                </c:pt>
                <c:pt idx="99">
                  <c:v>2012.04</c:v>
                </c:pt>
                <c:pt idx="100">
                  <c:v>2012.05</c:v>
                </c:pt>
                <c:pt idx="101">
                  <c:v>2012.06</c:v>
                </c:pt>
                <c:pt idx="102">
                  <c:v>2012.07</c:v>
                </c:pt>
                <c:pt idx="103">
                  <c:v>2012.08</c:v>
                </c:pt>
                <c:pt idx="104">
                  <c:v>2012.09</c:v>
                </c:pt>
                <c:pt idx="105">
                  <c:v>2012.10</c:v>
                </c:pt>
                <c:pt idx="106">
                  <c:v>2012.11</c:v>
                </c:pt>
                <c:pt idx="107">
                  <c:v>2012.12</c:v>
                </c:pt>
                <c:pt idx="108">
                  <c:v>2013.01</c:v>
                </c:pt>
                <c:pt idx="109">
                  <c:v>2013.02</c:v>
                </c:pt>
                <c:pt idx="110">
                  <c:v>2013.03</c:v>
                </c:pt>
                <c:pt idx="111">
                  <c:v>2013.04</c:v>
                </c:pt>
                <c:pt idx="112">
                  <c:v>2013.05</c:v>
                </c:pt>
                <c:pt idx="113">
                  <c:v>2013.06</c:v>
                </c:pt>
                <c:pt idx="114">
                  <c:v>2013.07</c:v>
                </c:pt>
                <c:pt idx="115">
                  <c:v>2013.08</c:v>
                </c:pt>
                <c:pt idx="116">
                  <c:v>2013.09</c:v>
                </c:pt>
                <c:pt idx="117">
                  <c:v>2013.10</c:v>
                </c:pt>
                <c:pt idx="118">
                  <c:v>2013.11</c:v>
                </c:pt>
                <c:pt idx="119">
                  <c:v>2013.12</c:v>
                </c:pt>
                <c:pt idx="120">
                  <c:v>2014.01</c:v>
                </c:pt>
                <c:pt idx="121">
                  <c:v>2014.02</c:v>
                </c:pt>
                <c:pt idx="122">
                  <c:v>2014.03</c:v>
                </c:pt>
                <c:pt idx="123">
                  <c:v>2014.04</c:v>
                </c:pt>
                <c:pt idx="124">
                  <c:v>2014.05</c:v>
                </c:pt>
                <c:pt idx="125">
                  <c:v>2014.06</c:v>
                </c:pt>
                <c:pt idx="126">
                  <c:v>2014.07</c:v>
                </c:pt>
                <c:pt idx="127">
                  <c:v>2014.08</c:v>
                </c:pt>
                <c:pt idx="128">
                  <c:v>2014.09</c:v>
                </c:pt>
                <c:pt idx="129">
                  <c:v>2014.10</c:v>
                </c:pt>
                <c:pt idx="130">
                  <c:v>2014.11</c:v>
                </c:pt>
              </c:strCache>
            </c:strRef>
          </c:cat>
          <c:val>
            <c:numRef>
              <c:f>'[ipeadata(20-01-2015-10-45).xls]Séries'!$E$26:$E$156</c:f>
              <c:numCache>
                <c:formatCode>#,##0.00</c:formatCode>
                <c:ptCount val="131"/>
                <c:pt idx="0">
                  <c:v>51.391666666666673</c:v>
                </c:pt>
                <c:pt idx="1">
                  <c:v>51.650000000000006</c:v>
                </c:pt>
                <c:pt idx="2">
                  <c:v>52.033333333333339</c:v>
                </c:pt>
                <c:pt idx="3">
                  <c:v>52.449999999999996</c:v>
                </c:pt>
                <c:pt idx="4">
                  <c:v>53.000000000000007</c:v>
                </c:pt>
                <c:pt idx="5">
                  <c:v>53.616666666666674</c:v>
                </c:pt>
                <c:pt idx="6">
                  <c:v>54.20000000000001</c:v>
                </c:pt>
                <c:pt idx="7">
                  <c:v>54.775000000000006</c:v>
                </c:pt>
                <c:pt idx="8">
                  <c:v>55.275000000000013</c:v>
                </c:pt>
                <c:pt idx="9">
                  <c:v>55.733333333333341</c:v>
                </c:pt>
                <c:pt idx="10">
                  <c:v>56.108333333333341</c:v>
                </c:pt>
                <c:pt idx="11">
                  <c:v>56.425000000000004</c:v>
                </c:pt>
                <c:pt idx="12">
                  <c:v>56.941666666666663</c:v>
                </c:pt>
                <c:pt idx="13">
                  <c:v>57.383333333333326</c:v>
                </c:pt>
                <c:pt idx="14">
                  <c:v>57.524999999999999</c:v>
                </c:pt>
                <c:pt idx="15">
                  <c:v>57.708333333333321</c:v>
                </c:pt>
                <c:pt idx="16">
                  <c:v>57.833333333333321</c:v>
                </c:pt>
                <c:pt idx="17">
                  <c:v>57.966666666666669</c:v>
                </c:pt>
                <c:pt idx="18">
                  <c:v>58.058333333333337</c:v>
                </c:pt>
                <c:pt idx="19">
                  <c:v>58.150000000000006</c:v>
                </c:pt>
                <c:pt idx="20">
                  <c:v>58.316666666666684</c:v>
                </c:pt>
                <c:pt idx="21">
                  <c:v>58.391666666666673</c:v>
                </c:pt>
                <c:pt idx="22">
                  <c:v>58.516666666666673</c:v>
                </c:pt>
                <c:pt idx="23">
                  <c:v>58.666666666666664</c:v>
                </c:pt>
                <c:pt idx="24">
                  <c:v>58.85</c:v>
                </c:pt>
                <c:pt idx="25">
                  <c:v>59.008333333333333</c:v>
                </c:pt>
                <c:pt idx="26">
                  <c:v>59.199999999999996</c:v>
                </c:pt>
                <c:pt idx="27">
                  <c:v>59.416666666666664</c:v>
                </c:pt>
                <c:pt idx="28">
                  <c:v>59.65</c:v>
                </c:pt>
                <c:pt idx="29">
                  <c:v>59.866666666666667</c:v>
                </c:pt>
                <c:pt idx="30">
                  <c:v>60.04999999999999</c:v>
                </c:pt>
                <c:pt idx="31">
                  <c:v>60.408333333333331</c:v>
                </c:pt>
                <c:pt idx="32">
                  <c:v>60.766666666666659</c:v>
                </c:pt>
                <c:pt idx="33">
                  <c:v>61.233333333333327</c:v>
                </c:pt>
                <c:pt idx="34">
                  <c:v>61.724999999999994</c:v>
                </c:pt>
                <c:pt idx="35">
                  <c:v>62.300000000000004</c:v>
                </c:pt>
                <c:pt idx="36">
                  <c:v>62.691666666666663</c:v>
                </c:pt>
                <c:pt idx="37">
                  <c:v>63.125</c:v>
                </c:pt>
                <c:pt idx="38">
                  <c:v>63.716666666666676</c:v>
                </c:pt>
                <c:pt idx="39">
                  <c:v>64.350000000000009</c:v>
                </c:pt>
                <c:pt idx="40">
                  <c:v>65.150000000000006</c:v>
                </c:pt>
                <c:pt idx="41">
                  <c:v>65.850000000000009</c:v>
                </c:pt>
                <c:pt idx="42">
                  <c:v>66.683333333333337</c:v>
                </c:pt>
                <c:pt idx="43">
                  <c:v>67.341666666666669</c:v>
                </c:pt>
                <c:pt idx="44">
                  <c:v>68.158333333333331</c:v>
                </c:pt>
                <c:pt idx="45">
                  <c:v>68.899999999999991</c:v>
                </c:pt>
                <c:pt idx="46">
                  <c:v>69.7</c:v>
                </c:pt>
                <c:pt idx="47">
                  <c:v>70.474999999999994</c:v>
                </c:pt>
                <c:pt idx="48">
                  <c:v>71.149999999999991</c:v>
                </c:pt>
                <c:pt idx="49">
                  <c:v>71.949999999999989</c:v>
                </c:pt>
                <c:pt idx="50">
                  <c:v>72.708333333333329</c:v>
                </c:pt>
                <c:pt idx="51">
                  <c:v>73.48333333333332</c:v>
                </c:pt>
                <c:pt idx="52">
                  <c:v>74.224999999999994</c:v>
                </c:pt>
                <c:pt idx="53">
                  <c:v>75.099999999999994</c:v>
                </c:pt>
                <c:pt idx="54">
                  <c:v>75.933333333333323</c:v>
                </c:pt>
                <c:pt idx="55">
                  <c:v>76.783333333333317</c:v>
                </c:pt>
                <c:pt idx="56">
                  <c:v>77.275000000000006</c:v>
                </c:pt>
                <c:pt idx="57">
                  <c:v>78.091666666666669</c:v>
                </c:pt>
                <c:pt idx="58">
                  <c:v>78.341666666666669</c:v>
                </c:pt>
                <c:pt idx="59">
                  <c:v>78.174999999999997</c:v>
                </c:pt>
                <c:pt idx="60">
                  <c:v>78.125</c:v>
                </c:pt>
                <c:pt idx="61">
                  <c:v>78.341666666666669</c:v>
                </c:pt>
                <c:pt idx="62">
                  <c:v>78.683333333333323</c:v>
                </c:pt>
                <c:pt idx="63">
                  <c:v>79.000000000000014</c:v>
                </c:pt>
                <c:pt idx="64">
                  <c:v>79.041666666666671</c:v>
                </c:pt>
                <c:pt idx="65">
                  <c:v>79.158333333333331</c:v>
                </c:pt>
                <c:pt idx="66">
                  <c:v>79.833333333333329</c:v>
                </c:pt>
                <c:pt idx="67">
                  <c:v>79.95</c:v>
                </c:pt>
                <c:pt idx="68">
                  <c:v>80.383333333333326</c:v>
                </c:pt>
                <c:pt idx="69">
                  <c:v>80.958333333333329</c:v>
                </c:pt>
                <c:pt idx="70">
                  <c:v>81.691666666666677</c:v>
                </c:pt>
                <c:pt idx="71">
                  <c:v>82.733333333333334</c:v>
                </c:pt>
                <c:pt idx="72">
                  <c:v>83.600000000000009</c:v>
                </c:pt>
                <c:pt idx="73">
                  <c:v>84.350000000000009</c:v>
                </c:pt>
                <c:pt idx="74">
                  <c:v>85.250000000000014</c:v>
                </c:pt>
                <c:pt idx="75">
                  <c:v>86.583333333333329</c:v>
                </c:pt>
                <c:pt idx="76">
                  <c:v>87.38333333333334</c:v>
                </c:pt>
                <c:pt idx="77">
                  <c:v>88.100000000000009</c:v>
                </c:pt>
                <c:pt idx="78">
                  <c:v>88.308333333333351</c:v>
                </c:pt>
                <c:pt idx="79">
                  <c:v>89.183333333333351</c:v>
                </c:pt>
                <c:pt idx="80">
                  <c:v>90.108333333333334</c:v>
                </c:pt>
                <c:pt idx="81">
                  <c:v>90.633333333333326</c:v>
                </c:pt>
                <c:pt idx="82">
                  <c:v>91.524999999999991</c:v>
                </c:pt>
                <c:pt idx="83">
                  <c:v>92.533333333333346</c:v>
                </c:pt>
                <c:pt idx="84">
                  <c:v>93.649999999999991</c:v>
                </c:pt>
                <c:pt idx="85">
                  <c:v>94.5</c:v>
                </c:pt>
                <c:pt idx="86">
                  <c:v>95.141666666666666</c:v>
                </c:pt>
                <c:pt idx="87">
                  <c:v>95.358333333333334</c:v>
                </c:pt>
                <c:pt idx="88">
                  <c:v>96.208333333333329</c:v>
                </c:pt>
                <c:pt idx="89">
                  <c:v>97.125</c:v>
                </c:pt>
                <c:pt idx="90">
                  <c:v>97.966666666666654</c:v>
                </c:pt>
                <c:pt idx="91">
                  <c:v>98.641666666666666</c:v>
                </c:pt>
                <c:pt idx="92">
                  <c:v>98.941666666666677</c:v>
                </c:pt>
                <c:pt idx="93">
                  <c:v>99.291666666666686</c:v>
                </c:pt>
                <c:pt idx="94">
                  <c:v>99.483333333333348</c:v>
                </c:pt>
                <c:pt idx="95">
                  <c:v>99.666666666666671</c:v>
                </c:pt>
                <c:pt idx="96">
                  <c:v>100.01666666666667</c:v>
                </c:pt>
                <c:pt idx="97">
                  <c:v>100.58333333333336</c:v>
                </c:pt>
                <c:pt idx="98">
                  <c:v>100.99166666666667</c:v>
                </c:pt>
                <c:pt idx="99">
                  <c:v>101.40833333333336</c:v>
                </c:pt>
                <c:pt idx="100">
                  <c:v>101.84166666666668</c:v>
                </c:pt>
                <c:pt idx="101">
                  <c:v>102.11666666666667</c:v>
                </c:pt>
                <c:pt idx="102">
                  <c:v>103.125</c:v>
                </c:pt>
                <c:pt idx="103">
                  <c:v>103.99166666666666</c:v>
                </c:pt>
                <c:pt idx="104">
                  <c:v>105.34166666666665</c:v>
                </c:pt>
                <c:pt idx="105">
                  <c:v>105.65000000000002</c:v>
                </c:pt>
                <c:pt idx="106">
                  <c:v>106.61666666666667</c:v>
                </c:pt>
                <c:pt idx="107">
                  <c:v>107.27499999999999</c:v>
                </c:pt>
                <c:pt idx="108">
                  <c:v>107.89166666666667</c:v>
                </c:pt>
                <c:pt idx="109">
                  <c:v>108.3</c:v>
                </c:pt>
                <c:pt idx="110">
                  <c:v>108.74166666666666</c:v>
                </c:pt>
                <c:pt idx="111">
                  <c:v>109.15833333333332</c:v>
                </c:pt>
                <c:pt idx="112">
                  <c:v>109.7</c:v>
                </c:pt>
                <c:pt idx="113">
                  <c:v>110.21666666666668</c:v>
                </c:pt>
                <c:pt idx="114">
                  <c:v>110.16666666666669</c:v>
                </c:pt>
                <c:pt idx="115">
                  <c:v>110.375</c:v>
                </c:pt>
                <c:pt idx="116">
                  <c:v>110.29166666666669</c:v>
                </c:pt>
                <c:pt idx="117">
                  <c:v>111.02500000000002</c:v>
                </c:pt>
                <c:pt idx="118">
                  <c:v>111.20833333333333</c:v>
                </c:pt>
                <c:pt idx="119">
                  <c:v>111.66666666666667</c:v>
                </c:pt>
                <c:pt idx="120">
                  <c:v>111.85833333333335</c:v>
                </c:pt>
                <c:pt idx="121">
                  <c:v>112.31666666666668</c:v>
                </c:pt>
                <c:pt idx="122">
                  <c:v>112.54166666666667</c:v>
                </c:pt>
                <c:pt idx="123">
                  <c:v>112.60833333333333</c:v>
                </c:pt>
                <c:pt idx="124">
                  <c:v>112.54166666666667</c:v>
                </c:pt>
                <c:pt idx="125">
                  <c:v>112.5333333333333</c:v>
                </c:pt>
                <c:pt idx="126">
                  <c:v>112.09999999999998</c:v>
                </c:pt>
                <c:pt idx="127">
                  <c:v>111.62499999999999</c:v>
                </c:pt>
                <c:pt idx="128">
                  <c:v>111.10000000000001</c:v>
                </c:pt>
                <c:pt idx="129">
                  <c:v>110.77499999999999</c:v>
                </c:pt>
                <c:pt idx="130">
                  <c:v>110.60000000000001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4819072"/>
        <c:axId val="34824960"/>
      </c:lineChart>
      <c:catAx>
        <c:axId val="34819072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800"/>
            </a:pPr>
            <a:endParaRPr lang="en-US"/>
          </a:p>
        </c:txPr>
        <c:crossAx val="34824960"/>
        <c:crosses val="autoZero"/>
        <c:auto val="1"/>
        <c:lblAlgn val="ctr"/>
        <c:lblOffset val="100"/>
        <c:noMultiLvlLbl val="0"/>
      </c:catAx>
      <c:valAx>
        <c:axId val="34824960"/>
        <c:scaling>
          <c:orientation val="minMax"/>
          <c:min val="40"/>
        </c:scaling>
        <c:delete val="0"/>
        <c:axPos val="l"/>
        <c:majorGridlines/>
        <c:numFmt formatCode="#,##0.00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800"/>
            </a:pPr>
            <a:endParaRPr lang="en-US"/>
          </a:p>
        </c:txPr>
        <c:crossAx val="3481907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25543929678165378"/>
          <c:y val="0.95177734033245831"/>
          <c:w val="0.48912140643669244"/>
          <c:h val="4.7843686205890919E-2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pt-BR"/>
              <a:t>Taxa Real</a:t>
            </a:r>
            <a:r>
              <a:rPr lang="pt-BR" baseline="0"/>
              <a:t> Efetiva de Câmbio - Exportações - Manufaturados, Acumulado em 12 meses (Jan. 2003-Nov. 2014)</a:t>
            </a:r>
            <a:endParaRPr lang="pt-BR"/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marker>
            <c:symbol val="none"/>
          </c:marker>
          <c:cat>
            <c:strRef>
              <c:f>'[ipeadata(31-01-2015-12-54).xls]Séries'!$A$278:$A$420</c:f>
              <c:strCache>
                <c:ptCount val="143"/>
                <c:pt idx="0">
                  <c:v>2003.01</c:v>
                </c:pt>
                <c:pt idx="1">
                  <c:v>2003.02</c:v>
                </c:pt>
                <c:pt idx="2">
                  <c:v>2003.03</c:v>
                </c:pt>
                <c:pt idx="3">
                  <c:v>2003.04</c:v>
                </c:pt>
                <c:pt idx="4">
                  <c:v>2003.05</c:v>
                </c:pt>
                <c:pt idx="5">
                  <c:v>2003.06</c:v>
                </c:pt>
                <c:pt idx="6">
                  <c:v>2003.07</c:v>
                </c:pt>
                <c:pt idx="7">
                  <c:v>2003.08</c:v>
                </c:pt>
                <c:pt idx="8">
                  <c:v>2003.09</c:v>
                </c:pt>
                <c:pt idx="9">
                  <c:v>2003.10</c:v>
                </c:pt>
                <c:pt idx="10">
                  <c:v>2003.11</c:v>
                </c:pt>
                <c:pt idx="11">
                  <c:v>2003.12</c:v>
                </c:pt>
                <c:pt idx="12">
                  <c:v>2004.01</c:v>
                </c:pt>
                <c:pt idx="13">
                  <c:v>2004.02</c:v>
                </c:pt>
                <c:pt idx="14">
                  <c:v>2004.03</c:v>
                </c:pt>
                <c:pt idx="15">
                  <c:v>2004.04</c:v>
                </c:pt>
                <c:pt idx="16">
                  <c:v>2004.05</c:v>
                </c:pt>
                <c:pt idx="17">
                  <c:v>2004.06</c:v>
                </c:pt>
                <c:pt idx="18">
                  <c:v>2004.07</c:v>
                </c:pt>
                <c:pt idx="19">
                  <c:v>2004.08</c:v>
                </c:pt>
                <c:pt idx="20">
                  <c:v>2004.09</c:v>
                </c:pt>
                <c:pt idx="21">
                  <c:v>2004.10</c:v>
                </c:pt>
                <c:pt idx="22">
                  <c:v>2004.11</c:v>
                </c:pt>
                <c:pt idx="23">
                  <c:v>2004.12</c:v>
                </c:pt>
                <c:pt idx="24">
                  <c:v>2005.01</c:v>
                </c:pt>
                <c:pt idx="25">
                  <c:v>2005.02</c:v>
                </c:pt>
                <c:pt idx="26">
                  <c:v>2005.03</c:v>
                </c:pt>
                <c:pt idx="27">
                  <c:v>2005.04</c:v>
                </c:pt>
                <c:pt idx="28">
                  <c:v>2005.05</c:v>
                </c:pt>
                <c:pt idx="29">
                  <c:v>2005.06</c:v>
                </c:pt>
                <c:pt idx="30">
                  <c:v>2005.07</c:v>
                </c:pt>
                <c:pt idx="31">
                  <c:v>2005.08</c:v>
                </c:pt>
                <c:pt idx="32">
                  <c:v>2005.09</c:v>
                </c:pt>
                <c:pt idx="33">
                  <c:v>2005.10</c:v>
                </c:pt>
                <c:pt idx="34">
                  <c:v>2005.11</c:v>
                </c:pt>
                <c:pt idx="35">
                  <c:v>2005.12</c:v>
                </c:pt>
                <c:pt idx="36">
                  <c:v>2006.01</c:v>
                </c:pt>
                <c:pt idx="37">
                  <c:v>2006.02</c:v>
                </c:pt>
                <c:pt idx="38">
                  <c:v>2006.03</c:v>
                </c:pt>
                <c:pt idx="39">
                  <c:v>2006.04</c:v>
                </c:pt>
                <c:pt idx="40">
                  <c:v>2006.05</c:v>
                </c:pt>
                <c:pt idx="41">
                  <c:v>2006.06</c:v>
                </c:pt>
                <c:pt idx="42">
                  <c:v>2006.07</c:v>
                </c:pt>
                <c:pt idx="43">
                  <c:v>2006.08</c:v>
                </c:pt>
                <c:pt idx="44">
                  <c:v>2006.09</c:v>
                </c:pt>
                <c:pt idx="45">
                  <c:v>2006.10</c:v>
                </c:pt>
                <c:pt idx="46">
                  <c:v>2006.11</c:v>
                </c:pt>
                <c:pt idx="47">
                  <c:v>2006.12</c:v>
                </c:pt>
                <c:pt idx="48">
                  <c:v>2007.01</c:v>
                </c:pt>
                <c:pt idx="49">
                  <c:v>2007.02</c:v>
                </c:pt>
                <c:pt idx="50">
                  <c:v>2007.03</c:v>
                </c:pt>
                <c:pt idx="51">
                  <c:v>2007.04</c:v>
                </c:pt>
                <c:pt idx="52">
                  <c:v>2007.05</c:v>
                </c:pt>
                <c:pt idx="53">
                  <c:v>2007.06</c:v>
                </c:pt>
                <c:pt idx="54">
                  <c:v>2007.07</c:v>
                </c:pt>
                <c:pt idx="55">
                  <c:v>2007.08</c:v>
                </c:pt>
                <c:pt idx="56">
                  <c:v>2007.09</c:v>
                </c:pt>
                <c:pt idx="57">
                  <c:v>2007.10</c:v>
                </c:pt>
                <c:pt idx="58">
                  <c:v>2007.11</c:v>
                </c:pt>
                <c:pt idx="59">
                  <c:v>2007.12</c:v>
                </c:pt>
                <c:pt idx="60">
                  <c:v>2008.01</c:v>
                </c:pt>
                <c:pt idx="61">
                  <c:v>2008.02</c:v>
                </c:pt>
                <c:pt idx="62">
                  <c:v>2008.03</c:v>
                </c:pt>
                <c:pt idx="63">
                  <c:v>2008.04</c:v>
                </c:pt>
                <c:pt idx="64">
                  <c:v>2008.05</c:v>
                </c:pt>
                <c:pt idx="65">
                  <c:v>2008.06</c:v>
                </c:pt>
                <c:pt idx="66">
                  <c:v>2008.07</c:v>
                </c:pt>
                <c:pt idx="67">
                  <c:v>2008.08</c:v>
                </c:pt>
                <c:pt idx="68">
                  <c:v>2008.09</c:v>
                </c:pt>
                <c:pt idx="69">
                  <c:v>2008.10</c:v>
                </c:pt>
                <c:pt idx="70">
                  <c:v>2008.11</c:v>
                </c:pt>
                <c:pt idx="71">
                  <c:v>2008.12</c:v>
                </c:pt>
                <c:pt idx="72">
                  <c:v>2009.01</c:v>
                </c:pt>
                <c:pt idx="73">
                  <c:v>2009.02</c:v>
                </c:pt>
                <c:pt idx="74">
                  <c:v>2009.03</c:v>
                </c:pt>
                <c:pt idx="75">
                  <c:v>2009.04</c:v>
                </c:pt>
                <c:pt idx="76">
                  <c:v>2009.05</c:v>
                </c:pt>
                <c:pt idx="77">
                  <c:v>2009.06</c:v>
                </c:pt>
                <c:pt idx="78">
                  <c:v>2009.07</c:v>
                </c:pt>
                <c:pt idx="79">
                  <c:v>2009.08</c:v>
                </c:pt>
                <c:pt idx="80">
                  <c:v>2009.09</c:v>
                </c:pt>
                <c:pt idx="81">
                  <c:v>2009.10</c:v>
                </c:pt>
                <c:pt idx="82">
                  <c:v>2009.11</c:v>
                </c:pt>
                <c:pt idx="83">
                  <c:v>2009.12</c:v>
                </c:pt>
                <c:pt idx="84">
                  <c:v>2010.01</c:v>
                </c:pt>
                <c:pt idx="85">
                  <c:v>2010.02</c:v>
                </c:pt>
                <c:pt idx="86">
                  <c:v>2010.03</c:v>
                </c:pt>
                <c:pt idx="87">
                  <c:v>2010.04</c:v>
                </c:pt>
                <c:pt idx="88">
                  <c:v>2010.05</c:v>
                </c:pt>
                <c:pt idx="89">
                  <c:v>2010.06</c:v>
                </c:pt>
                <c:pt idx="90">
                  <c:v>2010.07</c:v>
                </c:pt>
                <c:pt idx="91">
                  <c:v>2010.08</c:v>
                </c:pt>
                <c:pt idx="92">
                  <c:v>2010.09</c:v>
                </c:pt>
                <c:pt idx="93">
                  <c:v>2010.10</c:v>
                </c:pt>
                <c:pt idx="94">
                  <c:v>2010.11</c:v>
                </c:pt>
                <c:pt idx="95">
                  <c:v>2010.12</c:v>
                </c:pt>
                <c:pt idx="96">
                  <c:v>2011.01</c:v>
                </c:pt>
                <c:pt idx="97">
                  <c:v>2011.02</c:v>
                </c:pt>
                <c:pt idx="98">
                  <c:v>2011.03</c:v>
                </c:pt>
                <c:pt idx="99">
                  <c:v>2011.04</c:v>
                </c:pt>
                <c:pt idx="100">
                  <c:v>2011.05</c:v>
                </c:pt>
                <c:pt idx="101">
                  <c:v>2011.06</c:v>
                </c:pt>
                <c:pt idx="102">
                  <c:v>2011.07</c:v>
                </c:pt>
                <c:pt idx="103">
                  <c:v>2011.08</c:v>
                </c:pt>
                <c:pt idx="104">
                  <c:v>2011.09</c:v>
                </c:pt>
                <c:pt idx="105">
                  <c:v>2011.10</c:v>
                </c:pt>
                <c:pt idx="106">
                  <c:v>2011.11</c:v>
                </c:pt>
                <c:pt idx="107">
                  <c:v>2011.12</c:v>
                </c:pt>
                <c:pt idx="108">
                  <c:v>2012.01</c:v>
                </c:pt>
                <c:pt idx="109">
                  <c:v>2012.02</c:v>
                </c:pt>
                <c:pt idx="110">
                  <c:v>2012.03</c:v>
                </c:pt>
                <c:pt idx="111">
                  <c:v>2012.04</c:v>
                </c:pt>
                <c:pt idx="112">
                  <c:v>2012.05</c:v>
                </c:pt>
                <c:pt idx="113">
                  <c:v>2012.06</c:v>
                </c:pt>
                <c:pt idx="114">
                  <c:v>2012.07</c:v>
                </c:pt>
                <c:pt idx="115">
                  <c:v>2012.08</c:v>
                </c:pt>
                <c:pt idx="116">
                  <c:v>2012.09</c:v>
                </c:pt>
                <c:pt idx="117">
                  <c:v>2012.10</c:v>
                </c:pt>
                <c:pt idx="118">
                  <c:v>2012.11</c:v>
                </c:pt>
                <c:pt idx="119">
                  <c:v>2012.12</c:v>
                </c:pt>
                <c:pt idx="120">
                  <c:v>2013.01</c:v>
                </c:pt>
                <c:pt idx="121">
                  <c:v>2013.02</c:v>
                </c:pt>
                <c:pt idx="122">
                  <c:v>2013.03</c:v>
                </c:pt>
                <c:pt idx="123">
                  <c:v>2013.04</c:v>
                </c:pt>
                <c:pt idx="124">
                  <c:v>2013.05</c:v>
                </c:pt>
                <c:pt idx="125">
                  <c:v>2013.06</c:v>
                </c:pt>
                <c:pt idx="126">
                  <c:v>2013.07</c:v>
                </c:pt>
                <c:pt idx="127">
                  <c:v>2013.08</c:v>
                </c:pt>
                <c:pt idx="128">
                  <c:v>2013.09</c:v>
                </c:pt>
                <c:pt idx="129">
                  <c:v>2013.10</c:v>
                </c:pt>
                <c:pt idx="130">
                  <c:v>2013.11</c:v>
                </c:pt>
                <c:pt idx="131">
                  <c:v>2013.12</c:v>
                </c:pt>
                <c:pt idx="132">
                  <c:v>2014.01</c:v>
                </c:pt>
                <c:pt idx="133">
                  <c:v>2014.02</c:v>
                </c:pt>
                <c:pt idx="134">
                  <c:v>2014.03</c:v>
                </c:pt>
                <c:pt idx="135">
                  <c:v>2014.04</c:v>
                </c:pt>
                <c:pt idx="136">
                  <c:v>2014.05</c:v>
                </c:pt>
                <c:pt idx="137">
                  <c:v>2014.06</c:v>
                </c:pt>
                <c:pt idx="138">
                  <c:v>2014.07</c:v>
                </c:pt>
                <c:pt idx="139">
                  <c:v>2014.08</c:v>
                </c:pt>
                <c:pt idx="140">
                  <c:v>2014.09</c:v>
                </c:pt>
                <c:pt idx="141">
                  <c:v>2014.10</c:v>
                </c:pt>
                <c:pt idx="142">
                  <c:v>2014.11</c:v>
                </c:pt>
              </c:strCache>
            </c:strRef>
          </c:cat>
          <c:val>
            <c:numRef>
              <c:f>'[ipeadata(31-01-2015-12-54).xls]Séries'!$C$278:$C$420</c:f>
              <c:numCache>
                <c:formatCode>#,##0.0000</c:formatCode>
                <c:ptCount val="143"/>
                <c:pt idx="0">
                  <c:v>115.29828487561338</c:v>
                </c:pt>
                <c:pt idx="1">
                  <c:v>115.97284952963739</c:v>
                </c:pt>
                <c:pt idx="2">
                  <c:v>116.44157222236217</c:v>
                </c:pt>
                <c:pt idx="3">
                  <c:v>116.25581948321118</c:v>
                </c:pt>
                <c:pt idx="4">
                  <c:v>115.67387305542458</c:v>
                </c:pt>
                <c:pt idx="5">
                  <c:v>114.81890884919935</c:v>
                </c:pt>
                <c:pt idx="6">
                  <c:v>113.84889234329339</c:v>
                </c:pt>
                <c:pt idx="7">
                  <c:v>112.90446390687174</c:v>
                </c:pt>
                <c:pt idx="8">
                  <c:v>111.76943670053846</c:v>
                </c:pt>
                <c:pt idx="9">
                  <c:v>110.29277375975671</c:v>
                </c:pt>
                <c:pt idx="10">
                  <c:v>108.8598677451034</c:v>
                </c:pt>
                <c:pt idx="11">
                  <c:v>107.92041201243502</c:v>
                </c:pt>
                <c:pt idx="12">
                  <c:v>107.3427213764471</c:v>
                </c:pt>
                <c:pt idx="13">
                  <c:v>107.31133118958373</c:v>
                </c:pt>
                <c:pt idx="14">
                  <c:v>107.5034266061963</c:v>
                </c:pt>
                <c:pt idx="15">
                  <c:v>107.95162828538123</c:v>
                </c:pt>
                <c:pt idx="16">
                  <c:v>108.73445044981747</c:v>
                </c:pt>
                <c:pt idx="17">
                  <c:v>109.39267795791922</c:v>
                </c:pt>
                <c:pt idx="18">
                  <c:v>109.61697176957635</c:v>
                </c:pt>
                <c:pt idx="19">
                  <c:v>109.44833471175183</c:v>
                </c:pt>
                <c:pt idx="20">
                  <c:v>108.91089192949048</c:v>
                </c:pt>
                <c:pt idx="21">
                  <c:v>108.06960818081292</c:v>
                </c:pt>
                <c:pt idx="22">
                  <c:v>106.56724962922877</c:v>
                </c:pt>
                <c:pt idx="23">
                  <c:v>105.40423453507223</c:v>
                </c:pt>
                <c:pt idx="24">
                  <c:v>104.23452518203113</c:v>
                </c:pt>
                <c:pt idx="25">
                  <c:v>103.18766602675147</c:v>
                </c:pt>
                <c:pt idx="26">
                  <c:v>102.09867677843192</c:v>
                </c:pt>
                <c:pt idx="27">
                  <c:v>100.96607362115691</c:v>
                </c:pt>
                <c:pt idx="28">
                  <c:v>100.13695505848372</c:v>
                </c:pt>
                <c:pt idx="29">
                  <c:v>99.445094787860768</c:v>
                </c:pt>
                <c:pt idx="30">
                  <c:v>98.794117408501407</c:v>
                </c:pt>
                <c:pt idx="31">
                  <c:v>98.184209685113785</c:v>
                </c:pt>
                <c:pt idx="32">
                  <c:v>97.408653599818976</c:v>
                </c:pt>
                <c:pt idx="33">
                  <c:v>96.692247320583974</c:v>
                </c:pt>
                <c:pt idx="34">
                  <c:v>95.907054870289741</c:v>
                </c:pt>
                <c:pt idx="35">
                  <c:v>95.153070331036176</c:v>
                </c:pt>
                <c:pt idx="36">
                  <c:v>94.389059530661271</c:v>
                </c:pt>
                <c:pt idx="37">
                  <c:v>93.481963344189793</c:v>
                </c:pt>
                <c:pt idx="38">
                  <c:v>92.469898795388531</c:v>
                </c:pt>
                <c:pt idx="39">
                  <c:v>91.507945931373214</c:v>
                </c:pt>
                <c:pt idx="40">
                  <c:v>90.640600851110648</c:v>
                </c:pt>
                <c:pt idx="41">
                  <c:v>89.611977014707577</c:v>
                </c:pt>
                <c:pt idx="42">
                  <c:v>88.475493723206924</c:v>
                </c:pt>
                <c:pt idx="43">
                  <c:v>87.465788217441315</c:v>
                </c:pt>
                <c:pt idx="44">
                  <c:v>86.502663365854715</c:v>
                </c:pt>
                <c:pt idx="45">
                  <c:v>85.611775410814232</c:v>
                </c:pt>
                <c:pt idx="46">
                  <c:v>84.764366616783477</c:v>
                </c:pt>
                <c:pt idx="47">
                  <c:v>83.973730944356333</c:v>
                </c:pt>
                <c:pt idx="48">
                  <c:v>83.242116036629412</c:v>
                </c:pt>
                <c:pt idx="49">
                  <c:v>82.498301450350567</c:v>
                </c:pt>
                <c:pt idx="50">
                  <c:v>81.900350777262361</c:v>
                </c:pt>
                <c:pt idx="51">
                  <c:v>81.081411565147718</c:v>
                </c:pt>
                <c:pt idx="52">
                  <c:v>80.416672752122821</c:v>
                </c:pt>
                <c:pt idx="53">
                  <c:v>79.894485287902654</c:v>
                </c:pt>
                <c:pt idx="54">
                  <c:v>79.379314180819023</c:v>
                </c:pt>
                <c:pt idx="55">
                  <c:v>78.974902573180984</c:v>
                </c:pt>
                <c:pt idx="56">
                  <c:v>78.476893476140859</c:v>
                </c:pt>
                <c:pt idx="57">
                  <c:v>77.917264563022869</c:v>
                </c:pt>
                <c:pt idx="58">
                  <c:v>77.421772995505734</c:v>
                </c:pt>
                <c:pt idx="59">
                  <c:v>77.038730747451467</c:v>
                </c:pt>
                <c:pt idx="60">
                  <c:v>76.566268167001439</c:v>
                </c:pt>
                <c:pt idx="61">
                  <c:v>76.037495029223834</c:v>
                </c:pt>
                <c:pt idx="62">
                  <c:v>75.747739195163845</c:v>
                </c:pt>
                <c:pt idx="63">
                  <c:v>75.470747030406017</c:v>
                </c:pt>
                <c:pt idx="64">
                  <c:v>75.164348981076088</c:v>
                </c:pt>
                <c:pt idx="65">
                  <c:v>74.7116813910948</c:v>
                </c:pt>
                <c:pt idx="66">
                  <c:v>74.16661875338518</c:v>
                </c:pt>
                <c:pt idx="67">
                  <c:v>73.666861492172501</c:v>
                </c:pt>
                <c:pt idx="68">
                  <c:v>73.443467005155824</c:v>
                </c:pt>
                <c:pt idx="69">
                  <c:v>73.646343034715869</c:v>
                </c:pt>
                <c:pt idx="70">
                  <c:v>73.924382095013129</c:v>
                </c:pt>
                <c:pt idx="71">
                  <c:v>74.298064375752432</c:v>
                </c:pt>
                <c:pt idx="72">
                  <c:v>74.49568774004517</c:v>
                </c:pt>
                <c:pt idx="73">
                  <c:v>74.683243340342472</c:v>
                </c:pt>
                <c:pt idx="74">
                  <c:v>74.877871598737499</c:v>
                </c:pt>
                <c:pt idx="75">
                  <c:v>74.913436418734179</c:v>
                </c:pt>
                <c:pt idx="76">
                  <c:v>74.805443129696172</c:v>
                </c:pt>
                <c:pt idx="77">
                  <c:v>74.623096512178066</c:v>
                </c:pt>
                <c:pt idx="78">
                  <c:v>74.455858222706311</c:v>
                </c:pt>
                <c:pt idx="79">
                  <c:v>74.239282421081356</c:v>
                </c:pt>
                <c:pt idx="80">
                  <c:v>73.903291059686168</c:v>
                </c:pt>
                <c:pt idx="81">
                  <c:v>73.537603602991396</c:v>
                </c:pt>
                <c:pt idx="82">
                  <c:v>73.289268875023581</c:v>
                </c:pt>
                <c:pt idx="83">
                  <c:v>73.071706373220778</c:v>
                </c:pt>
                <c:pt idx="84">
                  <c:v>72.880360863192934</c:v>
                </c:pt>
                <c:pt idx="85">
                  <c:v>72.730833181706231</c:v>
                </c:pt>
                <c:pt idx="86">
                  <c:v>72.566984015006739</c:v>
                </c:pt>
                <c:pt idx="87">
                  <c:v>72.319018230084936</c:v>
                </c:pt>
                <c:pt idx="88">
                  <c:v>72.118454567355244</c:v>
                </c:pt>
                <c:pt idx="89">
                  <c:v>71.93008893883804</c:v>
                </c:pt>
                <c:pt idx="90">
                  <c:v>71.760543815126638</c:v>
                </c:pt>
                <c:pt idx="91">
                  <c:v>71.614335635366686</c:v>
                </c:pt>
                <c:pt idx="92">
                  <c:v>71.43366830806066</c:v>
                </c:pt>
                <c:pt idx="93">
                  <c:v>70.977348588601757</c:v>
                </c:pt>
                <c:pt idx="94">
                  <c:v>70.145199640723789</c:v>
                </c:pt>
                <c:pt idx="95">
                  <c:v>69.279769508486581</c:v>
                </c:pt>
                <c:pt idx="96">
                  <c:v>68.235279944205445</c:v>
                </c:pt>
                <c:pt idx="97">
                  <c:v>67.38430980442817</c:v>
                </c:pt>
                <c:pt idx="98">
                  <c:v>66.615801760082761</c:v>
                </c:pt>
                <c:pt idx="99">
                  <c:v>65.819096474278965</c:v>
                </c:pt>
                <c:pt idx="100">
                  <c:v>65.218570319503144</c:v>
                </c:pt>
                <c:pt idx="101">
                  <c:v>64.784485666120048</c:v>
                </c:pt>
                <c:pt idx="102">
                  <c:v>64.467581721378849</c:v>
                </c:pt>
                <c:pt idx="103">
                  <c:v>64.266916540790945</c:v>
                </c:pt>
                <c:pt idx="104">
                  <c:v>64.404809396536834</c:v>
                </c:pt>
                <c:pt idx="105">
                  <c:v>64.611116345461511</c:v>
                </c:pt>
                <c:pt idx="106">
                  <c:v>64.953868151212788</c:v>
                </c:pt>
                <c:pt idx="107">
                  <c:v>65.356724048442032</c:v>
                </c:pt>
                <c:pt idx="108">
                  <c:v>65.627890809628283</c:v>
                </c:pt>
                <c:pt idx="109">
                  <c:v>65.790868755209715</c:v>
                </c:pt>
                <c:pt idx="110">
                  <c:v>66.066531563120847</c:v>
                </c:pt>
                <c:pt idx="111">
                  <c:v>66.500275981751898</c:v>
                </c:pt>
                <c:pt idx="112">
                  <c:v>67.156135623931746</c:v>
                </c:pt>
                <c:pt idx="113">
                  <c:v>67.836746564907003</c:v>
                </c:pt>
                <c:pt idx="114">
                  <c:v>68.500643362433195</c:v>
                </c:pt>
                <c:pt idx="115">
                  <c:v>69.201335723256094</c:v>
                </c:pt>
                <c:pt idx="116">
                  <c:v>69.909034600905443</c:v>
                </c:pt>
                <c:pt idx="117">
                  <c:v>70.665678278086034</c:v>
                </c:pt>
                <c:pt idx="118">
                  <c:v>71.472302926616365</c:v>
                </c:pt>
                <c:pt idx="119">
                  <c:v>72.267086061572215</c:v>
                </c:pt>
                <c:pt idx="120">
                  <c:v>73.026878096923809</c:v>
                </c:pt>
                <c:pt idx="121">
                  <c:v>73.727922105354949</c:v>
                </c:pt>
                <c:pt idx="122">
                  <c:v>74.395964374513298</c:v>
                </c:pt>
                <c:pt idx="123">
                  <c:v>75.073517538020496</c:v>
                </c:pt>
                <c:pt idx="124">
                  <c:v>75.88517700973533</c:v>
                </c:pt>
                <c:pt idx="125">
                  <c:v>76.880480510031063</c:v>
                </c:pt>
                <c:pt idx="126">
                  <c:v>78.052447809813373</c:v>
                </c:pt>
                <c:pt idx="127">
                  <c:v>79.403797681062102</c:v>
                </c:pt>
                <c:pt idx="128">
                  <c:v>80.596765343454976</c:v>
                </c:pt>
                <c:pt idx="129">
                  <c:v>81.434276239809819</c:v>
                </c:pt>
                <c:pt idx="130">
                  <c:v>82.411913044231568</c:v>
                </c:pt>
                <c:pt idx="131">
                  <c:v>83.444953097099585</c:v>
                </c:pt>
                <c:pt idx="132">
                  <c:v>84.220465842508148</c:v>
                </c:pt>
                <c:pt idx="133">
                  <c:v>85.088536212391361</c:v>
                </c:pt>
                <c:pt idx="134">
                  <c:v>85.952325816600279</c:v>
                </c:pt>
                <c:pt idx="135">
                  <c:v>86.520318381032254</c:v>
                </c:pt>
                <c:pt idx="136">
                  <c:v>86.983895853141675</c:v>
                </c:pt>
                <c:pt idx="137">
                  <c:v>87.312218485459326</c:v>
                </c:pt>
                <c:pt idx="138">
                  <c:v>87.577247422841211</c:v>
                </c:pt>
                <c:pt idx="139">
                  <c:v>87.825155085820029</c:v>
                </c:pt>
                <c:pt idx="140">
                  <c:v>88.088683158106051</c:v>
                </c:pt>
                <c:pt idx="141">
                  <c:v>88.383521913996688</c:v>
                </c:pt>
                <c:pt idx="142">
                  <c:v>88.720970825802667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4849920"/>
        <c:axId val="34851456"/>
      </c:lineChart>
      <c:catAx>
        <c:axId val="34849920"/>
        <c:scaling>
          <c:orientation val="minMax"/>
        </c:scaling>
        <c:delete val="0"/>
        <c:axPos val="b"/>
        <c:majorTickMark val="none"/>
        <c:minorTickMark val="none"/>
        <c:tickLblPos val="nextTo"/>
        <c:crossAx val="34851456"/>
        <c:crosses val="autoZero"/>
        <c:auto val="1"/>
        <c:lblAlgn val="ctr"/>
        <c:lblOffset val="100"/>
        <c:noMultiLvlLbl val="0"/>
      </c:catAx>
      <c:valAx>
        <c:axId val="34851456"/>
        <c:scaling>
          <c:orientation val="minMax"/>
        </c:scaling>
        <c:delete val="0"/>
        <c:axPos val="l"/>
        <c:majorGridlines/>
        <c:numFmt formatCode="#,##0.0000" sourceLinked="1"/>
        <c:majorTickMark val="none"/>
        <c:minorTickMark val="none"/>
        <c:tickLblPos val="nextTo"/>
        <c:spPr>
          <a:ln w="9525">
            <a:noFill/>
          </a:ln>
        </c:spPr>
        <c:crossAx val="34849920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200"/>
              <a:t>Figura 2 - Coeficiente de Penetração das Importações  a Preços Constantes de 2007 - Indústria de Transformação</a:t>
            </a:r>
            <a:r>
              <a:rPr lang="en-US" sz="1200" baseline="0"/>
              <a:t>  (2006-T4 a 2013-T4)</a:t>
            </a:r>
            <a:endParaRPr lang="en-US" sz="1200"/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marker>
            <c:symbol val="none"/>
          </c:marker>
          <c:cat>
            <c:strRef>
              <c:f>'[ipeadata(20-01-2015-10-36).xls]Séries'!$A$42:$A$70</c:f>
              <c:strCache>
                <c:ptCount val="29"/>
                <c:pt idx="0">
                  <c:v>2006 T4</c:v>
                </c:pt>
                <c:pt idx="1">
                  <c:v>2007 T1</c:v>
                </c:pt>
                <c:pt idx="2">
                  <c:v>2007 T2</c:v>
                </c:pt>
                <c:pt idx="3">
                  <c:v>2007 T3</c:v>
                </c:pt>
                <c:pt idx="4">
                  <c:v>2007 T4</c:v>
                </c:pt>
                <c:pt idx="5">
                  <c:v>2008 T1</c:v>
                </c:pt>
                <c:pt idx="6">
                  <c:v>2008 T2</c:v>
                </c:pt>
                <c:pt idx="7">
                  <c:v>2008 T3</c:v>
                </c:pt>
                <c:pt idx="8">
                  <c:v>2008 T4</c:v>
                </c:pt>
                <c:pt idx="9">
                  <c:v>2009 T1</c:v>
                </c:pt>
                <c:pt idx="10">
                  <c:v>2009 T2</c:v>
                </c:pt>
                <c:pt idx="11">
                  <c:v>2009 T3</c:v>
                </c:pt>
                <c:pt idx="12">
                  <c:v>2009 T4</c:v>
                </c:pt>
                <c:pt idx="13">
                  <c:v>2010 T1</c:v>
                </c:pt>
                <c:pt idx="14">
                  <c:v>2010 T2</c:v>
                </c:pt>
                <c:pt idx="15">
                  <c:v>2010 T3</c:v>
                </c:pt>
                <c:pt idx="16">
                  <c:v>2010 T4</c:v>
                </c:pt>
                <c:pt idx="17">
                  <c:v>2011 T1</c:v>
                </c:pt>
                <c:pt idx="18">
                  <c:v>2011 T2</c:v>
                </c:pt>
                <c:pt idx="19">
                  <c:v>2011 T3</c:v>
                </c:pt>
                <c:pt idx="20">
                  <c:v>2011 T4</c:v>
                </c:pt>
                <c:pt idx="21">
                  <c:v>2012 T1</c:v>
                </c:pt>
                <c:pt idx="22">
                  <c:v>2012 T2</c:v>
                </c:pt>
                <c:pt idx="23">
                  <c:v>2012 T3</c:v>
                </c:pt>
                <c:pt idx="24">
                  <c:v>2012 T4</c:v>
                </c:pt>
                <c:pt idx="25">
                  <c:v>2013 T1</c:v>
                </c:pt>
                <c:pt idx="26">
                  <c:v>2013 T2</c:v>
                </c:pt>
                <c:pt idx="27">
                  <c:v>2013 T3</c:v>
                </c:pt>
                <c:pt idx="28">
                  <c:v>2013 T4</c:v>
                </c:pt>
              </c:strCache>
            </c:strRef>
          </c:cat>
          <c:val>
            <c:numRef>
              <c:f>'[ipeadata(20-01-2015-10-36).xls]Séries'!$B$42:$B$70</c:f>
              <c:numCache>
                <c:formatCode>#,##0.0</c:formatCode>
                <c:ptCount val="29"/>
                <c:pt idx="0">
                  <c:v>13.5023882846915</c:v>
                </c:pt>
                <c:pt idx="1">
                  <c:v>13.9081488375185</c:v>
                </c:pt>
                <c:pt idx="2">
                  <c:v>14.397075014459899</c:v>
                </c:pt>
                <c:pt idx="3">
                  <c:v>14.8042203906629</c:v>
                </c:pt>
                <c:pt idx="4">
                  <c:v>15.264247144467401</c:v>
                </c:pt>
                <c:pt idx="5">
                  <c:v>15.652211186946699</c:v>
                </c:pt>
                <c:pt idx="6">
                  <c:v>16.209136510258201</c:v>
                </c:pt>
                <c:pt idx="7">
                  <c:v>16.853762768440301</c:v>
                </c:pt>
                <c:pt idx="8">
                  <c:v>17.301924348881101</c:v>
                </c:pt>
                <c:pt idx="9">
                  <c:v>17.1159854668871</c:v>
                </c:pt>
                <c:pt idx="10">
                  <c:v>16.5433250539669</c:v>
                </c:pt>
                <c:pt idx="11">
                  <c:v>15.827049470356201</c:v>
                </c:pt>
                <c:pt idx="12">
                  <c:v>15.487874470459801</c:v>
                </c:pt>
                <c:pt idx="13">
                  <c:v>16.0950423055878</c:v>
                </c:pt>
                <c:pt idx="14">
                  <c:v>16.9925170659894</c:v>
                </c:pt>
                <c:pt idx="15">
                  <c:v>18.211380499112</c:v>
                </c:pt>
                <c:pt idx="16">
                  <c:v>19.1363000126169</c:v>
                </c:pt>
                <c:pt idx="17">
                  <c:v>19.522749566805199</c:v>
                </c:pt>
                <c:pt idx="18">
                  <c:v>20.136233707375599</c:v>
                </c:pt>
                <c:pt idx="19">
                  <c:v>20.443005699418599</c:v>
                </c:pt>
                <c:pt idx="20">
                  <c:v>20.791792079490001</c:v>
                </c:pt>
                <c:pt idx="21">
                  <c:v>21.144287664277901</c:v>
                </c:pt>
                <c:pt idx="22">
                  <c:v>21.248596743421501</c:v>
                </c:pt>
                <c:pt idx="23">
                  <c:v>20.8819079523124</c:v>
                </c:pt>
                <c:pt idx="24">
                  <c:v>20.892942378556</c:v>
                </c:pt>
                <c:pt idx="25">
                  <c:v>20.967860373681699</c:v>
                </c:pt>
                <c:pt idx="26">
                  <c:v>21.118071334888899</c:v>
                </c:pt>
                <c:pt idx="27">
                  <c:v>21.458505927927</c:v>
                </c:pt>
                <c:pt idx="28">
                  <c:v>21.651707297572699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4946432"/>
        <c:axId val="34960512"/>
      </c:lineChart>
      <c:catAx>
        <c:axId val="34946432"/>
        <c:scaling>
          <c:orientation val="minMax"/>
        </c:scaling>
        <c:delete val="0"/>
        <c:axPos val="b"/>
        <c:majorTickMark val="none"/>
        <c:minorTickMark val="none"/>
        <c:tickLblPos val="nextTo"/>
        <c:crossAx val="34960512"/>
        <c:crosses val="autoZero"/>
        <c:auto val="1"/>
        <c:lblAlgn val="ctr"/>
        <c:lblOffset val="100"/>
        <c:noMultiLvlLbl val="0"/>
      </c:catAx>
      <c:valAx>
        <c:axId val="34960512"/>
        <c:scaling>
          <c:orientation val="minMax"/>
          <c:min val="7"/>
        </c:scaling>
        <c:delete val="0"/>
        <c:axPos val="l"/>
        <c:majorGridlines/>
        <c:numFmt formatCode="#,##0.0" sourceLinked="1"/>
        <c:majorTickMark val="none"/>
        <c:minorTickMark val="none"/>
        <c:tickLblPos val="nextTo"/>
        <c:spPr>
          <a:ln w="9525">
            <a:noFill/>
          </a:ln>
        </c:spPr>
        <c:crossAx val="34946432"/>
        <c:crossesAt val="1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pt-BR"/>
              <a:t>Evolução da Taxa Real Efetiva de Câmbio e da Participação da Indústria de Transformação</a:t>
            </a:r>
            <a:r>
              <a:rPr lang="pt-BR" baseline="0"/>
              <a:t> no PIB da Economia Brasileira (2003-2010)</a:t>
            </a:r>
            <a:endParaRPr lang="pt-BR"/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TRC </c:v>
          </c:tx>
          <c:marker>
            <c:symbol val="none"/>
          </c:marker>
          <c:cat>
            <c:numRef>
              <c:f>'ipeadata(21-04-2012-01-02)'!$G$4:$G$11</c:f>
              <c:numCache>
                <c:formatCode>General</c:formatCode>
                <c:ptCount val="8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</c:numCache>
            </c:numRef>
          </c:cat>
          <c:val>
            <c:numRef>
              <c:f>'ipeadata(21-04-2012-01-02)'!$H$4:$H$11</c:f>
              <c:numCache>
                <c:formatCode>General</c:formatCode>
                <c:ptCount val="8"/>
                <c:pt idx="0">
                  <c:v>121.53197401620901</c:v>
                </c:pt>
                <c:pt idx="1">
                  <c:v>118.54747252933092</c:v>
                </c:pt>
                <c:pt idx="2">
                  <c:v>99.936454489027611</c:v>
                </c:pt>
                <c:pt idx="3">
                  <c:v>91.270719106176429</c:v>
                </c:pt>
                <c:pt idx="4">
                  <c:v>86.26359603489901</c:v>
                </c:pt>
                <c:pt idx="5">
                  <c:v>90.509900920057333</c:v>
                </c:pt>
                <c:pt idx="6">
                  <c:v>90.649880385117228</c:v>
                </c:pt>
                <c:pt idx="7">
                  <c:v>81.207886707824528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5007488"/>
        <c:axId val="35009280"/>
      </c:lineChart>
      <c:lineChart>
        <c:grouping val="standard"/>
        <c:varyColors val="0"/>
        <c:ser>
          <c:idx val="1"/>
          <c:order val="1"/>
          <c:tx>
            <c:v>% ind</c:v>
          </c:tx>
          <c:marker>
            <c:symbol val="none"/>
          </c:marker>
          <c:cat>
            <c:numRef>
              <c:f>'ipeadata(21-04-2012-01-02)'!$G$4:$G$11</c:f>
              <c:numCache>
                <c:formatCode>General</c:formatCode>
                <c:ptCount val="8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</c:numCache>
            </c:numRef>
          </c:cat>
          <c:val>
            <c:numRef>
              <c:f>'ipeadata(21-04-2012-01-02)'!$I$4:$I$11</c:f>
              <c:numCache>
                <c:formatCode>General</c:formatCode>
                <c:ptCount val="8"/>
                <c:pt idx="0">
                  <c:v>18.02</c:v>
                </c:pt>
                <c:pt idx="1">
                  <c:v>19.22</c:v>
                </c:pt>
                <c:pt idx="2">
                  <c:v>18.100000000000001</c:v>
                </c:pt>
                <c:pt idx="3">
                  <c:v>16.38</c:v>
                </c:pt>
                <c:pt idx="4">
                  <c:v>15.450000000000001</c:v>
                </c:pt>
                <c:pt idx="5">
                  <c:v>16.630000000000003</c:v>
                </c:pt>
                <c:pt idx="6">
                  <c:v>15.81</c:v>
                </c:pt>
                <c:pt idx="7">
                  <c:v>15.75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5012608"/>
        <c:axId val="35010816"/>
      </c:lineChart>
      <c:catAx>
        <c:axId val="350074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5009280"/>
        <c:crosses val="autoZero"/>
        <c:auto val="1"/>
        <c:lblAlgn val="ctr"/>
        <c:lblOffset val="100"/>
        <c:noMultiLvlLbl val="0"/>
      </c:catAx>
      <c:valAx>
        <c:axId val="35009280"/>
        <c:scaling>
          <c:orientation val="minMax"/>
          <c:max val="125"/>
          <c:min val="30"/>
        </c:scaling>
        <c:delete val="0"/>
        <c:axPos val="l"/>
        <c:majorGridlines/>
        <c:numFmt formatCode="General" sourceLinked="1"/>
        <c:majorTickMark val="out"/>
        <c:minorTickMark val="out"/>
        <c:tickLblPos val="nextTo"/>
        <c:crossAx val="35007488"/>
        <c:crosses val="autoZero"/>
        <c:crossBetween val="between"/>
        <c:majorUnit val="10"/>
        <c:minorUnit val="1"/>
      </c:valAx>
      <c:valAx>
        <c:axId val="35010816"/>
        <c:scaling>
          <c:orientation val="minMax"/>
          <c:min val="10"/>
        </c:scaling>
        <c:delete val="0"/>
        <c:axPos val="r"/>
        <c:numFmt formatCode="General" sourceLinked="1"/>
        <c:majorTickMark val="out"/>
        <c:minorTickMark val="none"/>
        <c:tickLblPos val="nextTo"/>
        <c:crossAx val="35012608"/>
        <c:crosses val="max"/>
        <c:crossBetween val="between"/>
      </c:valAx>
      <c:catAx>
        <c:axId val="3501260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35010816"/>
        <c:crosses val="autoZero"/>
        <c:auto val="1"/>
        <c:lblAlgn val="ctr"/>
        <c:lblOffset val="100"/>
        <c:noMultiLvlLbl val="0"/>
      </c:cat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000"/>
              <a:t>Figure 24 - Evolution</a:t>
            </a:r>
            <a:r>
              <a:rPr lang="en-US" sz="1000" baseline="0"/>
              <a:t> of </a:t>
            </a:r>
            <a:r>
              <a:rPr lang="en-US" sz="1000"/>
              <a:t>Real Effective Exchange Rate-Wage Ratio (2003.01-2014.12)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Real effective exchange rate/wage</c:v>
          </c:tx>
          <c:marker>
            <c:symbol val="none"/>
          </c:marker>
          <c:cat>
            <c:strRef>
              <c:f>'[ipeadata(14-03-2016-05-22).xls]Séries'!$A$110:$A$253</c:f>
              <c:strCache>
                <c:ptCount val="144"/>
                <c:pt idx="0">
                  <c:v>2003.01</c:v>
                </c:pt>
                <c:pt idx="1">
                  <c:v>2003.02</c:v>
                </c:pt>
                <c:pt idx="2">
                  <c:v>2003.03</c:v>
                </c:pt>
                <c:pt idx="3">
                  <c:v>2003.04</c:v>
                </c:pt>
                <c:pt idx="4">
                  <c:v>2003.05</c:v>
                </c:pt>
                <c:pt idx="5">
                  <c:v>2003.06</c:v>
                </c:pt>
                <c:pt idx="6">
                  <c:v>2003.07</c:v>
                </c:pt>
                <c:pt idx="7">
                  <c:v>2003.08</c:v>
                </c:pt>
                <c:pt idx="8">
                  <c:v>2003.09</c:v>
                </c:pt>
                <c:pt idx="9">
                  <c:v>2003.10</c:v>
                </c:pt>
                <c:pt idx="10">
                  <c:v>2003.11</c:v>
                </c:pt>
                <c:pt idx="11">
                  <c:v>2003.12</c:v>
                </c:pt>
                <c:pt idx="12">
                  <c:v>2004.01</c:v>
                </c:pt>
                <c:pt idx="13">
                  <c:v>2004.02</c:v>
                </c:pt>
                <c:pt idx="14">
                  <c:v>2004.03</c:v>
                </c:pt>
                <c:pt idx="15">
                  <c:v>2004.04</c:v>
                </c:pt>
                <c:pt idx="16">
                  <c:v>2004.05</c:v>
                </c:pt>
                <c:pt idx="17">
                  <c:v>2004.06</c:v>
                </c:pt>
                <c:pt idx="18">
                  <c:v>2004.07</c:v>
                </c:pt>
                <c:pt idx="19">
                  <c:v>2004.08</c:v>
                </c:pt>
                <c:pt idx="20">
                  <c:v>2004.09</c:v>
                </c:pt>
                <c:pt idx="21">
                  <c:v>2004.10</c:v>
                </c:pt>
                <c:pt idx="22">
                  <c:v>2004.11</c:v>
                </c:pt>
                <c:pt idx="23">
                  <c:v>2004.12</c:v>
                </c:pt>
                <c:pt idx="24">
                  <c:v>2005.01</c:v>
                </c:pt>
                <c:pt idx="25">
                  <c:v>2005.02</c:v>
                </c:pt>
                <c:pt idx="26">
                  <c:v>2005.03</c:v>
                </c:pt>
                <c:pt idx="27">
                  <c:v>2005.04</c:v>
                </c:pt>
                <c:pt idx="28">
                  <c:v>2005.05</c:v>
                </c:pt>
                <c:pt idx="29">
                  <c:v>2005.06</c:v>
                </c:pt>
                <c:pt idx="30">
                  <c:v>2005.07</c:v>
                </c:pt>
                <c:pt idx="31">
                  <c:v>2005.08</c:v>
                </c:pt>
                <c:pt idx="32">
                  <c:v>2005.09</c:v>
                </c:pt>
                <c:pt idx="33">
                  <c:v>2005.10</c:v>
                </c:pt>
                <c:pt idx="34">
                  <c:v>2005.11</c:v>
                </c:pt>
                <c:pt idx="35">
                  <c:v>2005.12</c:v>
                </c:pt>
                <c:pt idx="36">
                  <c:v>2006.01</c:v>
                </c:pt>
                <c:pt idx="37">
                  <c:v>2006.02</c:v>
                </c:pt>
                <c:pt idx="38">
                  <c:v>2006.03</c:v>
                </c:pt>
                <c:pt idx="39">
                  <c:v>2006.04</c:v>
                </c:pt>
                <c:pt idx="40">
                  <c:v>2006.05</c:v>
                </c:pt>
                <c:pt idx="41">
                  <c:v>2006.06</c:v>
                </c:pt>
                <c:pt idx="42">
                  <c:v>2006.07</c:v>
                </c:pt>
                <c:pt idx="43">
                  <c:v>2006.08</c:v>
                </c:pt>
                <c:pt idx="44">
                  <c:v>2006.09</c:v>
                </c:pt>
                <c:pt idx="45">
                  <c:v>2006.10</c:v>
                </c:pt>
                <c:pt idx="46">
                  <c:v>2006.11</c:v>
                </c:pt>
                <c:pt idx="47">
                  <c:v>2006.12</c:v>
                </c:pt>
                <c:pt idx="48">
                  <c:v>2007.01</c:v>
                </c:pt>
                <c:pt idx="49">
                  <c:v>2007.02</c:v>
                </c:pt>
                <c:pt idx="50">
                  <c:v>2007.03</c:v>
                </c:pt>
                <c:pt idx="51">
                  <c:v>2007.04</c:v>
                </c:pt>
                <c:pt idx="52">
                  <c:v>2007.05</c:v>
                </c:pt>
                <c:pt idx="53">
                  <c:v>2007.06</c:v>
                </c:pt>
                <c:pt idx="54">
                  <c:v>2007.07</c:v>
                </c:pt>
                <c:pt idx="55">
                  <c:v>2007.08</c:v>
                </c:pt>
                <c:pt idx="56">
                  <c:v>2007.09</c:v>
                </c:pt>
                <c:pt idx="57">
                  <c:v>2007.10</c:v>
                </c:pt>
                <c:pt idx="58">
                  <c:v>2007.11</c:v>
                </c:pt>
                <c:pt idx="59">
                  <c:v>2007.12</c:v>
                </c:pt>
                <c:pt idx="60">
                  <c:v>2008.01</c:v>
                </c:pt>
                <c:pt idx="61">
                  <c:v>2008.02</c:v>
                </c:pt>
                <c:pt idx="62">
                  <c:v>2008.03</c:v>
                </c:pt>
                <c:pt idx="63">
                  <c:v>2008.04</c:v>
                </c:pt>
                <c:pt idx="64">
                  <c:v>2008.05</c:v>
                </c:pt>
                <c:pt idx="65">
                  <c:v>2008.06</c:v>
                </c:pt>
                <c:pt idx="66">
                  <c:v>2008.07</c:v>
                </c:pt>
                <c:pt idx="67">
                  <c:v>2008.08</c:v>
                </c:pt>
                <c:pt idx="68">
                  <c:v>2008.09</c:v>
                </c:pt>
                <c:pt idx="69">
                  <c:v>2008.10</c:v>
                </c:pt>
                <c:pt idx="70">
                  <c:v>2008.11</c:v>
                </c:pt>
                <c:pt idx="71">
                  <c:v>2008.12</c:v>
                </c:pt>
                <c:pt idx="72">
                  <c:v>2009.01</c:v>
                </c:pt>
                <c:pt idx="73">
                  <c:v>2009.02</c:v>
                </c:pt>
                <c:pt idx="74">
                  <c:v>2009.03</c:v>
                </c:pt>
                <c:pt idx="75">
                  <c:v>2009.04</c:v>
                </c:pt>
                <c:pt idx="76">
                  <c:v>2009.05</c:v>
                </c:pt>
                <c:pt idx="77">
                  <c:v>2009.06</c:v>
                </c:pt>
                <c:pt idx="78">
                  <c:v>2009.07</c:v>
                </c:pt>
                <c:pt idx="79">
                  <c:v>2009.08</c:v>
                </c:pt>
                <c:pt idx="80">
                  <c:v>2009.09</c:v>
                </c:pt>
                <c:pt idx="81">
                  <c:v>2009.10</c:v>
                </c:pt>
                <c:pt idx="82">
                  <c:v>2009.11</c:v>
                </c:pt>
                <c:pt idx="83">
                  <c:v>2009.12</c:v>
                </c:pt>
                <c:pt idx="84">
                  <c:v>2010.01</c:v>
                </c:pt>
                <c:pt idx="85">
                  <c:v>2010.02</c:v>
                </c:pt>
                <c:pt idx="86">
                  <c:v>2010.03</c:v>
                </c:pt>
                <c:pt idx="87">
                  <c:v>2010.04</c:v>
                </c:pt>
                <c:pt idx="88">
                  <c:v>2010.05</c:v>
                </c:pt>
                <c:pt idx="89">
                  <c:v>2010.06</c:v>
                </c:pt>
                <c:pt idx="90">
                  <c:v>2010.07</c:v>
                </c:pt>
                <c:pt idx="91">
                  <c:v>2010.08</c:v>
                </c:pt>
                <c:pt idx="92">
                  <c:v>2010.09</c:v>
                </c:pt>
                <c:pt idx="93">
                  <c:v>2010.10</c:v>
                </c:pt>
                <c:pt idx="94">
                  <c:v>2010.11</c:v>
                </c:pt>
                <c:pt idx="95">
                  <c:v>2010.12</c:v>
                </c:pt>
                <c:pt idx="96">
                  <c:v>2011.01</c:v>
                </c:pt>
                <c:pt idx="97">
                  <c:v>2011.02</c:v>
                </c:pt>
                <c:pt idx="98">
                  <c:v>2011.03</c:v>
                </c:pt>
                <c:pt idx="99">
                  <c:v>2011.04</c:v>
                </c:pt>
                <c:pt idx="100">
                  <c:v>2011.05</c:v>
                </c:pt>
                <c:pt idx="101">
                  <c:v>2011.06</c:v>
                </c:pt>
                <c:pt idx="102">
                  <c:v>2011.07</c:v>
                </c:pt>
                <c:pt idx="103">
                  <c:v>2011.08</c:v>
                </c:pt>
                <c:pt idx="104">
                  <c:v>2011.09</c:v>
                </c:pt>
                <c:pt idx="105">
                  <c:v>2011.10</c:v>
                </c:pt>
                <c:pt idx="106">
                  <c:v>2011.11</c:v>
                </c:pt>
                <c:pt idx="107">
                  <c:v>2011.12</c:v>
                </c:pt>
                <c:pt idx="108">
                  <c:v>2012.01</c:v>
                </c:pt>
                <c:pt idx="109">
                  <c:v>2012.02</c:v>
                </c:pt>
                <c:pt idx="110">
                  <c:v>2012.03</c:v>
                </c:pt>
                <c:pt idx="111">
                  <c:v>2012.04</c:v>
                </c:pt>
                <c:pt idx="112">
                  <c:v>2012.05</c:v>
                </c:pt>
                <c:pt idx="113">
                  <c:v>2012.06</c:v>
                </c:pt>
                <c:pt idx="114">
                  <c:v>2012.07</c:v>
                </c:pt>
                <c:pt idx="115">
                  <c:v>2012.08</c:v>
                </c:pt>
                <c:pt idx="116">
                  <c:v>2012.09</c:v>
                </c:pt>
                <c:pt idx="117">
                  <c:v>2012.10</c:v>
                </c:pt>
                <c:pt idx="118">
                  <c:v>2012.11</c:v>
                </c:pt>
                <c:pt idx="119">
                  <c:v>2012.12</c:v>
                </c:pt>
                <c:pt idx="120">
                  <c:v>2013.01</c:v>
                </c:pt>
                <c:pt idx="121">
                  <c:v>2013.02</c:v>
                </c:pt>
                <c:pt idx="122">
                  <c:v>2013.03</c:v>
                </c:pt>
                <c:pt idx="123">
                  <c:v>2013.04</c:v>
                </c:pt>
                <c:pt idx="124">
                  <c:v>2013.05</c:v>
                </c:pt>
                <c:pt idx="125">
                  <c:v>2013.06</c:v>
                </c:pt>
                <c:pt idx="126">
                  <c:v>2013.07</c:v>
                </c:pt>
                <c:pt idx="127">
                  <c:v>2013.08</c:v>
                </c:pt>
                <c:pt idx="128">
                  <c:v>2013.09</c:v>
                </c:pt>
                <c:pt idx="129">
                  <c:v>2013.10</c:v>
                </c:pt>
                <c:pt idx="130">
                  <c:v>2013.11</c:v>
                </c:pt>
                <c:pt idx="131">
                  <c:v>2013.12</c:v>
                </c:pt>
                <c:pt idx="132">
                  <c:v>2014.01</c:v>
                </c:pt>
                <c:pt idx="133">
                  <c:v>2014.02</c:v>
                </c:pt>
                <c:pt idx="134">
                  <c:v>2014.03</c:v>
                </c:pt>
                <c:pt idx="135">
                  <c:v>2014.04</c:v>
                </c:pt>
                <c:pt idx="136">
                  <c:v>2014.05</c:v>
                </c:pt>
                <c:pt idx="137">
                  <c:v>2014.06</c:v>
                </c:pt>
                <c:pt idx="138">
                  <c:v>2014.07</c:v>
                </c:pt>
                <c:pt idx="139">
                  <c:v>2014.08</c:v>
                </c:pt>
                <c:pt idx="140">
                  <c:v>2014.09</c:v>
                </c:pt>
                <c:pt idx="141">
                  <c:v>2014.10</c:v>
                </c:pt>
                <c:pt idx="142">
                  <c:v>2014.11</c:v>
                </c:pt>
                <c:pt idx="143">
                  <c:v>2014.12</c:v>
                </c:pt>
              </c:strCache>
            </c:strRef>
          </c:cat>
          <c:val>
            <c:numRef>
              <c:f>'[ipeadata(14-03-2016-05-22).xls]Séries'!$C$110:$C$253</c:f>
              <c:numCache>
                <c:formatCode>#,##0.0000</c:formatCode>
                <c:ptCount val="144"/>
                <c:pt idx="0">
                  <c:v>138.48002307052684</c:v>
                </c:pt>
                <c:pt idx="1">
                  <c:v>142.99661717569293</c:v>
                </c:pt>
                <c:pt idx="2">
                  <c:v>147.25445768553075</c:v>
                </c:pt>
                <c:pt idx="3">
                  <c:v>150.43027626064276</c:v>
                </c:pt>
                <c:pt idx="4">
                  <c:v>152.4121984399001</c:v>
                </c:pt>
                <c:pt idx="5">
                  <c:v>152.96075378940176</c:v>
                </c:pt>
                <c:pt idx="6">
                  <c:v>152.30520442819835</c:v>
                </c:pt>
                <c:pt idx="7">
                  <c:v>151.33450801241392</c:v>
                </c:pt>
                <c:pt idx="8">
                  <c:v>149.2659537546181</c:v>
                </c:pt>
                <c:pt idx="9">
                  <c:v>145.34877813788827</c:v>
                </c:pt>
                <c:pt idx="10">
                  <c:v>142.62304224882783</c:v>
                </c:pt>
                <c:pt idx="11">
                  <c:v>139.73226345529642</c:v>
                </c:pt>
                <c:pt idx="12">
                  <c:v>137.50908458252775</c:v>
                </c:pt>
                <c:pt idx="13">
                  <c:v>134.42375906426994</c:v>
                </c:pt>
                <c:pt idx="14">
                  <c:v>131.76746140183042</c:v>
                </c:pt>
                <c:pt idx="15">
                  <c:v>130.25391567033586</c:v>
                </c:pt>
                <c:pt idx="16">
                  <c:v>129.82170903920158</c:v>
                </c:pt>
                <c:pt idx="17">
                  <c:v>129.81845436463416</c:v>
                </c:pt>
                <c:pt idx="18">
                  <c:v>129.8216358293266</c:v>
                </c:pt>
                <c:pt idx="19">
                  <c:v>129.2961094215085</c:v>
                </c:pt>
                <c:pt idx="20">
                  <c:v>128.53212979455074</c:v>
                </c:pt>
                <c:pt idx="21">
                  <c:v>127.99781339449298</c:v>
                </c:pt>
                <c:pt idx="22">
                  <c:v>127.45630688035715</c:v>
                </c:pt>
                <c:pt idx="23">
                  <c:v>126.26285883728032</c:v>
                </c:pt>
                <c:pt idx="24">
                  <c:v>125.17706078897567</c:v>
                </c:pt>
                <c:pt idx="25">
                  <c:v>123.60519243246783</c:v>
                </c:pt>
                <c:pt idx="26">
                  <c:v>122.69964212778716</c:v>
                </c:pt>
                <c:pt idx="27">
                  <c:v>121.33562641217257</c:v>
                </c:pt>
                <c:pt idx="28">
                  <c:v>118.7564407811855</c:v>
                </c:pt>
                <c:pt idx="29">
                  <c:v>115.75495962096953</c:v>
                </c:pt>
                <c:pt idx="30">
                  <c:v>112.79588625061155</c:v>
                </c:pt>
                <c:pt idx="31">
                  <c:v>110.10738787974442</c:v>
                </c:pt>
                <c:pt idx="32">
                  <c:v>107.59269122457113</c:v>
                </c:pt>
                <c:pt idx="33">
                  <c:v>104.93430753514382</c:v>
                </c:pt>
                <c:pt idx="34">
                  <c:v>102.09359003659502</c:v>
                </c:pt>
                <c:pt idx="35">
                  <c:v>100.00000000000001</c:v>
                </c:pt>
                <c:pt idx="36">
                  <c:v>97.730346805176382</c:v>
                </c:pt>
                <c:pt idx="37">
                  <c:v>95.174142212008306</c:v>
                </c:pt>
                <c:pt idx="38">
                  <c:v>92.083443630862234</c:v>
                </c:pt>
                <c:pt idx="39">
                  <c:v>89.713376712654167</c:v>
                </c:pt>
                <c:pt idx="40">
                  <c:v>88.278769859072341</c:v>
                </c:pt>
                <c:pt idx="41">
                  <c:v>87.175112950049837</c:v>
                </c:pt>
                <c:pt idx="42">
                  <c:v>86.224733022671444</c:v>
                </c:pt>
                <c:pt idx="43">
                  <c:v>85.225817820248167</c:v>
                </c:pt>
                <c:pt idx="44">
                  <c:v>84.561261709786763</c:v>
                </c:pt>
                <c:pt idx="45">
                  <c:v>83.721224319457335</c:v>
                </c:pt>
                <c:pt idx="46">
                  <c:v>83.299311862336566</c:v>
                </c:pt>
                <c:pt idx="47">
                  <c:v>81.494872119144702</c:v>
                </c:pt>
                <c:pt idx="48">
                  <c:v>80.581646403501807</c:v>
                </c:pt>
                <c:pt idx="49">
                  <c:v>79.915630229697925</c:v>
                </c:pt>
                <c:pt idx="50">
                  <c:v>79.55808928169678</c:v>
                </c:pt>
                <c:pt idx="51">
                  <c:v>79.077392373248372</c:v>
                </c:pt>
                <c:pt idx="52">
                  <c:v>77.974979050936255</c:v>
                </c:pt>
                <c:pt idx="53">
                  <c:v>76.847083595395105</c:v>
                </c:pt>
                <c:pt idx="54">
                  <c:v>75.618359569203605</c:v>
                </c:pt>
                <c:pt idx="55">
                  <c:v>74.678132236398923</c:v>
                </c:pt>
                <c:pt idx="56">
                  <c:v>73.511906058073478</c:v>
                </c:pt>
                <c:pt idx="57">
                  <c:v>72.345874749368619</c:v>
                </c:pt>
                <c:pt idx="58">
                  <c:v>71.217903332592329</c:v>
                </c:pt>
                <c:pt idx="59">
                  <c:v>71.088789609789998</c:v>
                </c:pt>
                <c:pt idx="60">
                  <c:v>70.218068572203734</c:v>
                </c:pt>
                <c:pt idx="61">
                  <c:v>69.442647005881597</c:v>
                </c:pt>
                <c:pt idx="62">
                  <c:v>68.537560816980147</c:v>
                </c:pt>
                <c:pt idx="63">
                  <c:v>67.556342969957029</c:v>
                </c:pt>
                <c:pt idx="64">
                  <c:v>66.781418844849298</c:v>
                </c:pt>
                <c:pt idx="65">
                  <c:v>65.846593259155185</c:v>
                </c:pt>
                <c:pt idx="66">
                  <c:v>64.893465088574615</c:v>
                </c:pt>
                <c:pt idx="67">
                  <c:v>63.671980171525654</c:v>
                </c:pt>
                <c:pt idx="68">
                  <c:v>62.935058610620302</c:v>
                </c:pt>
                <c:pt idx="69">
                  <c:v>63.4029604097922</c:v>
                </c:pt>
                <c:pt idx="70">
                  <c:v>63.964952181476185</c:v>
                </c:pt>
                <c:pt idx="71">
                  <c:v>64.782509127675567</c:v>
                </c:pt>
                <c:pt idx="72">
                  <c:v>65.370426194610431</c:v>
                </c:pt>
                <c:pt idx="73">
                  <c:v>66.136206162048083</c:v>
                </c:pt>
                <c:pt idx="74">
                  <c:v>66.86442920388815</c:v>
                </c:pt>
                <c:pt idx="75">
                  <c:v>67.322311898384115</c:v>
                </c:pt>
                <c:pt idx="76">
                  <c:v>67.707289298889634</c:v>
                </c:pt>
                <c:pt idx="77">
                  <c:v>68.017545251640612</c:v>
                </c:pt>
                <c:pt idx="78">
                  <c:v>68.275969628640581</c:v>
                </c:pt>
                <c:pt idx="79">
                  <c:v>68.435266404263459</c:v>
                </c:pt>
                <c:pt idx="80">
                  <c:v>68.090187843680681</c:v>
                </c:pt>
                <c:pt idx="81">
                  <c:v>66.620549403406699</c:v>
                </c:pt>
                <c:pt idx="82">
                  <c:v>65.125548925389538</c:v>
                </c:pt>
                <c:pt idx="83">
                  <c:v>63.608085180148208</c:v>
                </c:pt>
                <c:pt idx="84">
                  <c:v>62.217133183761575</c:v>
                </c:pt>
                <c:pt idx="85">
                  <c:v>60.78921415501663</c:v>
                </c:pt>
                <c:pt idx="86">
                  <c:v>59.221020006307263</c:v>
                </c:pt>
                <c:pt idx="87">
                  <c:v>57.823752391036841</c:v>
                </c:pt>
                <c:pt idx="88">
                  <c:v>56.668065312464421</c:v>
                </c:pt>
                <c:pt idx="89">
                  <c:v>55.694670041344182</c:v>
                </c:pt>
                <c:pt idx="90">
                  <c:v>54.928502691888099</c:v>
                </c:pt>
                <c:pt idx="91">
                  <c:v>54.242395351359193</c:v>
                </c:pt>
                <c:pt idx="92">
                  <c:v>53.669839545702509</c:v>
                </c:pt>
                <c:pt idx="93">
                  <c:v>53.226417806760061</c:v>
                </c:pt>
                <c:pt idx="94">
                  <c:v>52.824883857459191</c:v>
                </c:pt>
                <c:pt idx="95">
                  <c:v>52.473278298622745</c:v>
                </c:pt>
                <c:pt idx="96">
                  <c:v>51.999498121281228</c:v>
                </c:pt>
                <c:pt idx="97">
                  <c:v>51.450310201517482</c:v>
                </c:pt>
                <c:pt idx="98">
                  <c:v>51.09965146103243</c:v>
                </c:pt>
                <c:pt idx="99">
                  <c:v>50.685529036414529</c:v>
                </c:pt>
                <c:pt idx="100">
                  <c:v>50.228500896057575</c:v>
                </c:pt>
                <c:pt idx="101">
                  <c:v>49.810442524915345</c:v>
                </c:pt>
                <c:pt idx="102">
                  <c:v>49.26565834597384</c:v>
                </c:pt>
                <c:pt idx="103">
                  <c:v>48.802533149537169</c:v>
                </c:pt>
                <c:pt idx="104">
                  <c:v>48.695217253783362</c:v>
                </c:pt>
                <c:pt idx="105">
                  <c:v>48.60747689288673</c:v>
                </c:pt>
                <c:pt idx="106">
                  <c:v>48.513919725084712</c:v>
                </c:pt>
                <c:pt idx="107">
                  <c:v>48.491218187836246</c:v>
                </c:pt>
                <c:pt idx="108">
                  <c:v>48.369129755074368</c:v>
                </c:pt>
                <c:pt idx="109">
                  <c:v>48.114800809859851</c:v>
                </c:pt>
                <c:pt idx="110">
                  <c:v>48.087218689371916</c:v>
                </c:pt>
                <c:pt idx="111">
                  <c:v>48.321848150128211</c:v>
                </c:pt>
                <c:pt idx="112">
                  <c:v>48.835769809946648</c:v>
                </c:pt>
                <c:pt idx="113">
                  <c:v>49.397747932013338</c:v>
                </c:pt>
                <c:pt idx="114">
                  <c:v>49.967245327769383</c:v>
                </c:pt>
                <c:pt idx="115">
                  <c:v>50.425197063311202</c:v>
                </c:pt>
                <c:pt idx="116">
                  <c:v>50.690259124820024</c:v>
                </c:pt>
                <c:pt idx="117">
                  <c:v>50.98822614008089</c:v>
                </c:pt>
                <c:pt idx="118">
                  <c:v>51.238998228064112</c:v>
                </c:pt>
                <c:pt idx="119">
                  <c:v>51.504960654093537</c:v>
                </c:pt>
                <c:pt idx="120">
                  <c:v>51.762040089695432</c:v>
                </c:pt>
                <c:pt idx="121">
                  <c:v>51.978456207522044</c:v>
                </c:pt>
                <c:pt idx="122">
                  <c:v>51.936853030434797</c:v>
                </c:pt>
                <c:pt idx="123">
                  <c:v>51.780646444452579</c:v>
                </c:pt>
                <c:pt idx="124">
                  <c:v>51.392878325776678</c:v>
                </c:pt>
                <c:pt idx="125">
                  <c:v>51.324412831234213</c:v>
                </c:pt>
                <c:pt idx="126">
                  <c:v>51.465618838017782</c:v>
                </c:pt>
                <c:pt idx="127">
                  <c:v>51.788490799508509</c:v>
                </c:pt>
                <c:pt idx="128">
                  <c:v>51.869345093725478</c:v>
                </c:pt>
                <c:pt idx="129">
                  <c:v>51.831292831626037</c:v>
                </c:pt>
                <c:pt idx="130">
                  <c:v>51.987365281696178</c:v>
                </c:pt>
                <c:pt idx="131">
                  <c:v>52.329671286900798</c:v>
                </c:pt>
                <c:pt idx="132">
                  <c:v>52.866184652529334</c:v>
                </c:pt>
                <c:pt idx="133">
                  <c:v>53.47468311314077</c:v>
                </c:pt>
                <c:pt idx="134">
                  <c:v>54.01010040475385</c:v>
                </c:pt>
                <c:pt idx="135">
                  <c:v>54.329395095823152</c:v>
                </c:pt>
                <c:pt idx="136">
                  <c:v>54.645310231786198</c:v>
                </c:pt>
                <c:pt idx="137">
                  <c:v>54.676597554409121</c:v>
                </c:pt>
                <c:pt idx="138">
                  <c:v>54.530133862119676</c:v>
                </c:pt>
                <c:pt idx="139">
                  <c:v>54.213869030478115</c:v>
                </c:pt>
                <c:pt idx="140">
                  <c:v>54.129812423453011</c:v>
                </c:pt>
                <c:pt idx="141">
                  <c:v>54.311089788806726</c:v>
                </c:pt>
                <c:pt idx="142">
                  <c:v>54.490927633262409</c:v>
                </c:pt>
                <c:pt idx="143">
                  <c:v>54.729493224486326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5046144"/>
        <c:axId val="35047680"/>
      </c:lineChart>
      <c:catAx>
        <c:axId val="3504614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800"/>
            </a:pPr>
            <a:endParaRPr lang="en-US"/>
          </a:p>
        </c:txPr>
        <c:crossAx val="35047680"/>
        <c:crosses val="autoZero"/>
        <c:auto val="1"/>
        <c:lblAlgn val="ctr"/>
        <c:lblOffset val="100"/>
        <c:noMultiLvlLbl val="0"/>
      </c:catAx>
      <c:valAx>
        <c:axId val="35047680"/>
        <c:scaling>
          <c:orientation val="minMax"/>
        </c:scaling>
        <c:delete val="0"/>
        <c:axPos val="l"/>
        <c:majorGridlines/>
        <c:numFmt formatCode="#,##0.0000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800"/>
            </a:pPr>
            <a:endParaRPr lang="en-US"/>
          </a:p>
        </c:txPr>
        <c:crossAx val="35046144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000"/>
              <a:t>Figure 32 - Evolution</a:t>
            </a:r>
            <a:r>
              <a:rPr lang="en-US" sz="1000" baseline="0"/>
              <a:t> of </a:t>
            </a:r>
            <a:r>
              <a:rPr lang="en-US" sz="1000"/>
              <a:t>Terms of Trade (2006.Q1-2015.Q3)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Terms of Trade</c:v>
          </c:tx>
          <c:marker>
            <c:symbol val="none"/>
          </c:marker>
          <c:cat>
            <c:strRef>
              <c:f>Plan14!$E$8:$E$46</c:f>
              <c:strCache>
                <c:ptCount val="39"/>
                <c:pt idx="0">
                  <c:v>2006.Q1</c:v>
                </c:pt>
                <c:pt idx="1">
                  <c:v>2006.Q2</c:v>
                </c:pt>
                <c:pt idx="2">
                  <c:v>2006.Q3</c:v>
                </c:pt>
                <c:pt idx="3">
                  <c:v>2006.Q4</c:v>
                </c:pt>
                <c:pt idx="4">
                  <c:v>2007.Q1</c:v>
                </c:pt>
                <c:pt idx="5">
                  <c:v>2007.Q2</c:v>
                </c:pt>
                <c:pt idx="6">
                  <c:v>2007.Q3</c:v>
                </c:pt>
                <c:pt idx="7">
                  <c:v>2007.Q4</c:v>
                </c:pt>
                <c:pt idx="8">
                  <c:v>2008.Q1</c:v>
                </c:pt>
                <c:pt idx="9">
                  <c:v>2008.Q2</c:v>
                </c:pt>
                <c:pt idx="10">
                  <c:v>2008.Q3</c:v>
                </c:pt>
                <c:pt idx="11">
                  <c:v>2008.Q4</c:v>
                </c:pt>
                <c:pt idx="12">
                  <c:v>2009.Q1</c:v>
                </c:pt>
                <c:pt idx="13">
                  <c:v>2009.Q2</c:v>
                </c:pt>
                <c:pt idx="14">
                  <c:v>2009.Q3</c:v>
                </c:pt>
                <c:pt idx="15">
                  <c:v>2009.Q4</c:v>
                </c:pt>
                <c:pt idx="16">
                  <c:v>2010.Q1</c:v>
                </c:pt>
                <c:pt idx="17">
                  <c:v>2010.Q2</c:v>
                </c:pt>
                <c:pt idx="18">
                  <c:v>2010.Q3</c:v>
                </c:pt>
                <c:pt idx="19">
                  <c:v>2010.Q4</c:v>
                </c:pt>
                <c:pt idx="20">
                  <c:v>2011.Q1</c:v>
                </c:pt>
                <c:pt idx="21">
                  <c:v>2011.Q2</c:v>
                </c:pt>
                <c:pt idx="22">
                  <c:v>2011.Q3</c:v>
                </c:pt>
                <c:pt idx="23">
                  <c:v>2011.Q4</c:v>
                </c:pt>
                <c:pt idx="24">
                  <c:v>2012.Q1</c:v>
                </c:pt>
                <c:pt idx="25">
                  <c:v>2012.Q2</c:v>
                </c:pt>
                <c:pt idx="26">
                  <c:v>2012.Q3</c:v>
                </c:pt>
                <c:pt idx="27">
                  <c:v>2012.Q4</c:v>
                </c:pt>
                <c:pt idx="28">
                  <c:v>2013.Q1</c:v>
                </c:pt>
                <c:pt idx="29">
                  <c:v>2013.Q2</c:v>
                </c:pt>
                <c:pt idx="30">
                  <c:v>2013.Q3</c:v>
                </c:pt>
                <c:pt idx="31">
                  <c:v>2013.Q4</c:v>
                </c:pt>
                <c:pt idx="32">
                  <c:v>2014.Q1</c:v>
                </c:pt>
                <c:pt idx="33">
                  <c:v>2014.Q2</c:v>
                </c:pt>
                <c:pt idx="34">
                  <c:v>2014.Q3</c:v>
                </c:pt>
                <c:pt idx="35">
                  <c:v>2014.Q4</c:v>
                </c:pt>
                <c:pt idx="36">
                  <c:v>2015.Q1</c:v>
                </c:pt>
                <c:pt idx="37">
                  <c:v>2015.Q2</c:v>
                </c:pt>
                <c:pt idx="38">
                  <c:v>2015.Q3</c:v>
                </c:pt>
              </c:strCache>
            </c:strRef>
          </c:cat>
          <c:val>
            <c:numRef>
              <c:f>'DADOS TRIM '!$B$31:$B$69</c:f>
              <c:numCache>
                <c:formatCode>0.00</c:formatCode>
                <c:ptCount val="39"/>
                <c:pt idx="0">
                  <c:v>96.45</c:v>
                </c:pt>
                <c:pt idx="1">
                  <c:v>98.53</c:v>
                </c:pt>
                <c:pt idx="2">
                  <c:v>102.61</c:v>
                </c:pt>
                <c:pt idx="3">
                  <c:v>104.65</c:v>
                </c:pt>
                <c:pt idx="4">
                  <c:v>103.86</c:v>
                </c:pt>
                <c:pt idx="5">
                  <c:v>100.61</c:v>
                </c:pt>
                <c:pt idx="6">
                  <c:v>102.48</c:v>
                </c:pt>
                <c:pt idx="7">
                  <c:v>103.71</c:v>
                </c:pt>
                <c:pt idx="8">
                  <c:v>101.24</c:v>
                </c:pt>
                <c:pt idx="9">
                  <c:v>106.7</c:v>
                </c:pt>
                <c:pt idx="10">
                  <c:v>108.79</c:v>
                </c:pt>
                <c:pt idx="11">
                  <c:v>104.19</c:v>
                </c:pt>
                <c:pt idx="12">
                  <c:v>99.87</c:v>
                </c:pt>
                <c:pt idx="13">
                  <c:v>102.42</c:v>
                </c:pt>
                <c:pt idx="14">
                  <c:v>106.1</c:v>
                </c:pt>
                <c:pt idx="15">
                  <c:v>112.31</c:v>
                </c:pt>
                <c:pt idx="16">
                  <c:v>113.18</c:v>
                </c:pt>
                <c:pt idx="17">
                  <c:v>117.19</c:v>
                </c:pt>
                <c:pt idx="18">
                  <c:v>126.71</c:v>
                </c:pt>
                <c:pt idx="19">
                  <c:v>129.07</c:v>
                </c:pt>
                <c:pt idx="20">
                  <c:v>126.67</c:v>
                </c:pt>
                <c:pt idx="21">
                  <c:v>129.66999999999999</c:v>
                </c:pt>
                <c:pt idx="22">
                  <c:v>132.66999999999999</c:v>
                </c:pt>
                <c:pt idx="23">
                  <c:v>124.63</c:v>
                </c:pt>
                <c:pt idx="24">
                  <c:v>120.23</c:v>
                </c:pt>
                <c:pt idx="25">
                  <c:v>122.89</c:v>
                </c:pt>
                <c:pt idx="26">
                  <c:v>121.55</c:v>
                </c:pt>
                <c:pt idx="27">
                  <c:v>120.36</c:v>
                </c:pt>
                <c:pt idx="28">
                  <c:v>121.79</c:v>
                </c:pt>
                <c:pt idx="29">
                  <c:v>118.05</c:v>
                </c:pt>
                <c:pt idx="30">
                  <c:v>118.26</c:v>
                </c:pt>
                <c:pt idx="31">
                  <c:v>118.16</c:v>
                </c:pt>
                <c:pt idx="32">
                  <c:v>115.54</c:v>
                </c:pt>
                <c:pt idx="33">
                  <c:v>116.49</c:v>
                </c:pt>
                <c:pt idx="34">
                  <c:v>115.04</c:v>
                </c:pt>
                <c:pt idx="35">
                  <c:v>110.19</c:v>
                </c:pt>
                <c:pt idx="36">
                  <c:v>108</c:v>
                </c:pt>
                <c:pt idx="37">
                  <c:v>102.77</c:v>
                </c:pt>
                <c:pt idx="38">
                  <c:v>99.75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4544256"/>
        <c:axId val="34566528"/>
      </c:lineChart>
      <c:catAx>
        <c:axId val="34544256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800"/>
            </a:pPr>
            <a:endParaRPr lang="en-US"/>
          </a:p>
        </c:txPr>
        <c:crossAx val="34566528"/>
        <c:crosses val="autoZero"/>
        <c:auto val="1"/>
        <c:lblAlgn val="ctr"/>
        <c:lblOffset val="100"/>
        <c:noMultiLvlLbl val="0"/>
      </c:catAx>
      <c:valAx>
        <c:axId val="34566528"/>
        <c:scaling>
          <c:orientation val="minMax"/>
          <c:min val="70"/>
        </c:scaling>
        <c:delete val="0"/>
        <c:axPos val="l"/>
        <c:majorGridlines/>
        <c:numFmt formatCode="0.00" sourceLinked="1"/>
        <c:majorTickMark val="none"/>
        <c:minorTickMark val="none"/>
        <c:tickLblPos val="nextTo"/>
        <c:spPr>
          <a:ln w="6350">
            <a:noFill/>
          </a:ln>
        </c:spPr>
        <c:txPr>
          <a:bodyPr/>
          <a:lstStyle/>
          <a:p>
            <a:pPr>
              <a:defRPr sz="800"/>
            </a:pPr>
            <a:endParaRPr lang="en-US"/>
          </a:p>
        </c:txPr>
        <c:crossAx val="34544256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8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pt-BR" sz="1000"/>
              <a:t>Figure 33 - Evolution of Real Exchange Rate and Real Income</a:t>
            </a:r>
            <a:r>
              <a:rPr lang="pt-BR" sz="1000" baseline="0"/>
              <a:t> </a:t>
            </a:r>
            <a:r>
              <a:rPr lang="pt-BR" sz="1000"/>
              <a:t>Per-Employed Worker</a:t>
            </a:r>
            <a:r>
              <a:rPr lang="pt-BR" sz="1000" baseline="0"/>
              <a:t> (2014.Q1-2015.Q3)</a:t>
            </a:r>
            <a:endParaRPr lang="pt-BR" sz="1000"/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Real Exchange Rate </c:v>
          </c:tx>
          <c:marker>
            <c:symbol val="none"/>
          </c:marker>
          <c:cat>
            <c:strRef>
              <c:f>Plan15!$I$35:$I$41</c:f>
              <c:strCache>
                <c:ptCount val="7"/>
                <c:pt idx="0">
                  <c:v>2014.Q1</c:v>
                </c:pt>
                <c:pt idx="1">
                  <c:v>2014.Q2</c:v>
                </c:pt>
                <c:pt idx="2">
                  <c:v>2014.Q3</c:v>
                </c:pt>
                <c:pt idx="3">
                  <c:v>2014.Q4</c:v>
                </c:pt>
                <c:pt idx="4">
                  <c:v>2015.Q1</c:v>
                </c:pt>
                <c:pt idx="5">
                  <c:v>2015.Q2</c:v>
                </c:pt>
                <c:pt idx="6">
                  <c:v>2015.Q3</c:v>
                </c:pt>
              </c:strCache>
            </c:strRef>
          </c:cat>
          <c:val>
            <c:numRef>
              <c:f>Plan15!$F$35:$F$41</c:f>
              <c:numCache>
                <c:formatCode>0.00</c:formatCode>
                <c:ptCount val="7"/>
                <c:pt idx="0">
                  <c:v>89.45</c:v>
                </c:pt>
                <c:pt idx="1">
                  <c:v>84.86</c:v>
                </c:pt>
                <c:pt idx="2">
                  <c:v>87.36</c:v>
                </c:pt>
                <c:pt idx="3">
                  <c:v>94.43</c:v>
                </c:pt>
                <c:pt idx="4">
                  <c:v>104.14</c:v>
                </c:pt>
                <c:pt idx="5">
                  <c:v>102.06</c:v>
                </c:pt>
                <c:pt idx="6">
                  <c:v>125.68</c:v>
                </c:pt>
              </c:numCache>
            </c:numRef>
          </c:val>
          <c:smooth val="0"/>
        </c:ser>
        <c:ser>
          <c:idx val="1"/>
          <c:order val="1"/>
          <c:tx>
            <c:v>Real Income Per-Worker</c:v>
          </c:tx>
          <c:marker>
            <c:symbol val="none"/>
          </c:marker>
          <c:cat>
            <c:strRef>
              <c:f>Plan15!$I$35:$I$41</c:f>
              <c:strCache>
                <c:ptCount val="7"/>
                <c:pt idx="0">
                  <c:v>2014.Q1</c:v>
                </c:pt>
                <c:pt idx="1">
                  <c:v>2014.Q2</c:v>
                </c:pt>
                <c:pt idx="2">
                  <c:v>2014.Q3</c:v>
                </c:pt>
                <c:pt idx="3">
                  <c:v>2014.Q4</c:v>
                </c:pt>
                <c:pt idx="4">
                  <c:v>2015.Q1</c:v>
                </c:pt>
                <c:pt idx="5">
                  <c:v>2015.Q2</c:v>
                </c:pt>
                <c:pt idx="6">
                  <c:v>2015.Q3</c:v>
                </c:pt>
              </c:strCache>
            </c:strRef>
          </c:cat>
          <c:val>
            <c:numRef>
              <c:f>Plan15!$D$35:$D$41</c:f>
              <c:numCache>
                <c:formatCode>General</c:formatCode>
                <c:ptCount val="7"/>
                <c:pt idx="0">
                  <c:v>135.17421986349783</c:v>
                </c:pt>
                <c:pt idx="1">
                  <c:v>134.45289053175588</c:v>
                </c:pt>
                <c:pt idx="2">
                  <c:v>138.99523748826755</c:v>
                </c:pt>
                <c:pt idx="3">
                  <c:v>136.12556344801214</c:v>
                </c:pt>
                <c:pt idx="4">
                  <c:v>128.65096930439518</c:v>
                </c:pt>
                <c:pt idx="5">
                  <c:v>129.7297767065667</c:v>
                </c:pt>
                <c:pt idx="6">
                  <c:v>127.99279250049247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4600448"/>
        <c:axId val="34601984"/>
      </c:lineChart>
      <c:catAx>
        <c:axId val="346004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800"/>
            </a:pPr>
            <a:endParaRPr lang="en-US"/>
          </a:p>
        </c:txPr>
        <c:crossAx val="34601984"/>
        <c:crosses val="autoZero"/>
        <c:auto val="1"/>
        <c:lblAlgn val="ctr"/>
        <c:lblOffset val="100"/>
        <c:noMultiLvlLbl val="0"/>
      </c:catAx>
      <c:valAx>
        <c:axId val="34601984"/>
        <c:scaling>
          <c:orientation val="minMax"/>
          <c:min val="60"/>
        </c:scaling>
        <c:delete val="0"/>
        <c:axPos val="l"/>
        <c:majorGridlines/>
        <c:numFmt formatCode="0.00" sourceLinked="1"/>
        <c:majorTickMark val="none"/>
        <c:minorTickMark val="none"/>
        <c:tickLblPos val="nextTo"/>
        <c:spPr>
          <a:ln w="6350">
            <a:noFill/>
          </a:ln>
        </c:spPr>
        <c:txPr>
          <a:bodyPr/>
          <a:lstStyle/>
          <a:p>
            <a:pPr>
              <a:defRPr sz="800"/>
            </a:pPr>
            <a:endParaRPr lang="en-US"/>
          </a:p>
        </c:txPr>
        <c:crossAx val="34600448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8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C54F3-7D0B-4A93-A880-36DE6F3ACDA1}" type="datetimeFigureOut">
              <a:rPr lang="pt-BR" smtClean="0"/>
              <a:t>05/01/2019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52482-632A-42E6-869B-4B053B00B8A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1738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C54F3-7D0B-4A93-A880-36DE6F3ACDA1}" type="datetimeFigureOut">
              <a:rPr lang="pt-BR" smtClean="0"/>
              <a:t>05/01/2019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52482-632A-42E6-869B-4B053B00B8A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97456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C54F3-7D0B-4A93-A880-36DE6F3ACDA1}" type="datetimeFigureOut">
              <a:rPr lang="pt-BR" smtClean="0"/>
              <a:t>05/01/2019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52482-632A-42E6-869B-4B053B00B8A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89436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C54F3-7D0B-4A93-A880-36DE6F3ACDA1}" type="datetimeFigureOut">
              <a:rPr lang="pt-BR" smtClean="0"/>
              <a:t>05/01/2019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52482-632A-42E6-869B-4B053B00B8A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4294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C54F3-7D0B-4A93-A880-36DE6F3ACDA1}" type="datetimeFigureOut">
              <a:rPr lang="pt-BR" smtClean="0"/>
              <a:t>05/01/2019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52482-632A-42E6-869B-4B053B00B8A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68430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C54F3-7D0B-4A93-A880-36DE6F3ACDA1}" type="datetimeFigureOut">
              <a:rPr lang="pt-BR" smtClean="0"/>
              <a:t>05/01/2019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52482-632A-42E6-869B-4B053B00B8A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78852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C54F3-7D0B-4A93-A880-36DE6F3ACDA1}" type="datetimeFigureOut">
              <a:rPr lang="pt-BR" smtClean="0"/>
              <a:t>05/01/2019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52482-632A-42E6-869B-4B053B00B8A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23550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C54F3-7D0B-4A93-A880-36DE6F3ACDA1}" type="datetimeFigureOut">
              <a:rPr lang="pt-BR" smtClean="0"/>
              <a:t>05/01/2019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52482-632A-42E6-869B-4B053B00B8A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7111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C54F3-7D0B-4A93-A880-36DE6F3ACDA1}" type="datetimeFigureOut">
              <a:rPr lang="pt-BR" smtClean="0"/>
              <a:t>05/01/2019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52482-632A-42E6-869B-4B053B00B8A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05106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C54F3-7D0B-4A93-A880-36DE6F3ACDA1}" type="datetimeFigureOut">
              <a:rPr lang="pt-BR" smtClean="0"/>
              <a:t>05/01/2019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52482-632A-42E6-869B-4B053B00B8A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02678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C54F3-7D0B-4A93-A880-36DE6F3ACDA1}" type="datetimeFigureOut">
              <a:rPr lang="pt-BR" smtClean="0"/>
              <a:t>05/01/2019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52482-632A-42E6-869B-4B053B00B8A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5363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2C54F3-7D0B-4A93-A880-36DE6F3ACDA1}" type="datetimeFigureOut">
              <a:rPr lang="pt-BR" smtClean="0"/>
              <a:t>05/01/2019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B52482-632A-42E6-869B-4B053B00B8A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58852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oseluisoreiro.com.br/" TargetMode="External"/><Relationship Id="rId2" Type="http://schemas.openxmlformats.org/officeDocument/2006/relationships/hyperlink" Target="mailto:jose.oreiro@ie.ufrj.br" TargetMode="Externa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4.jpeg"/><Relationship Id="rId4" Type="http://schemas.openxmlformats.org/officeDocument/2006/relationships/hyperlink" Target="http://www.jlcoreiro.wordpress.com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Da Estagnação de Dilma I a Grande Recessão de Dilma II (2011-?)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495128"/>
          </a:xfrm>
        </p:spPr>
        <p:txBody>
          <a:bodyPr>
            <a:normAutofit/>
          </a:bodyPr>
          <a:lstStyle/>
          <a:p>
            <a:r>
              <a:rPr lang="pt-BR" i="1" dirty="0" smtClean="0"/>
              <a:t>José </a:t>
            </a:r>
            <a:r>
              <a:rPr lang="pt-BR" i="1" dirty="0" err="1" smtClean="0"/>
              <a:t>Luis</a:t>
            </a:r>
            <a:r>
              <a:rPr lang="pt-BR" i="1" dirty="0" smtClean="0"/>
              <a:t> </a:t>
            </a:r>
            <a:r>
              <a:rPr lang="pt-BR" i="1" dirty="0" err="1" smtClean="0"/>
              <a:t>Oreiro</a:t>
            </a:r>
            <a:r>
              <a:rPr lang="pt-BR" i="1" dirty="0" smtClean="0"/>
              <a:t> </a:t>
            </a:r>
          </a:p>
          <a:p>
            <a:r>
              <a:rPr lang="pt-BR" dirty="0" smtClean="0"/>
              <a:t>Professor do </a:t>
            </a:r>
            <a:r>
              <a:rPr lang="pt-BR" dirty="0" smtClean="0"/>
              <a:t>Departamento de Economia da Universidade </a:t>
            </a:r>
            <a:r>
              <a:rPr lang="pt-BR" smtClean="0"/>
              <a:t>de Brasília </a:t>
            </a:r>
            <a:endParaRPr lang="pt-BR" dirty="0" smtClean="0"/>
          </a:p>
          <a:p>
            <a:r>
              <a:rPr lang="pt-BR" dirty="0" smtClean="0"/>
              <a:t>Pesquisador Nível IB do CNPq </a:t>
            </a:r>
          </a:p>
          <a:p>
            <a:endParaRPr lang="pt-BR" dirty="0"/>
          </a:p>
        </p:txBody>
      </p:sp>
      <p:pic>
        <p:nvPicPr>
          <p:cNvPr id="5" name="Imagem 4" descr="http://1.bp.blogspot.com/_KPAka0CQN9M/TOa04qazOBI/AAAAAAAAAIw/d-xCwu8V78Y/s1600/logo_unb1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76672"/>
            <a:ext cx="1584176" cy="100811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43871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/>
          <p:cNvGraphicFramePr/>
          <p:nvPr>
            <p:extLst>
              <p:ext uri="{D42A27DB-BD31-4B8C-83A1-F6EECF244321}">
                <p14:modId xmlns:p14="http://schemas.microsoft.com/office/powerpoint/2010/main" val="3492698758"/>
              </p:ext>
            </p:extLst>
          </p:nvPr>
        </p:nvGraphicFramePr>
        <p:xfrm>
          <a:off x="0" y="0"/>
          <a:ext cx="8964488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397905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/>
          <p:cNvGraphicFramePr/>
          <p:nvPr>
            <p:extLst>
              <p:ext uri="{D42A27DB-BD31-4B8C-83A1-F6EECF244321}">
                <p14:modId xmlns:p14="http://schemas.microsoft.com/office/powerpoint/2010/main" val="911497912"/>
              </p:ext>
            </p:extLst>
          </p:nvPr>
        </p:nvGraphicFramePr>
        <p:xfrm>
          <a:off x="0" y="0"/>
          <a:ext cx="9144000" cy="6857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754708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/>
          <p:cNvGraphicFramePr/>
          <p:nvPr>
            <p:extLst>
              <p:ext uri="{D42A27DB-BD31-4B8C-83A1-F6EECF244321}">
                <p14:modId xmlns:p14="http://schemas.microsoft.com/office/powerpoint/2010/main" val="724715743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069542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/>
          <p:cNvGraphicFramePr/>
          <p:nvPr>
            <p:extLst>
              <p:ext uri="{D42A27DB-BD31-4B8C-83A1-F6EECF244321}">
                <p14:modId xmlns:p14="http://schemas.microsoft.com/office/powerpoint/2010/main" val="303686336"/>
              </p:ext>
            </p:extLst>
          </p:nvPr>
        </p:nvGraphicFramePr>
        <p:xfrm>
          <a:off x="-11119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867333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9271192"/>
              </p:ext>
            </p:extLst>
          </p:nvPr>
        </p:nvGraphicFramePr>
        <p:xfrm>
          <a:off x="0" y="0"/>
          <a:ext cx="9144000" cy="67413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name="Documento" r:id="rId3" imgW="5542670" imgH="4255496" progId="Word.Document.12">
                  <p:embed/>
                </p:oleObj>
              </mc:Choice>
              <mc:Fallback>
                <p:oleObj name="Documento" r:id="rId3" imgW="5542670" imgH="4255496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9144000" cy="674136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136961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/>
          <p:cNvGraphicFramePr/>
          <p:nvPr>
            <p:extLst>
              <p:ext uri="{D42A27DB-BD31-4B8C-83A1-F6EECF244321}">
                <p14:modId xmlns:p14="http://schemas.microsoft.com/office/powerpoint/2010/main" val="2359024799"/>
              </p:ext>
            </p:extLst>
          </p:nvPr>
        </p:nvGraphicFramePr>
        <p:xfrm>
          <a:off x="1" y="0"/>
          <a:ext cx="9144000" cy="6741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705742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/>
          <p:cNvGraphicFramePr/>
          <p:nvPr>
            <p:extLst>
              <p:ext uri="{D42A27DB-BD31-4B8C-83A1-F6EECF244321}">
                <p14:modId xmlns:p14="http://schemas.microsoft.com/office/powerpoint/2010/main" val="379197793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917880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/>
          <p:cNvGraphicFramePr/>
          <p:nvPr>
            <p:extLst>
              <p:ext uri="{D42A27DB-BD31-4B8C-83A1-F6EECF244321}">
                <p14:modId xmlns:p14="http://schemas.microsoft.com/office/powerpoint/2010/main" val="1514630278"/>
              </p:ext>
            </p:extLst>
          </p:nvPr>
        </p:nvGraphicFramePr>
        <p:xfrm>
          <a:off x="0" y="0"/>
          <a:ext cx="9144000" cy="6857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726455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6712050"/>
              </p:ext>
            </p:extLst>
          </p:nvPr>
        </p:nvGraphicFramePr>
        <p:xfrm>
          <a:off x="-1" y="1"/>
          <a:ext cx="9144001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633569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Contato </a:t>
            </a:r>
            <a:endParaRPr lang="pt-BR" dirty="0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4"/>
          </p:nvPr>
        </p:nvSpPr>
        <p:spPr>
          <a:xfrm>
            <a:off x="4644008" y="2420888"/>
            <a:ext cx="4248471" cy="2592288"/>
          </a:xfrm>
        </p:spPr>
        <p:txBody>
          <a:bodyPr/>
          <a:lstStyle/>
          <a:p>
            <a:r>
              <a:rPr lang="pt-BR" sz="1800" dirty="0" smtClean="0"/>
              <a:t>E-mail: </a:t>
            </a:r>
          </a:p>
          <a:p>
            <a:pPr lvl="1"/>
            <a:r>
              <a:rPr lang="pt-BR" sz="1400" dirty="0" smtClean="0">
                <a:hlinkClick r:id="rId2"/>
              </a:rPr>
              <a:t>jose.oreiro@ie.ufrj.br</a:t>
            </a:r>
            <a:r>
              <a:rPr lang="pt-BR" sz="1400" dirty="0" smtClean="0"/>
              <a:t>. </a:t>
            </a:r>
          </a:p>
          <a:p>
            <a:r>
              <a:rPr lang="pt-BR" sz="1800" dirty="0" smtClean="0"/>
              <a:t>Página pessoal: </a:t>
            </a:r>
          </a:p>
          <a:p>
            <a:pPr lvl="1"/>
            <a:r>
              <a:rPr lang="pt-BR" sz="1400" dirty="0" smtClean="0">
                <a:hlinkClick r:id="rId3"/>
              </a:rPr>
              <a:t>www.joseluisoreiro.com.br</a:t>
            </a:r>
            <a:r>
              <a:rPr lang="pt-BR" sz="1400" dirty="0" smtClean="0"/>
              <a:t>. </a:t>
            </a:r>
          </a:p>
          <a:p>
            <a:r>
              <a:rPr lang="pt-BR" sz="1800" dirty="0" smtClean="0"/>
              <a:t>Blog: </a:t>
            </a:r>
          </a:p>
          <a:p>
            <a:pPr lvl="1"/>
            <a:r>
              <a:rPr lang="pt-BR" sz="1400" dirty="0" smtClean="0">
                <a:hlinkClick r:id="rId4"/>
              </a:rPr>
              <a:t>www.jlcoreiro.wordpress.com</a:t>
            </a:r>
            <a:r>
              <a:rPr lang="pt-BR" sz="1400" dirty="0" smtClean="0"/>
              <a:t>. </a:t>
            </a:r>
          </a:p>
          <a:p>
            <a:endParaRPr lang="pt-BR" dirty="0" smtClean="0"/>
          </a:p>
          <a:p>
            <a:endParaRPr lang="pt-BR" dirty="0" smtClean="0"/>
          </a:p>
          <a:p>
            <a:pPr marL="109728" indent="0">
              <a:buNone/>
            </a:pPr>
            <a:endParaRPr lang="pt-BR" dirty="0"/>
          </a:p>
        </p:txBody>
      </p:sp>
      <p:pic>
        <p:nvPicPr>
          <p:cNvPr id="4098" name="Picture 2" descr="C:\Users\joreiro\Pictures\1437257603223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84784"/>
            <a:ext cx="4572000" cy="338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563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1579664"/>
              </p:ext>
            </p:extLst>
          </p:nvPr>
        </p:nvGraphicFramePr>
        <p:xfrm>
          <a:off x="-1" y="1"/>
          <a:ext cx="9144001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198653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8740337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613523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2783775557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62615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5601291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63008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/>
          <p:cNvGraphicFramePr/>
          <p:nvPr>
            <p:extLst>
              <p:ext uri="{D42A27DB-BD31-4B8C-83A1-F6EECF244321}">
                <p14:modId xmlns:p14="http://schemas.microsoft.com/office/powerpoint/2010/main" val="544757539"/>
              </p:ext>
            </p:extLst>
          </p:nvPr>
        </p:nvGraphicFramePr>
        <p:xfrm>
          <a:off x="0" y="0"/>
          <a:ext cx="9143999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14571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 smtClean="0"/>
              <a:t>A Evolução da Estrutura Produtiva do Brasil (1947-2011)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84784"/>
            <a:ext cx="9144000" cy="45980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aixaDeTexto 5"/>
          <p:cNvSpPr txBox="1"/>
          <p:nvPr/>
        </p:nvSpPr>
        <p:spPr>
          <a:xfrm>
            <a:off x="2915816" y="6381328"/>
            <a:ext cx="5616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Fonte : Marconi e Rocha (2011)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45612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Espaço Reservado para Conteúdo 6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228675803"/>
              </p:ext>
            </p:extLst>
          </p:nvPr>
        </p:nvGraphicFramePr>
        <p:xfrm>
          <a:off x="0" y="0"/>
          <a:ext cx="9144000" cy="6165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CaixaDeTexto 7"/>
          <p:cNvSpPr txBox="1"/>
          <p:nvPr/>
        </p:nvSpPr>
        <p:spPr>
          <a:xfrm>
            <a:off x="4067944" y="6309320"/>
            <a:ext cx="4464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Fonte : IPEADATA, Elaboração própria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25600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/>
          <p:cNvGraphicFramePr/>
          <p:nvPr>
            <p:extLst>
              <p:ext uri="{D42A27DB-BD31-4B8C-83A1-F6EECF244321}">
                <p14:modId xmlns:p14="http://schemas.microsoft.com/office/powerpoint/2010/main" val="1772876276"/>
              </p:ext>
            </p:extLst>
          </p:nvPr>
        </p:nvGraphicFramePr>
        <p:xfrm>
          <a:off x="0" y="0"/>
          <a:ext cx="9036496" cy="6857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9580130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313</Words>
  <Application>Microsoft Office PowerPoint</Application>
  <PresentationFormat>Apresentação na tela (4:3)</PresentationFormat>
  <Paragraphs>30</Paragraphs>
  <Slides>19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19</vt:i4>
      </vt:variant>
    </vt:vector>
  </HeadingPairs>
  <TitlesOfParts>
    <vt:vector size="21" baseType="lpstr">
      <vt:lpstr>Tema do Office</vt:lpstr>
      <vt:lpstr>Documento</vt:lpstr>
      <vt:lpstr>Da Estagnação de Dilma I a Grande Recessão de Dilma II (2011-?)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 Evolução da Estrutura Produtiva do Brasil (1947-2011)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Contato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Grande Recessão Brasileira (2014-?)</dc:title>
  <dc:creator>joreiro</dc:creator>
  <cp:lastModifiedBy>ninguem </cp:lastModifiedBy>
  <cp:revision>11</cp:revision>
  <dcterms:created xsi:type="dcterms:W3CDTF">2016-04-07T00:37:01Z</dcterms:created>
  <dcterms:modified xsi:type="dcterms:W3CDTF">2019-01-05T06:33:18Z</dcterms:modified>
</cp:coreProperties>
</file>