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60" r:id="rId6"/>
    <p:sldId id="261" r:id="rId7"/>
    <p:sldId id="258" r:id="rId8"/>
    <p:sldId id="291" r:id="rId9"/>
    <p:sldId id="262" r:id="rId10"/>
    <p:sldId id="257" r:id="rId11"/>
    <p:sldId id="263" r:id="rId12"/>
    <p:sldId id="265" r:id="rId13"/>
    <p:sldId id="259" r:id="rId14"/>
    <p:sldId id="287" r:id="rId15"/>
    <p:sldId id="289" r:id="rId16"/>
    <p:sldId id="264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8" r:id="rId27"/>
    <p:sldId id="281" r:id="rId28"/>
    <p:sldId id="290" r:id="rId29"/>
    <p:sldId id="279" r:id="rId30"/>
    <p:sldId id="282" r:id="rId31"/>
    <p:sldId id="283" r:id="rId32"/>
    <p:sldId id="280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Temp\ipeadata%5b04-07-2015-10-37%5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%20Luis\AppData\Local\Microsoft\Windows\Temporary%20Internet%20Files\Content.IE5\SFS93VLB\c&#226;mbio+e+termos+de+troc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Temp\MODELO%20DE%20KALDOR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Temp\MODELO%20DE%20KALDOR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%20Luis\AppData\Local\Microsoft\Windows\Temporary%20Internet%20Files\Content.IE5\SFS93VLB\c&#226;mbio+e+termos+de+tro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Taxa de Crescimento do Estoque de Capital no</a:t>
            </a:r>
            <a:r>
              <a:rPr lang="en-US" baseline="0"/>
              <a:t> Brasil (1948-2011)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Taxa de Crescimento do Estoque de Capital </c:v>
          </c:tx>
          <c:marker>
            <c:symbol val="none"/>
          </c:marker>
          <c:cat>
            <c:numRef>
              <c:f>Plan1!$A$2:$A$65</c:f>
              <c:numCache>
                <c:formatCode>General</c:formatCode>
                <c:ptCount val="64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</c:numCache>
            </c:numRef>
          </c:cat>
          <c:val>
            <c:numRef>
              <c:f>Plan1!$C$2:$C$65</c:f>
              <c:numCache>
                <c:formatCode>General</c:formatCode>
                <c:ptCount val="64"/>
                <c:pt idx="0">
                  <c:v>8.3333333333333393</c:v>
                </c:pt>
                <c:pt idx="1">
                  <c:v>8.6080586080585988</c:v>
                </c:pt>
                <c:pt idx="2">
                  <c:v>8.6003372681281753</c:v>
                </c:pt>
                <c:pt idx="3">
                  <c:v>13.04347826086955</c:v>
                </c:pt>
                <c:pt idx="4">
                  <c:v>12.225274725274733</c:v>
                </c:pt>
                <c:pt idx="5">
                  <c:v>9.3635250917992554</c:v>
                </c:pt>
                <c:pt idx="6">
                  <c:v>9.1214325685506505</c:v>
                </c:pt>
                <c:pt idx="7">
                  <c:v>7.4871794871794837</c:v>
                </c:pt>
                <c:pt idx="8">
                  <c:v>7.8244274809160341</c:v>
                </c:pt>
                <c:pt idx="9">
                  <c:v>8.9380530973451275</c:v>
                </c:pt>
                <c:pt idx="10">
                  <c:v>8.8545897644191776</c:v>
                </c:pt>
                <c:pt idx="11">
                  <c:v>9.7388059701492633</c:v>
                </c:pt>
                <c:pt idx="12">
                  <c:v>8.2964977898673844</c:v>
                </c:pt>
                <c:pt idx="13">
                  <c:v>5.5886970172684496</c:v>
                </c:pt>
                <c:pt idx="14">
                  <c:v>6.4525721082366898</c:v>
                </c:pt>
                <c:pt idx="15">
                  <c:v>6.7039106145251397</c:v>
                </c:pt>
                <c:pt idx="16">
                  <c:v>5.9162303664921527</c:v>
                </c:pt>
                <c:pt idx="17">
                  <c:v>6.2036579337617308</c:v>
                </c:pt>
                <c:pt idx="18">
                  <c:v>7.4703281359087788</c:v>
                </c:pt>
                <c:pt idx="19">
                  <c:v>6.8211346903421397</c:v>
                </c:pt>
                <c:pt idx="20">
                  <c:v>8.8181633894181921</c:v>
                </c:pt>
                <c:pt idx="21">
                  <c:v>8.8673621460506755</c:v>
                </c:pt>
                <c:pt idx="22">
                  <c:v>8.521560574948678</c:v>
                </c:pt>
                <c:pt idx="23">
                  <c:v>9.2872910753705398</c:v>
                </c:pt>
                <c:pt idx="24">
                  <c:v>10.214976193911406</c:v>
                </c:pt>
                <c:pt idx="25">
                  <c:v>11.781646812410001</c:v>
                </c:pt>
                <c:pt idx="26">
                  <c:v>11.921770699145107</c:v>
                </c:pt>
                <c:pt idx="27">
                  <c:v>11.572669247671854</c:v>
                </c:pt>
                <c:pt idx="28">
                  <c:v>10.8412266716684</c:v>
                </c:pt>
                <c:pt idx="29">
                  <c:v>9.0109146289872246</c:v>
                </c:pt>
                <c:pt idx="30">
                  <c:v>8.4989133809375961</c:v>
                </c:pt>
                <c:pt idx="31">
                  <c:v>7.8904070391301211</c:v>
                </c:pt>
                <c:pt idx="32">
                  <c:v>8.6328073199840905</c:v>
                </c:pt>
                <c:pt idx="33">
                  <c:v>6.0485839843749947</c:v>
                </c:pt>
                <c:pt idx="34">
                  <c:v>4.7769784172661875</c:v>
                </c:pt>
                <c:pt idx="35">
                  <c:v>2.8618511397967539</c:v>
                </c:pt>
                <c:pt idx="36">
                  <c:v>2.7074655559115692</c:v>
                </c:pt>
                <c:pt idx="37">
                  <c:v>3.2288254562470824</c:v>
                </c:pt>
                <c:pt idx="38">
                  <c:v>4.7446358416439915</c:v>
                </c:pt>
                <c:pt idx="39">
                  <c:v>4.1931140603962431</c:v>
                </c:pt>
                <c:pt idx="40">
                  <c:v>3.3690234447110945</c:v>
                </c:pt>
                <c:pt idx="41">
                  <c:v>3.2279667827484473</c:v>
                </c:pt>
                <c:pt idx="42">
                  <c:v>2.1236105704770516</c:v>
                </c:pt>
                <c:pt idx="43">
                  <c:v>1.647467389462989</c:v>
                </c:pt>
                <c:pt idx="44">
                  <c:v>1.1082871547018838</c:v>
                </c:pt>
                <c:pt idx="45">
                  <c:v>1.3763547204021962</c:v>
                </c:pt>
                <c:pt idx="46">
                  <c:v>2.1625137189545254</c:v>
                </c:pt>
                <c:pt idx="47">
                  <c:v>2.4987068794015728</c:v>
                </c:pt>
                <c:pt idx="48">
                  <c:v>2.3873296844066614</c:v>
                </c:pt>
                <c:pt idx="49">
                  <c:v>2.9269032453745933</c:v>
                </c:pt>
                <c:pt idx="50">
                  <c:v>2.6521290702814202</c:v>
                </c:pt>
                <c:pt idx="51">
                  <c:v>1.8515860485144218</c:v>
                </c:pt>
                <c:pt idx="52">
                  <c:v>2.0328354002254727</c:v>
                </c:pt>
                <c:pt idx="53">
                  <c:v>2.1339042160146469</c:v>
                </c:pt>
                <c:pt idx="54">
                  <c:v>1.6971500050711592</c:v>
                </c:pt>
                <c:pt idx="55">
                  <c:v>1.4062032512217075</c:v>
                </c:pt>
                <c:pt idx="56">
                  <c:v>1.8882769472855987</c:v>
                </c:pt>
                <c:pt idx="57">
                  <c:v>1.9111969111969143</c:v>
                </c:pt>
                <c:pt idx="58">
                  <c:v>2.2857864494538136</c:v>
                </c:pt>
                <c:pt idx="59">
                  <c:v>3.0804370640162886</c:v>
                </c:pt>
                <c:pt idx="60">
                  <c:v>3.8687267936279879</c:v>
                </c:pt>
                <c:pt idx="61">
                  <c:v>2.9866236162361597</c:v>
                </c:pt>
                <c:pt idx="62">
                  <c:v>4.3696114656813316</c:v>
                </c:pt>
                <c:pt idx="63">
                  <c:v>4.4012337401099613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42144"/>
        <c:axId val="115944064"/>
      </c:lineChart>
      <c:catAx>
        <c:axId val="11594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944064"/>
        <c:crosses val="autoZero"/>
        <c:auto val="1"/>
        <c:lblAlgn val="ctr"/>
        <c:lblOffset val="100"/>
        <c:noMultiLvlLbl val="0"/>
      </c:catAx>
      <c:valAx>
        <c:axId val="115944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5942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 Taxa Real Efetiva de Câmbio - Manufaturados</a:t>
            </a:r>
            <a:r>
              <a:rPr lang="pt-BR" baseline="0"/>
              <a:t> - Exportações. Média Móvel dos últimos 5 anos (Jan.1994 - Mar.2015)</a:t>
            </a:r>
            <a:endParaRPr lang="pt-BR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'[ipeadata(04-07-2015-10-37).xls]Séries'!$A$170:$A$424</c:f>
              <c:strCache>
                <c:ptCount val="255"/>
                <c:pt idx="0">
                  <c:v>1994.01</c:v>
                </c:pt>
                <c:pt idx="1">
                  <c:v>1994.02</c:v>
                </c:pt>
                <c:pt idx="2">
                  <c:v>1994.03</c:v>
                </c:pt>
                <c:pt idx="3">
                  <c:v>1994.04</c:v>
                </c:pt>
                <c:pt idx="4">
                  <c:v>1994.05</c:v>
                </c:pt>
                <c:pt idx="5">
                  <c:v>1994.06</c:v>
                </c:pt>
                <c:pt idx="6">
                  <c:v>1994.07</c:v>
                </c:pt>
                <c:pt idx="7">
                  <c:v>1994.08</c:v>
                </c:pt>
                <c:pt idx="8">
                  <c:v>1994.09</c:v>
                </c:pt>
                <c:pt idx="9">
                  <c:v>1994.10</c:v>
                </c:pt>
                <c:pt idx="10">
                  <c:v>1994.11</c:v>
                </c:pt>
                <c:pt idx="11">
                  <c:v>1994.12</c:v>
                </c:pt>
                <c:pt idx="12">
                  <c:v>1995.01</c:v>
                </c:pt>
                <c:pt idx="13">
                  <c:v>1995.02</c:v>
                </c:pt>
                <c:pt idx="14">
                  <c:v>1995.03</c:v>
                </c:pt>
                <c:pt idx="15">
                  <c:v>1995.04</c:v>
                </c:pt>
                <c:pt idx="16">
                  <c:v>1995.05</c:v>
                </c:pt>
                <c:pt idx="17">
                  <c:v>1995.06</c:v>
                </c:pt>
                <c:pt idx="18">
                  <c:v>1995.07</c:v>
                </c:pt>
                <c:pt idx="19">
                  <c:v>1995.08</c:v>
                </c:pt>
                <c:pt idx="20">
                  <c:v>1995.09</c:v>
                </c:pt>
                <c:pt idx="21">
                  <c:v>1995.10</c:v>
                </c:pt>
                <c:pt idx="22">
                  <c:v>1995.11</c:v>
                </c:pt>
                <c:pt idx="23">
                  <c:v>1995.12</c:v>
                </c:pt>
                <c:pt idx="24">
                  <c:v>1996.01</c:v>
                </c:pt>
                <c:pt idx="25">
                  <c:v>1996.02</c:v>
                </c:pt>
                <c:pt idx="26">
                  <c:v>1996.03</c:v>
                </c:pt>
                <c:pt idx="27">
                  <c:v>1996.04</c:v>
                </c:pt>
                <c:pt idx="28">
                  <c:v>1996.05</c:v>
                </c:pt>
                <c:pt idx="29">
                  <c:v>1996.06</c:v>
                </c:pt>
                <c:pt idx="30">
                  <c:v>1996.07</c:v>
                </c:pt>
                <c:pt idx="31">
                  <c:v>1996.08</c:v>
                </c:pt>
                <c:pt idx="32">
                  <c:v>1996.09</c:v>
                </c:pt>
                <c:pt idx="33">
                  <c:v>1996.10</c:v>
                </c:pt>
                <c:pt idx="34">
                  <c:v>1996.11</c:v>
                </c:pt>
                <c:pt idx="35">
                  <c:v>1996.12</c:v>
                </c:pt>
                <c:pt idx="36">
                  <c:v>1997.01</c:v>
                </c:pt>
                <c:pt idx="37">
                  <c:v>1997.02</c:v>
                </c:pt>
                <c:pt idx="38">
                  <c:v>1997.03</c:v>
                </c:pt>
                <c:pt idx="39">
                  <c:v>1997.04</c:v>
                </c:pt>
                <c:pt idx="40">
                  <c:v>1997.05</c:v>
                </c:pt>
                <c:pt idx="41">
                  <c:v>1997.06</c:v>
                </c:pt>
                <c:pt idx="42">
                  <c:v>1997.07</c:v>
                </c:pt>
                <c:pt idx="43">
                  <c:v>1997.08</c:v>
                </c:pt>
                <c:pt idx="44">
                  <c:v>1997.09</c:v>
                </c:pt>
                <c:pt idx="45">
                  <c:v>1997.10</c:v>
                </c:pt>
                <c:pt idx="46">
                  <c:v>1997.11</c:v>
                </c:pt>
                <c:pt idx="47">
                  <c:v>1997.12</c:v>
                </c:pt>
                <c:pt idx="48">
                  <c:v>1998.01</c:v>
                </c:pt>
                <c:pt idx="49">
                  <c:v>1998.02</c:v>
                </c:pt>
                <c:pt idx="50">
                  <c:v>1998.03</c:v>
                </c:pt>
                <c:pt idx="51">
                  <c:v>1998.04</c:v>
                </c:pt>
                <c:pt idx="52">
                  <c:v>1998.05</c:v>
                </c:pt>
                <c:pt idx="53">
                  <c:v>1998.06</c:v>
                </c:pt>
                <c:pt idx="54">
                  <c:v>1998.07</c:v>
                </c:pt>
                <c:pt idx="55">
                  <c:v>1998.08</c:v>
                </c:pt>
                <c:pt idx="56">
                  <c:v>1998.09</c:v>
                </c:pt>
                <c:pt idx="57">
                  <c:v>1998.10</c:v>
                </c:pt>
                <c:pt idx="58">
                  <c:v>1998.11</c:v>
                </c:pt>
                <c:pt idx="59">
                  <c:v>1998.12</c:v>
                </c:pt>
                <c:pt idx="60">
                  <c:v>1999.01</c:v>
                </c:pt>
                <c:pt idx="61">
                  <c:v>1999.02</c:v>
                </c:pt>
                <c:pt idx="62">
                  <c:v>1999.03</c:v>
                </c:pt>
                <c:pt idx="63">
                  <c:v>1999.04</c:v>
                </c:pt>
                <c:pt idx="64">
                  <c:v>1999.05</c:v>
                </c:pt>
                <c:pt idx="65">
                  <c:v>1999.06</c:v>
                </c:pt>
                <c:pt idx="66">
                  <c:v>1999.07</c:v>
                </c:pt>
                <c:pt idx="67">
                  <c:v>1999.08</c:v>
                </c:pt>
                <c:pt idx="68">
                  <c:v>1999.09</c:v>
                </c:pt>
                <c:pt idx="69">
                  <c:v>1999.10</c:v>
                </c:pt>
                <c:pt idx="70">
                  <c:v>1999.11</c:v>
                </c:pt>
                <c:pt idx="71">
                  <c:v>1999.12</c:v>
                </c:pt>
                <c:pt idx="72">
                  <c:v>2000.01</c:v>
                </c:pt>
                <c:pt idx="73">
                  <c:v>2000.02</c:v>
                </c:pt>
                <c:pt idx="74">
                  <c:v>2000.03</c:v>
                </c:pt>
                <c:pt idx="75">
                  <c:v>2000.04</c:v>
                </c:pt>
                <c:pt idx="76">
                  <c:v>2000.05</c:v>
                </c:pt>
                <c:pt idx="77">
                  <c:v>2000.06</c:v>
                </c:pt>
                <c:pt idx="78">
                  <c:v>2000.07</c:v>
                </c:pt>
                <c:pt idx="79">
                  <c:v>2000.08</c:v>
                </c:pt>
                <c:pt idx="80">
                  <c:v>2000.09</c:v>
                </c:pt>
                <c:pt idx="81">
                  <c:v>2000.10</c:v>
                </c:pt>
                <c:pt idx="82">
                  <c:v>2000.11</c:v>
                </c:pt>
                <c:pt idx="83">
                  <c:v>2000.12</c:v>
                </c:pt>
                <c:pt idx="84">
                  <c:v>2001.01</c:v>
                </c:pt>
                <c:pt idx="85">
                  <c:v>2001.02</c:v>
                </c:pt>
                <c:pt idx="86">
                  <c:v>2001.03</c:v>
                </c:pt>
                <c:pt idx="87">
                  <c:v>2001.04</c:v>
                </c:pt>
                <c:pt idx="88">
                  <c:v>2001.05</c:v>
                </c:pt>
                <c:pt idx="89">
                  <c:v>2001.06</c:v>
                </c:pt>
                <c:pt idx="90">
                  <c:v>2001.07</c:v>
                </c:pt>
                <c:pt idx="91">
                  <c:v>2001.08</c:v>
                </c:pt>
                <c:pt idx="92">
                  <c:v>2001.09</c:v>
                </c:pt>
                <c:pt idx="93">
                  <c:v>2001.10</c:v>
                </c:pt>
                <c:pt idx="94">
                  <c:v>2001.11</c:v>
                </c:pt>
                <c:pt idx="95">
                  <c:v>2001.12</c:v>
                </c:pt>
                <c:pt idx="96">
                  <c:v>2002.01</c:v>
                </c:pt>
                <c:pt idx="97">
                  <c:v>2002.02</c:v>
                </c:pt>
                <c:pt idx="98">
                  <c:v>2002.03</c:v>
                </c:pt>
                <c:pt idx="99">
                  <c:v>2002.04</c:v>
                </c:pt>
                <c:pt idx="100">
                  <c:v>2002.05</c:v>
                </c:pt>
                <c:pt idx="101">
                  <c:v>2002.06</c:v>
                </c:pt>
                <c:pt idx="102">
                  <c:v>2002.07</c:v>
                </c:pt>
                <c:pt idx="103">
                  <c:v>2002.08</c:v>
                </c:pt>
                <c:pt idx="104">
                  <c:v>2002.09</c:v>
                </c:pt>
                <c:pt idx="105">
                  <c:v>2002.10</c:v>
                </c:pt>
                <c:pt idx="106">
                  <c:v>2002.11</c:v>
                </c:pt>
                <c:pt idx="107">
                  <c:v>2002.12</c:v>
                </c:pt>
                <c:pt idx="108">
                  <c:v>2003.01</c:v>
                </c:pt>
                <c:pt idx="109">
                  <c:v>2003.02</c:v>
                </c:pt>
                <c:pt idx="110">
                  <c:v>2003.03</c:v>
                </c:pt>
                <c:pt idx="111">
                  <c:v>2003.04</c:v>
                </c:pt>
                <c:pt idx="112">
                  <c:v>2003.05</c:v>
                </c:pt>
                <c:pt idx="113">
                  <c:v>2003.06</c:v>
                </c:pt>
                <c:pt idx="114">
                  <c:v>2003.07</c:v>
                </c:pt>
                <c:pt idx="115">
                  <c:v>2003.08</c:v>
                </c:pt>
                <c:pt idx="116">
                  <c:v>2003.09</c:v>
                </c:pt>
                <c:pt idx="117">
                  <c:v>2003.10</c:v>
                </c:pt>
                <c:pt idx="118">
                  <c:v>2003.11</c:v>
                </c:pt>
                <c:pt idx="119">
                  <c:v>2003.12</c:v>
                </c:pt>
                <c:pt idx="120">
                  <c:v>2004.01</c:v>
                </c:pt>
                <c:pt idx="121">
                  <c:v>2004.02</c:v>
                </c:pt>
                <c:pt idx="122">
                  <c:v>2004.03</c:v>
                </c:pt>
                <c:pt idx="123">
                  <c:v>2004.04</c:v>
                </c:pt>
                <c:pt idx="124">
                  <c:v>2004.05</c:v>
                </c:pt>
                <c:pt idx="125">
                  <c:v>2004.06</c:v>
                </c:pt>
                <c:pt idx="126">
                  <c:v>2004.07</c:v>
                </c:pt>
                <c:pt idx="127">
                  <c:v>2004.08</c:v>
                </c:pt>
                <c:pt idx="128">
                  <c:v>2004.09</c:v>
                </c:pt>
                <c:pt idx="129">
                  <c:v>2004.10</c:v>
                </c:pt>
                <c:pt idx="130">
                  <c:v>2004.11</c:v>
                </c:pt>
                <c:pt idx="131">
                  <c:v>2004.12</c:v>
                </c:pt>
                <c:pt idx="132">
                  <c:v>2005.01</c:v>
                </c:pt>
                <c:pt idx="133">
                  <c:v>2005.02</c:v>
                </c:pt>
                <c:pt idx="134">
                  <c:v>2005.03</c:v>
                </c:pt>
                <c:pt idx="135">
                  <c:v>2005.04</c:v>
                </c:pt>
                <c:pt idx="136">
                  <c:v>2005.05</c:v>
                </c:pt>
                <c:pt idx="137">
                  <c:v>2005.06</c:v>
                </c:pt>
                <c:pt idx="138">
                  <c:v>2005.07</c:v>
                </c:pt>
                <c:pt idx="139">
                  <c:v>2005.08</c:v>
                </c:pt>
                <c:pt idx="140">
                  <c:v>2005.09</c:v>
                </c:pt>
                <c:pt idx="141">
                  <c:v>2005.10</c:v>
                </c:pt>
                <c:pt idx="142">
                  <c:v>2005.11</c:v>
                </c:pt>
                <c:pt idx="143">
                  <c:v>2005.12</c:v>
                </c:pt>
                <c:pt idx="144">
                  <c:v>2006.01</c:v>
                </c:pt>
                <c:pt idx="145">
                  <c:v>2006.02</c:v>
                </c:pt>
                <c:pt idx="146">
                  <c:v>2006.03</c:v>
                </c:pt>
                <c:pt idx="147">
                  <c:v>2006.04</c:v>
                </c:pt>
                <c:pt idx="148">
                  <c:v>2006.05</c:v>
                </c:pt>
                <c:pt idx="149">
                  <c:v>2006.06</c:v>
                </c:pt>
                <c:pt idx="150">
                  <c:v>2006.07</c:v>
                </c:pt>
                <c:pt idx="151">
                  <c:v>2006.08</c:v>
                </c:pt>
                <c:pt idx="152">
                  <c:v>2006.09</c:v>
                </c:pt>
                <c:pt idx="153">
                  <c:v>2006.10</c:v>
                </c:pt>
                <c:pt idx="154">
                  <c:v>2006.11</c:v>
                </c:pt>
                <c:pt idx="155">
                  <c:v>2006.12</c:v>
                </c:pt>
                <c:pt idx="156">
                  <c:v>2007.01</c:v>
                </c:pt>
                <c:pt idx="157">
                  <c:v>2007.02</c:v>
                </c:pt>
                <c:pt idx="158">
                  <c:v>2007.03</c:v>
                </c:pt>
                <c:pt idx="159">
                  <c:v>2007.04</c:v>
                </c:pt>
                <c:pt idx="160">
                  <c:v>2007.05</c:v>
                </c:pt>
                <c:pt idx="161">
                  <c:v>2007.06</c:v>
                </c:pt>
                <c:pt idx="162">
                  <c:v>2007.07</c:v>
                </c:pt>
                <c:pt idx="163">
                  <c:v>2007.08</c:v>
                </c:pt>
                <c:pt idx="164">
                  <c:v>2007.09</c:v>
                </c:pt>
                <c:pt idx="165">
                  <c:v>2007.10</c:v>
                </c:pt>
                <c:pt idx="166">
                  <c:v>2007.11</c:v>
                </c:pt>
                <c:pt idx="167">
                  <c:v>2007.12</c:v>
                </c:pt>
                <c:pt idx="168">
                  <c:v>2008.01</c:v>
                </c:pt>
                <c:pt idx="169">
                  <c:v>2008.02</c:v>
                </c:pt>
                <c:pt idx="170">
                  <c:v>2008.03</c:v>
                </c:pt>
                <c:pt idx="171">
                  <c:v>2008.04</c:v>
                </c:pt>
                <c:pt idx="172">
                  <c:v>2008.05</c:v>
                </c:pt>
                <c:pt idx="173">
                  <c:v>2008.06</c:v>
                </c:pt>
                <c:pt idx="174">
                  <c:v>2008.07</c:v>
                </c:pt>
                <c:pt idx="175">
                  <c:v>2008.08</c:v>
                </c:pt>
                <c:pt idx="176">
                  <c:v>2008.09</c:v>
                </c:pt>
                <c:pt idx="177">
                  <c:v>2008.10</c:v>
                </c:pt>
                <c:pt idx="178">
                  <c:v>2008.11</c:v>
                </c:pt>
                <c:pt idx="179">
                  <c:v>2008.12</c:v>
                </c:pt>
                <c:pt idx="180">
                  <c:v>2009.01</c:v>
                </c:pt>
                <c:pt idx="181">
                  <c:v>2009.02</c:v>
                </c:pt>
                <c:pt idx="182">
                  <c:v>2009.03</c:v>
                </c:pt>
                <c:pt idx="183">
                  <c:v>2009.04</c:v>
                </c:pt>
                <c:pt idx="184">
                  <c:v>2009.05</c:v>
                </c:pt>
                <c:pt idx="185">
                  <c:v>2009.06</c:v>
                </c:pt>
                <c:pt idx="186">
                  <c:v>2009.07</c:v>
                </c:pt>
                <c:pt idx="187">
                  <c:v>2009.08</c:v>
                </c:pt>
                <c:pt idx="188">
                  <c:v>2009.09</c:v>
                </c:pt>
                <c:pt idx="189">
                  <c:v>2009.10</c:v>
                </c:pt>
                <c:pt idx="190">
                  <c:v>2009.11</c:v>
                </c:pt>
                <c:pt idx="191">
                  <c:v>2009.12</c:v>
                </c:pt>
                <c:pt idx="192">
                  <c:v>2010.01</c:v>
                </c:pt>
                <c:pt idx="193">
                  <c:v>2010.02</c:v>
                </c:pt>
                <c:pt idx="194">
                  <c:v>2010.03</c:v>
                </c:pt>
                <c:pt idx="195">
                  <c:v>2010.04</c:v>
                </c:pt>
                <c:pt idx="196">
                  <c:v>2010.05</c:v>
                </c:pt>
                <c:pt idx="197">
                  <c:v>2010.06</c:v>
                </c:pt>
                <c:pt idx="198">
                  <c:v>2010.07</c:v>
                </c:pt>
                <c:pt idx="199">
                  <c:v>2010.08</c:v>
                </c:pt>
                <c:pt idx="200">
                  <c:v>2010.09</c:v>
                </c:pt>
                <c:pt idx="201">
                  <c:v>2010.10</c:v>
                </c:pt>
                <c:pt idx="202">
                  <c:v>2010.11</c:v>
                </c:pt>
                <c:pt idx="203">
                  <c:v>2010.12</c:v>
                </c:pt>
                <c:pt idx="204">
                  <c:v>2011.01</c:v>
                </c:pt>
                <c:pt idx="205">
                  <c:v>2011.02</c:v>
                </c:pt>
                <c:pt idx="206">
                  <c:v>2011.03</c:v>
                </c:pt>
                <c:pt idx="207">
                  <c:v>2011.04</c:v>
                </c:pt>
                <c:pt idx="208">
                  <c:v>2011.05</c:v>
                </c:pt>
                <c:pt idx="209">
                  <c:v>2011.06</c:v>
                </c:pt>
                <c:pt idx="210">
                  <c:v>2011.07</c:v>
                </c:pt>
                <c:pt idx="211">
                  <c:v>2011.08</c:v>
                </c:pt>
                <c:pt idx="212">
                  <c:v>2011.09</c:v>
                </c:pt>
                <c:pt idx="213">
                  <c:v>2011.10</c:v>
                </c:pt>
                <c:pt idx="214">
                  <c:v>2011.11</c:v>
                </c:pt>
                <c:pt idx="215">
                  <c:v>2011.12</c:v>
                </c:pt>
                <c:pt idx="216">
                  <c:v>2012.01</c:v>
                </c:pt>
                <c:pt idx="217">
                  <c:v>2012.02</c:v>
                </c:pt>
                <c:pt idx="218">
                  <c:v>2012.03</c:v>
                </c:pt>
                <c:pt idx="219">
                  <c:v>2012.04</c:v>
                </c:pt>
                <c:pt idx="220">
                  <c:v>2012.05</c:v>
                </c:pt>
                <c:pt idx="221">
                  <c:v>2012.06</c:v>
                </c:pt>
                <c:pt idx="222">
                  <c:v>2012.07</c:v>
                </c:pt>
                <c:pt idx="223">
                  <c:v>2012.08</c:v>
                </c:pt>
                <c:pt idx="224">
                  <c:v>2012.09</c:v>
                </c:pt>
                <c:pt idx="225">
                  <c:v>2012.10</c:v>
                </c:pt>
                <c:pt idx="226">
                  <c:v>2012.11</c:v>
                </c:pt>
                <c:pt idx="227">
                  <c:v>2012.12</c:v>
                </c:pt>
                <c:pt idx="228">
                  <c:v>2013.01</c:v>
                </c:pt>
                <c:pt idx="229">
                  <c:v>2013.02</c:v>
                </c:pt>
                <c:pt idx="230">
                  <c:v>2013.03</c:v>
                </c:pt>
                <c:pt idx="231">
                  <c:v>2013.04</c:v>
                </c:pt>
                <c:pt idx="232">
                  <c:v>2013.05</c:v>
                </c:pt>
                <c:pt idx="233">
                  <c:v>2013.06</c:v>
                </c:pt>
                <c:pt idx="234">
                  <c:v>2013.07</c:v>
                </c:pt>
                <c:pt idx="235">
                  <c:v>2013.08</c:v>
                </c:pt>
                <c:pt idx="236">
                  <c:v>2013.09</c:v>
                </c:pt>
                <c:pt idx="237">
                  <c:v>2013.10</c:v>
                </c:pt>
                <c:pt idx="238">
                  <c:v>2013.11</c:v>
                </c:pt>
                <c:pt idx="239">
                  <c:v>2013.12</c:v>
                </c:pt>
                <c:pt idx="240">
                  <c:v>2014.01</c:v>
                </c:pt>
                <c:pt idx="241">
                  <c:v>2014.02</c:v>
                </c:pt>
                <c:pt idx="242">
                  <c:v>2014.03</c:v>
                </c:pt>
                <c:pt idx="243">
                  <c:v>2014.04</c:v>
                </c:pt>
                <c:pt idx="244">
                  <c:v>2014.05</c:v>
                </c:pt>
                <c:pt idx="245">
                  <c:v>2014.06</c:v>
                </c:pt>
                <c:pt idx="246">
                  <c:v>2014.07</c:v>
                </c:pt>
                <c:pt idx="247">
                  <c:v>2014.08</c:v>
                </c:pt>
                <c:pt idx="248">
                  <c:v>2014.09</c:v>
                </c:pt>
                <c:pt idx="249">
                  <c:v>2014.10</c:v>
                </c:pt>
                <c:pt idx="250">
                  <c:v>2014.11</c:v>
                </c:pt>
                <c:pt idx="251">
                  <c:v>2014.12</c:v>
                </c:pt>
                <c:pt idx="252">
                  <c:v>2015.01</c:v>
                </c:pt>
                <c:pt idx="253">
                  <c:v>2015.02</c:v>
                </c:pt>
                <c:pt idx="254">
                  <c:v>2015.03</c:v>
                </c:pt>
              </c:strCache>
            </c:strRef>
          </c:cat>
          <c:val>
            <c:numRef>
              <c:f>'[ipeadata(04-07-2015-10-37).xls]Séries'!$C$170:$C$424</c:f>
              <c:numCache>
                <c:formatCode>#,##0.0000</c:formatCode>
                <c:ptCount val="255"/>
                <c:pt idx="0">
                  <c:v>78.527492532724125</c:v>
                </c:pt>
                <c:pt idx="1">
                  <c:v>79.076497511773709</c:v>
                </c:pt>
                <c:pt idx="2">
                  <c:v>79.695868528972866</c:v>
                </c:pt>
                <c:pt idx="3">
                  <c:v>80.414840698388929</c:v>
                </c:pt>
                <c:pt idx="4">
                  <c:v>81.020706524216891</c:v>
                </c:pt>
                <c:pt idx="5">
                  <c:v>81.544414290355903</c:v>
                </c:pt>
                <c:pt idx="6">
                  <c:v>82.153221274570754</c:v>
                </c:pt>
                <c:pt idx="7">
                  <c:v>82.595383016803353</c:v>
                </c:pt>
                <c:pt idx="8">
                  <c:v>82.979278959213019</c:v>
                </c:pt>
                <c:pt idx="9">
                  <c:v>83.323626898023775</c:v>
                </c:pt>
                <c:pt idx="10">
                  <c:v>83.43071756851009</c:v>
                </c:pt>
                <c:pt idx="11">
                  <c:v>83.31584595944652</c:v>
                </c:pt>
                <c:pt idx="12">
                  <c:v>83.062120879699862</c:v>
                </c:pt>
                <c:pt idx="13">
                  <c:v>82.830999874446817</c:v>
                </c:pt>
                <c:pt idx="14">
                  <c:v>82.800593304387604</c:v>
                </c:pt>
                <c:pt idx="15">
                  <c:v>82.885608796253223</c:v>
                </c:pt>
                <c:pt idx="16">
                  <c:v>82.869899529701769</c:v>
                </c:pt>
                <c:pt idx="17">
                  <c:v>82.819710081484857</c:v>
                </c:pt>
                <c:pt idx="18">
                  <c:v>82.784752280819689</c:v>
                </c:pt>
                <c:pt idx="19">
                  <c:v>82.756289079930966</c:v>
                </c:pt>
                <c:pt idx="20">
                  <c:v>82.748243894849665</c:v>
                </c:pt>
                <c:pt idx="21">
                  <c:v>82.720235805914925</c:v>
                </c:pt>
                <c:pt idx="22">
                  <c:v>82.472418143740512</c:v>
                </c:pt>
                <c:pt idx="23">
                  <c:v>82.18411644489484</c:v>
                </c:pt>
                <c:pt idx="24">
                  <c:v>81.80741913557199</c:v>
                </c:pt>
                <c:pt idx="25">
                  <c:v>81.425739568396438</c:v>
                </c:pt>
                <c:pt idx="26">
                  <c:v>81.04837444432988</c:v>
                </c:pt>
                <c:pt idx="27">
                  <c:v>80.645620498075658</c:v>
                </c:pt>
                <c:pt idx="28">
                  <c:v>80.214335555728951</c:v>
                </c:pt>
                <c:pt idx="29">
                  <c:v>79.828798905444387</c:v>
                </c:pt>
                <c:pt idx="30">
                  <c:v>79.438273851215129</c:v>
                </c:pt>
                <c:pt idx="31">
                  <c:v>79.038445313941182</c:v>
                </c:pt>
                <c:pt idx="32">
                  <c:v>78.638193166991215</c:v>
                </c:pt>
                <c:pt idx="33">
                  <c:v>78.24523914113972</c:v>
                </c:pt>
                <c:pt idx="34">
                  <c:v>77.882200189881928</c:v>
                </c:pt>
                <c:pt idx="35">
                  <c:v>77.507385931376433</c:v>
                </c:pt>
                <c:pt idx="36">
                  <c:v>77.161348186527036</c:v>
                </c:pt>
                <c:pt idx="37">
                  <c:v>76.848439072327736</c:v>
                </c:pt>
                <c:pt idx="38">
                  <c:v>76.492456476825794</c:v>
                </c:pt>
                <c:pt idx="39">
                  <c:v>76.151577272103154</c:v>
                </c:pt>
                <c:pt idx="40">
                  <c:v>75.807766750223166</c:v>
                </c:pt>
                <c:pt idx="41">
                  <c:v>75.427518818628684</c:v>
                </c:pt>
                <c:pt idx="42">
                  <c:v>75.057341444457037</c:v>
                </c:pt>
                <c:pt idx="43">
                  <c:v>74.710457016339248</c:v>
                </c:pt>
                <c:pt idx="44">
                  <c:v>74.396996898781453</c:v>
                </c:pt>
                <c:pt idx="45">
                  <c:v>74.092958394566551</c:v>
                </c:pt>
                <c:pt idx="46">
                  <c:v>73.766153590510712</c:v>
                </c:pt>
                <c:pt idx="47">
                  <c:v>73.435152696973361</c:v>
                </c:pt>
                <c:pt idx="48">
                  <c:v>73.120544274355794</c:v>
                </c:pt>
                <c:pt idx="49">
                  <c:v>72.82463845268164</c:v>
                </c:pt>
                <c:pt idx="50">
                  <c:v>72.518178078058227</c:v>
                </c:pt>
                <c:pt idx="51">
                  <c:v>72.255194198578153</c:v>
                </c:pt>
                <c:pt idx="52">
                  <c:v>71.971553291936729</c:v>
                </c:pt>
                <c:pt idx="53">
                  <c:v>71.67752618409493</c:v>
                </c:pt>
                <c:pt idx="54">
                  <c:v>71.425866601559562</c:v>
                </c:pt>
                <c:pt idx="55">
                  <c:v>71.107544748332998</c:v>
                </c:pt>
                <c:pt idx="56">
                  <c:v>70.896204772258784</c:v>
                </c:pt>
                <c:pt idx="57">
                  <c:v>70.77980301558253</c:v>
                </c:pt>
                <c:pt idx="58">
                  <c:v>70.737231121233052</c:v>
                </c:pt>
                <c:pt idx="59">
                  <c:v>70.753372522285858</c:v>
                </c:pt>
                <c:pt idx="60">
                  <c:v>71.145846525799641</c:v>
                </c:pt>
                <c:pt idx="61">
                  <c:v>72.030329435676265</c:v>
                </c:pt>
                <c:pt idx="62">
                  <c:v>72.876761914132032</c:v>
                </c:pt>
                <c:pt idx="63">
                  <c:v>73.410181933344774</c:v>
                </c:pt>
                <c:pt idx="64">
                  <c:v>73.913925732941621</c:v>
                </c:pt>
                <c:pt idx="65">
                  <c:v>74.54762880013179</c:v>
                </c:pt>
                <c:pt idx="66">
                  <c:v>75.211649819953905</c:v>
                </c:pt>
                <c:pt idx="67">
                  <c:v>75.981145651200393</c:v>
                </c:pt>
                <c:pt idx="68">
                  <c:v>76.773971833437415</c:v>
                </c:pt>
                <c:pt idx="69">
                  <c:v>77.635580739802791</c:v>
                </c:pt>
                <c:pt idx="70">
                  <c:v>78.424931604309634</c:v>
                </c:pt>
                <c:pt idx="71">
                  <c:v>79.12001760537423</c:v>
                </c:pt>
                <c:pt idx="72">
                  <c:v>79.791224257195225</c:v>
                </c:pt>
                <c:pt idx="73">
                  <c:v>80.438048542413412</c:v>
                </c:pt>
                <c:pt idx="74">
                  <c:v>81.046787475045619</c:v>
                </c:pt>
                <c:pt idx="75">
                  <c:v>81.67548889277144</c:v>
                </c:pt>
                <c:pt idx="76">
                  <c:v>82.365270279636022</c:v>
                </c:pt>
                <c:pt idx="77">
                  <c:v>83.055285647567445</c:v>
                </c:pt>
                <c:pt idx="78">
                  <c:v>83.7176185772407</c:v>
                </c:pt>
                <c:pt idx="79">
                  <c:v>84.358757737364272</c:v>
                </c:pt>
                <c:pt idx="80">
                  <c:v>85.017351423937285</c:v>
                </c:pt>
                <c:pt idx="81">
                  <c:v>85.711497424144895</c:v>
                </c:pt>
                <c:pt idx="82">
                  <c:v>86.466507993686008</c:v>
                </c:pt>
                <c:pt idx="83">
                  <c:v>87.235369571621106</c:v>
                </c:pt>
                <c:pt idx="84">
                  <c:v>88.001429647864143</c:v>
                </c:pt>
                <c:pt idx="85">
                  <c:v>88.793825230008892</c:v>
                </c:pt>
                <c:pt idx="86">
                  <c:v>89.663831614502683</c:v>
                </c:pt>
                <c:pt idx="87">
                  <c:v>90.64499438817559</c:v>
                </c:pt>
                <c:pt idx="88">
                  <c:v>91.734561710843153</c:v>
                </c:pt>
                <c:pt idx="89">
                  <c:v>92.859807835142348</c:v>
                </c:pt>
                <c:pt idx="90">
                  <c:v>94.025572154961694</c:v>
                </c:pt>
                <c:pt idx="91">
                  <c:v>95.227078719155486</c:v>
                </c:pt>
                <c:pt idx="92">
                  <c:v>96.57732311420709</c:v>
                </c:pt>
                <c:pt idx="93">
                  <c:v>97.925964346247952</c:v>
                </c:pt>
                <c:pt idx="94">
                  <c:v>99.022630073826392</c:v>
                </c:pt>
                <c:pt idx="95">
                  <c:v>99.905504585690579</c:v>
                </c:pt>
                <c:pt idx="96">
                  <c:v>100.56716219236564</c:v>
                </c:pt>
                <c:pt idx="97">
                  <c:v>101.10338116171671</c:v>
                </c:pt>
                <c:pt idx="98">
                  <c:v>101.51738320234347</c:v>
                </c:pt>
                <c:pt idx="99">
                  <c:v>101.88900089289726</c:v>
                </c:pt>
                <c:pt idx="100">
                  <c:v>102.3394208817616</c:v>
                </c:pt>
                <c:pt idx="101">
                  <c:v>102.93947029661182</c:v>
                </c:pt>
                <c:pt idx="102">
                  <c:v>103.70680870959727</c:v>
                </c:pt>
                <c:pt idx="103">
                  <c:v>104.57613049825572</c:v>
                </c:pt>
                <c:pt idx="104">
                  <c:v>105.59065619687148</c:v>
                </c:pt>
                <c:pt idx="105">
                  <c:v>106.8991903485278</c:v>
                </c:pt>
                <c:pt idx="106">
                  <c:v>107.96200785930404</c:v>
                </c:pt>
                <c:pt idx="107">
                  <c:v>109.00681223492383</c:v>
                </c:pt>
                <c:pt idx="108">
                  <c:v>109.91434771257865</c:v>
                </c:pt>
                <c:pt idx="109">
                  <c:v>110.5760442216088</c:v>
                </c:pt>
                <c:pt idx="110">
                  <c:v>110.68845000680257</c:v>
                </c:pt>
                <c:pt idx="111">
                  <c:v>110.59454776906642</c:v>
                </c:pt>
                <c:pt idx="112">
                  <c:v>110.64538297647753</c:v>
                </c:pt>
                <c:pt idx="113">
                  <c:v>110.67534296723333</c:v>
                </c:pt>
                <c:pt idx="114">
                  <c:v>110.60688501084309</c:v>
                </c:pt>
                <c:pt idx="115">
                  <c:v>110.56691204921118</c:v>
                </c:pt>
                <c:pt idx="116">
                  <c:v>110.36921776642345</c:v>
                </c:pt>
                <c:pt idx="117">
                  <c:v>110.13508546028217</c:v>
                </c:pt>
                <c:pt idx="118">
                  <c:v>109.86654708261889</c:v>
                </c:pt>
                <c:pt idx="119">
                  <c:v>109.68319499630435</c:v>
                </c:pt>
                <c:pt idx="120">
                  <c:v>109.59105877671334</c:v>
                </c:pt>
                <c:pt idx="121">
                  <c:v>109.59045349243286</c:v>
                </c:pt>
                <c:pt idx="122">
                  <c:v>109.59720509272498</c:v>
                </c:pt>
                <c:pt idx="123">
                  <c:v>109.6526319387504</c:v>
                </c:pt>
                <c:pt idx="124">
                  <c:v>109.81252651813607</c:v>
                </c:pt>
                <c:pt idx="125">
                  <c:v>109.93778606286978</c:v>
                </c:pt>
                <c:pt idx="126">
                  <c:v>110.00100148722717</c:v>
                </c:pt>
                <c:pt idx="127">
                  <c:v>110.06938600259971</c:v>
                </c:pt>
                <c:pt idx="128">
                  <c:v>110.08915158952914</c:v>
                </c:pt>
                <c:pt idx="129">
                  <c:v>110.08567830670326</c:v>
                </c:pt>
                <c:pt idx="130">
                  <c:v>110.0113915486171</c:v>
                </c:pt>
                <c:pt idx="131">
                  <c:v>109.8163409073554</c:v>
                </c:pt>
                <c:pt idx="132">
                  <c:v>109.58239785466637</c:v>
                </c:pt>
                <c:pt idx="133">
                  <c:v>109.28044246425524</c:v>
                </c:pt>
                <c:pt idx="134">
                  <c:v>109.04508544447624</c:v>
                </c:pt>
                <c:pt idx="135">
                  <c:v>108.63563354296184</c:v>
                </c:pt>
                <c:pt idx="136">
                  <c:v>108.01618756324365</c:v>
                </c:pt>
                <c:pt idx="137">
                  <c:v>107.2614931603819</c:v>
                </c:pt>
                <c:pt idx="138">
                  <c:v>106.44427159115986</c:v>
                </c:pt>
                <c:pt idx="139">
                  <c:v>105.5934050168984</c:v>
                </c:pt>
                <c:pt idx="140">
                  <c:v>104.67819173888152</c:v>
                </c:pt>
                <c:pt idx="141">
                  <c:v>103.57756428340873</c:v>
                </c:pt>
                <c:pt idx="142">
                  <c:v>102.41377550537399</c:v>
                </c:pt>
                <c:pt idx="143">
                  <c:v>101.54128625220747</c:v>
                </c:pt>
                <c:pt idx="144">
                  <c:v>100.88160424192688</c:v>
                </c:pt>
                <c:pt idx="145">
                  <c:v>100.35514006684927</c:v>
                </c:pt>
                <c:pt idx="146">
                  <c:v>99.959910283575766</c:v>
                </c:pt>
                <c:pt idx="147">
                  <c:v>99.68723875175057</c:v>
                </c:pt>
                <c:pt idx="148">
                  <c:v>99.516640358632969</c:v>
                </c:pt>
                <c:pt idx="149">
                  <c:v>99.305355334121046</c:v>
                </c:pt>
                <c:pt idx="150">
                  <c:v>98.911445685596533</c:v>
                </c:pt>
                <c:pt idx="151">
                  <c:v>98.341644268584972</c:v>
                </c:pt>
                <c:pt idx="152">
                  <c:v>97.648348000796915</c:v>
                </c:pt>
                <c:pt idx="153">
                  <c:v>96.761289939775651</c:v>
                </c:pt>
                <c:pt idx="154">
                  <c:v>95.588487590800653</c:v>
                </c:pt>
                <c:pt idx="155">
                  <c:v>94.647266895462863</c:v>
                </c:pt>
                <c:pt idx="156">
                  <c:v>93.695670211113651</c:v>
                </c:pt>
                <c:pt idx="157">
                  <c:v>92.847668000921885</c:v>
                </c:pt>
                <c:pt idx="158">
                  <c:v>91.896466111479413</c:v>
                </c:pt>
                <c:pt idx="159">
                  <c:v>91.004133922524929</c:v>
                </c:pt>
                <c:pt idx="160">
                  <c:v>90.350290981961251</c:v>
                </c:pt>
                <c:pt idx="161">
                  <c:v>89.761334964647276</c:v>
                </c:pt>
                <c:pt idx="162">
                  <c:v>89.180002672817935</c:v>
                </c:pt>
                <c:pt idx="163">
                  <c:v>88.651349571707414</c:v>
                </c:pt>
                <c:pt idx="164">
                  <c:v>88.02824792064736</c:v>
                </c:pt>
                <c:pt idx="165">
                  <c:v>87.406600404788875</c:v>
                </c:pt>
                <c:pt idx="166">
                  <c:v>86.806572228939189</c:v>
                </c:pt>
                <c:pt idx="167">
                  <c:v>86.178429322309</c:v>
                </c:pt>
                <c:pt idx="168">
                  <c:v>85.544195601641377</c:v>
                </c:pt>
                <c:pt idx="169">
                  <c:v>84.909463327491906</c:v>
                </c:pt>
                <c:pt idx="170">
                  <c:v>84.251177815744569</c:v>
                </c:pt>
                <c:pt idx="171">
                  <c:v>83.616610210336489</c:v>
                </c:pt>
                <c:pt idx="172">
                  <c:v>82.958937588658344</c:v>
                </c:pt>
                <c:pt idx="173">
                  <c:v>82.15797726866289</c:v>
                </c:pt>
                <c:pt idx="174">
                  <c:v>81.332767781492734</c:v>
                </c:pt>
                <c:pt idx="175">
                  <c:v>80.569435080939812</c:v>
                </c:pt>
                <c:pt idx="176">
                  <c:v>79.971699309249217</c:v>
                </c:pt>
                <c:pt idx="177">
                  <c:v>79.656112245988538</c:v>
                </c:pt>
                <c:pt idx="178">
                  <c:v>79.340139317313131</c:v>
                </c:pt>
                <c:pt idx="179">
                  <c:v>79.124506045283226</c:v>
                </c:pt>
                <c:pt idx="180">
                  <c:v>78.877492720630173</c:v>
                </c:pt>
                <c:pt idx="181">
                  <c:v>78.618372612782792</c:v>
                </c:pt>
                <c:pt idx="182">
                  <c:v>78.403783098798002</c:v>
                </c:pt>
                <c:pt idx="183">
                  <c:v>78.026333970773237</c:v>
                </c:pt>
                <c:pt idx="184">
                  <c:v>77.656757516124458</c:v>
                </c:pt>
                <c:pt idx="185">
                  <c:v>77.332904776627416</c:v>
                </c:pt>
                <c:pt idx="186">
                  <c:v>77.011612274191805</c:v>
                </c:pt>
                <c:pt idx="187">
                  <c:v>76.65191375384596</c:v>
                </c:pt>
                <c:pt idx="188">
                  <c:v>76.26301964450046</c:v>
                </c:pt>
                <c:pt idx="189">
                  <c:v>75.849029518099499</c:v>
                </c:pt>
                <c:pt idx="190">
                  <c:v>75.466197021125438</c:v>
                </c:pt>
                <c:pt idx="191">
                  <c:v>75.155777367479388</c:v>
                </c:pt>
                <c:pt idx="192">
                  <c:v>74.814691661561028</c:v>
                </c:pt>
                <c:pt idx="193">
                  <c:v>74.49396987838837</c:v>
                </c:pt>
                <c:pt idx="194">
                  <c:v>74.238446002831722</c:v>
                </c:pt>
                <c:pt idx="195">
                  <c:v>73.970005315605874</c:v>
                </c:pt>
                <c:pt idx="196">
                  <c:v>73.723906634162617</c:v>
                </c:pt>
                <c:pt idx="197">
                  <c:v>73.412650567640725</c:v>
                </c:pt>
                <c:pt idx="198">
                  <c:v>73.05000363408638</c:v>
                </c:pt>
                <c:pt idx="199">
                  <c:v>72.730035025333592</c:v>
                </c:pt>
                <c:pt idx="200">
                  <c:v>72.389688848996258</c:v>
                </c:pt>
                <c:pt idx="201">
                  <c:v>72.0505236984052</c:v>
                </c:pt>
                <c:pt idx="202">
                  <c:v>71.764908784618441</c:v>
                </c:pt>
                <c:pt idx="203">
                  <c:v>71.439739917132769</c:v>
                </c:pt>
                <c:pt idx="204">
                  <c:v>71.094590684236081</c:v>
                </c:pt>
                <c:pt idx="205">
                  <c:v>70.786682362637478</c:v>
                </c:pt>
                <c:pt idx="206">
                  <c:v>70.514970088252184</c:v>
                </c:pt>
                <c:pt idx="207">
                  <c:v>70.198971550815173</c:v>
                </c:pt>
                <c:pt idx="208">
                  <c:v>69.932954196440534</c:v>
                </c:pt>
                <c:pt idx="209">
                  <c:v>69.681066083553958</c:v>
                </c:pt>
                <c:pt idx="210">
                  <c:v>69.461947155610176</c:v>
                </c:pt>
                <c:pt idx="211">
                  <c:v>69.301117530333315</c:v>
                </c:pt>
                <c:pt idx="212">
                  <c:v>69.218108210354828</c:v>
                </c:pt>
                <c:pt idx="213">
                  <c:v>69.188555747428424</c:v>
                </c:pt>
                <c:pt idx="214">
                  <c:v>69.234968936137875</c:v>
                </c:pt>
                <c:pt idx="215">
                  <c:v>69.310475163744513</c:v>
                </c:pt>
                <c:pt idx="216">
                  <c:v>69.333833619339998</c:v>
                </c:pt>
                <c:pt idx="217">
                  <c:v>69.316956470712981</c:v>
                </c:pt>
                <c:pt idx="218">
                  <c:v>69.406664728779973</c:v>
                </c:pt>
                <c:pt idx="219">
                  <c:v>69.520277974616164</c:v>
                </c:pt>
                <c:pt idx="220">
                  <c:v>69.727784331915046</c:v>
                </c:pt>
                <c:pt idx="221">
                  <c:v>69.985264565907627</c:v>
                </c:pt>
                <c:pt idx="222">
                  <c:v>70.243686706224523</c:v>
                </c:pt>
                <c:pt idx="223">
                  <c:v>70.516630185550042</c:v>
                </c:pt>
                <c:pt idx="224">
                  <c:v>70.812715790502011</c:v>
                </c:pt>
                <c:pt idx="225">
                  <c:v>70.972391738269209</c:v>
                </c:pt>
                <c:pt idx="226">
                  <c:v>70.941264966572149</c:v>
                </c:pt>
                <c:pt idx="227">
                  <c:v>70.919297334147799</c:v>
                </c:pt>
                <c:pt idx="228">
                  <c:v>70.786334738243013</c:v>
                </c:pt>
                <c:pt idx="229">
                  <c:v>70.693290163482573</c:v>
                </c:pt>
                <c:pt idx="230">
                  <c:v>70.625682903058021</c:v>
                </c:pt>
                <c:pt idx="231">
                  <c:v>70.595614426229218</c:v>
                </c:pt>
                <c:pt idx="232">
                  <c:v>70.670850596379793</c:v>
                </c:pt>
                <c:pt idx="233">
                  <c:v>70.962652303604514</c:v>
                </c:pt>
                <c:pt idx="234">
                  <c:v>71.396468200171626</c:v>
                </c:pt>
                <c:pt idx="235">
                  <c:v>71.946978723514889</c:v>
                </c:pt>
                <c:pt idx="236">
                  <c:v>72.500099832785153</c:v>
                </c:pt>
                <c:pt idx="237">
                  <c:v>73.012001657594993</c:v>
                </c:pt>
                <c:pt idx="238">
                  <c:v>73.662232526464521</c:v>
                </c:pt>
                <c:pt idx="239">
                  <c:v>74.356720534917017</c:v>
                </c:pt>
                <c:pt idx="240">
                  <c:v>74.928259993550014</c:v>
                </c:pt>
                <c:pt idx="241">
                  <c:v>75.482257302867808</c:v>
                </c:pt>
                <c:pt idx="242">
                  <c:v>75.972639152947835</c:v>
                </c:pt>
                <c:pt idx="243">
                  <c:v>76.426129617192714</c:v>
                </c:pt>
                <c:pt idx="244">
                  <c:v>76.895190332816483</c:v>
                </c:pt>
                <c:pt idx="245">
                  <c:v>77.363147105519218</c:v>
                </c:pt>
                <c:pt idx="246">
                  <c:v>77.841332483256409</c:v>
                </c:pt>
                <c:pt idx="247">
                  <c:v>78.360792225144522</c:v>
                </c:pt>
                <c:pt idx="248">
                  <c:v>78.917311102475338</c:v>
                </c:pt>
                <c:pt idx="249">
                  <c:v>79.585648268954827</c:v>
                </c:pt>
                <c:pt idx="250">
                  <c:v>80.351109863159053</c:v>
                </c:pt>
                <c:pt idx="251">
                  <c:v>80.927794934153212</c:v>
                </c:pt>
                <c:pt idx="252">
                  <c:v>81.493105155526379</c:v>
                </c:pt>
                <c:pt idx="253">
                  <c:v>82.103617958311148</c:v>
                </c:pt>
                <c:pt idx="254">
                  <c:v>82.752113059790489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68416"/>
        <c:axId val="73869952"/>
      </c:lineChart>
      <c:catAx>
        <c:axId val="73868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73869952"/>
        <c:crosses val="autoZero"/>
        <c:auto val="1"/>
        <c:lblAlgn val="ctr"/>
        <c:lblOffset val="100"/>
        <c:noMultiLvlLbl val="0"/>
      </c:catAx>
      <c:valAx>
        <c:axId val="73869952"/>
        <c:scaling>
          <c:orientation val="minMax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spPr>
          <a:ln w="9525">
            <a:noFill/>
          </a:ln>
        </c:spPr>
        <c:crossAx val="73868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Taxa real efetiva</a:t>
            </a:r>
            <a:r>
              <a:rPr lang="pt-BR" baseline="0"/>
              <a:t> de câmbio e termos de troca da economia brasileira (2004/01-2012-01)</a:t>
            </a:r>
            <a:endParaRPr lang="pt-BR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Taxa real efetiva de câmbio </c:v>
          </c:tx>
          <c:marker>
            <c:symbol val="none"/>
          </c:marker>
          <c:cat>
            <c:strRef>
              <c:f>'ipeadata(21-04-2012-01-02)'!$A$14:$A$111</c:f>
              <c:strCache>
                <c:ptCount val="98"/>
                <c:pt idx="0">
                  <c:v>2004.01</c:v>
                </c:pt>
                <c:pt idx="1">
                  <c:v>2004.02</c:v>
                </c:pt>
                <c:pt idx="2">
                  <c:v>2004.03</c:v>
                </c:pt>
                <c:pt idx="3">
                  <c:v>2004.04</c:v>
                </c:pt>
                <c:pt idx="4">
                  <c:v>2004.05</c:v>
                </c:pt>
                <c:pt idx="5">
                  <c:v>2004.06</c:v>
                </c:pt>
                <c:pt idx="6">
                  <c:v>2004.07</c:v>
                </c:pt>
                <c:pt idx="7">
                  <c:v>2004.08</c:v>
                </c:pt>
                <c:pt idx="8">
                  <c:v>2004.09</c:v>
                </c:pt>
                <c:pt idx="9">
                  <c:v>2004.10</c:v>
                </c:pt>
                <c:pt idx="10">
                  <c:v>2004.11</c:v>
                </c:pt>
                <c:pt idx="11">
                  <c:v>2004.12</c:v>
                </c:pt>
                <c:pt idx="12">
                  <c:v>2005.01</c:v>
                </c:pt>
                <c:pt idx="13">
                  <c:v>2005.02</c:v>
                </c:pt>
                <c:pt idx="14">
                  <c:v>2005.03</c:v>
                </c:pt>
                <c:pt idx="15">
                  <c:v>2005.04</c:v>
                </c:pt>
                <c:pt idx="16">
                  <c:v>2005.05</c:v>
                </c:pt>
                <c:pt idx="17">
                  <c:v>2005.06</c:v>
                </c:pt>
                <c:pt idx="18">
                  <c:v>2005.07</c:v>
                </c:pt>
                <c:pt idx="19">
                  <c:v>2005.08</c:v>
                </c:pt>
                <c:pt idx="20">
                  <c:v>2005.09</c:v>
                </c:pt>
                <c:pt idx="21">
                  <c:v>2005.10</c:v>
                </c:pt>
                <c:pt idx="22">
                  <c:v>2005.11</c:v>
                </c:pt>
                <c:pt idx="23">
                  <c:v>2005.12</c:v>
                </c:pt>
                <c:pt idx="24">
                  <c:v>2006.01</c:v>
                </c:pt>
                <c:pt idx="25">
                  <c:v>2006.02</c:v>
                </c:pt>
                <c:pt idx="26">
                  <c:v>2006.03</c:v>
                </c:pt>
                <c:pt idx="27">
                  <c:v>2006.04</c:v>
                </c:pt>
                <c:pt idx="28">
                  <c:v>2006.05</c:v>
                </c:pt>
                <c:pt idx="29">
                  <c:v>2006.06</c:v>
                </c:pt>
                <c:pt idx="30">
                  <c:v>2006.07</c:v>
                </c:pt>
                <c:pt idx="31">
                  <c:v>2006.08</c:v>
                </c:pt>
                <c:pt idx="32">
                  <c:v>2006.09</c:v>
                </c:pt>
                <c:pt idx="33">
                  <c:v>2006.10</c:v>
                </c:pt>
                <c:pt idx="34">
                  <c:v>2006.11</c:v>
                </c:pt>
                <c:pt idx="35">
                  <c:v>2006.12</c:v>
                </c:pt>
                <c:pt idx="36">
                  <c:v>2007.01</c:v>
                </c:pt>
                <c:pt idx="37">
                  <c:v>2007.02</c:v>
                </c:pt>
                <c:pt idx="38">
                  <c:v>2007.03</c:v>
                </c:pt>
                <c:pt idx="39">
                  <c:v>2007.04</c:v>
                </c:pt>
                <c:pt idx="40">
                  <c:v>2007.05</c:v>
                </c:pt>
                <c:pt idx="41">
                  <c:v>2007.06</c:v>
                </c:pt>
                <c:pt idx="42">
                  <c:v>2007.07</c:v>
                </c:pt>
                <c:pt idx="43">
                  <c:v>2007.08</c:v>
                </c:pt>
                <c:pt idx="44">
                  <c:v>2007.09</c:v>
                </c:pt>
                <c:pt idx="45">
                  <c:v>2007.10</c:v>
                </c:pt>
                <c:pt idx="46">
                  <c:v>2007.11</c:v>
                </c:pt>
                <c:pt idx="47">
                  <c:v>2007.12</c:v>
                </c:pt>
                <c:pt idx="48">
                  <c:v>2008.01</c:v>
                </c:pt>
                <c:pt idx="49">
                  <c:v>2008.02</c:v>
                </c:pt>
                <c:pt idx="50">
                  <c:v>2008.03</c:v>
                </c:pt>
                <c:pt idx="51">
                  <c:v>2008.04</c:v>
                </c:pt>
                <c:pt idx="52">
                  <c:v>2008.05</c:v>
                </c:pt>
                <c:pt idx="53">
                  <c:v>2008.06</c:v>
                </c:pt>
                <c:pt idx="54">
                  <c:v>2008.07</c:v>
                </c:pt>
                <c:pt idx="55">
                  <c:v>2008.08</c:v>
                </c:pt>
                <c:pt idx="56">
                  <c:v>2008.09</c:v>
                </c:pt>
                <c:pt idx="57">
                  <c:v>2008.10</c:v>
                </c:pt>
                <c:pt idx="58">
                  <c:v>2008.11</c:v>
                </c:pt>
                <c:pt idx="59">
                  <c:v>2008.12</c:v>
                </c:pt>
                <c:pt idx="60">
                  <c:v>2009.01</c:v>
                </c:pt>
                <c:pt idx="61">
                  <c:v>2009.02</c:v>
                </c:pt>
                <c:pt idx="62">
                  <c:v>2009.03</c:v>
                </c:pt>
                <c:pt idx="63">
                  <c:v>2009.04</c:v>
                </c:pt>
                <c:pt idx="64">
                  <c:v>2009.05</c:v>
                </c:pt>
                <c:pt idx="65">
                  <c:v>2009.06</c:v>
                </c:pt>
                <c:pt idx="66">
                  <c:v>2009.07</c:v>
                </c:pt>
                <c:pt idx="67">
                  <c:v>2009.08</c:v>
                </c:pt>
                <c:pt idx="68">
                  <c:v>2009.09</c:v>
                </c:pt>
                <c:pt idx="69">
                  <c:v>2009.10</c:v>
                </c:pt>
                <c:pt idx="70">
                  <c:v>2009.11</c:v>
                </c:pt>
                <c:pt idx="71">
                  <c:v>2009.12</c:v>
                </c:pt>
                <c:pt idx="72">
                  <c:v>2010.01</c:v>
                </c:pt>
                <c:pt idx="73">
                  <c:v>2010.02</c:v>
                </c:pt>
                <c:pt idx="74">
                  <c:v>2010.03</c:v>
                </c:pt>
                <c:pt idx="75">
                  <c:v>2010.04</c:v>
                </c:pt>
                <c:pt idx="76">
                  <c:v>2010.05</c:v>
                </c:pt>
                <c:pt idx="77">
                  <c:v>2010.06</c:v>
                </c:pt>
                <c:pt idx="78">
                  <c:v>2010.07</c:v>
                </c:pt>
                <c:pt idx="79">
                  <c:v>2010.08</c:v>
                </c:pt>
                <c:pt idx="80">
                  <c:v>2010.09</c:v>
                </c:pt>
                <c:pt idx="81">
                  <c:v>2010.10</c:v>
                </c:pt>
                <c:pt idx="82">
                  <c:v>2010.11</c:v>
                </c:pt>
                <c:pt idx="83">
                  <c:v>2010.12</c:v>
                </c:pt>
                <c:pt idx="84">
                  <c:v>2011.01</c:v>
                </c:pt>
                <c:pt idx="85">
                  <c:v>2011.02</c:v>
                </c:pt>
                <c:pt idx="86">
                  <c:v>2011.03</c:v>
                </c:pt>
                <c:pt idx="87">
                  <c:v>2011.04</c:v>
                </c:pt>
                <c:pt idx="88">
                  <c:v>2011.05</c:v>
                </c:pt>
                <c:pt idx="89">
                  <c:v>2011.06</c:v>
                </c:pt>
                <c:pt idx="90">
                  <c:v>2011.07</c:v>
                </c:pt>
                <c:pt idx="91">
                  <c:v>2011.08</c:v>
                </c:pt>
                <c:pt idx="92">
                  <c:v>2011.09</c:v>
                </c:pt>
                <c:pt idx="93">
                  <c:v>2011.10</c:v>
                </c:pt>
                <c:pt idx="94">
                  <c:v>2011.11</c:v>
                </c:pt>
                <c:pt idx="95">
                  <c:v>2011.12</c:v>
                </c:pt>
                <c:pt idx="96">
                  <c:v>2012.01</c:v>
                </c:pt>
                <c:pt idx="97">
                  <c:v>2012.02</c:v>
                </c:pt>
              </c:strCache>
            </c:strRef>
          </c:cat>
          <c:val>
            <c:numRef>
              <c:f>'ipeadata(21-04-2012-01-02)'!$E$14:$E$111</c:f>
              <c:numCache>
                <c:formatCode>General</c:formatCode>
                <c:ptCount val="98"/>
                <c:pt idx="0">
                  <c:v>120.52031967573659</c:v>
                </c:pt>
                <c:pt idx="1">
                  <c:v>118.91506796680626</c:v>
                </c:pt>
                <c:pt idx="2">
                  <c:v>117.03380928995639</c:v>
                </c:pt>
                <c:pt idx="3">
                  <c:v>115.40750410738202</c:v>
                </c:pt>
                <c:pt idx="4">
                  <c:v>115.03200881522244</c:v>
                </c:pt>
                <c:pt idx="5">
                  <c:v>115.64483929381842</c:v>
                </c:pt>
                <c:pt idx="6">
                  <c:v>116.56606442496476</c:v>
                </c:pt>
                <c:pt idx="7">
                  <c:v>117.2726311827753</c:v>
                </c:pt>
                <c:pt idx="8">
                  <c:v>117.55063509189817</c:v>
                </c:pt>
                <c:pt idx="9">
                  <c:v>117.75407179177033</c:v>
                </c:pt>
                <c:pt idx="10">
                  <c:v>118.03323510333816</c:v>
                </c:pt>
                <c:pt idx="11">
                  <c:v>118.08514969063901</c:v>
                </c:pt>
                <c:pt idx="12">
                  <c:v>117.79104713634717</c:v>
                </c:pt>
                <c:pt idx="13">
                  <c:v>117.49217528906452</c:v>
                </c:pt>
                <c:pt idx="14">
                  <c:v>116.61905800528444</c:v>
                </c:pt>
                <c:pt idx="15">
                  <c:v>116.35242572789805</c:v>
                </c:pt>
                <c:pt idx="16">
                  <c:v>115.52834598544797</c:v>
                </c:pt>
                <c:pt idx="17">
                  <c:v>113.57255346627744</c:v>
                </c:pt>
                <c:pt idx="18">
                  <c:v>111.26905758278428</c:v>
                </c:pt>
                <c:pt idx="19">
                  <c:v>109.1646992396561</c:v>
                </c:pt>
                <c:pt idx="20">
                  <c:v>107.28866295294091</c:v>
                </c:pt>
                <c:pt idx="21">
                  <c:v>105.59034116562268</c:v>
                </c:pt>
                <c:pt idx="22">
                  <c:v>103.69124378383589</c:v>
                </c:pt>
                <c:pt idx="23">
                  <c:v>101.58672299220125</c:v>
                </c:pt>
                <c:pt idx="24">
                  <c:v>99.936454489027668</c:v>
                </c:pt>
                <c:pt idx="25">
                  <c:v>98.450524989162162</c:v>
                </c:pt>
                <c:pt idx="26">
                  <c:v>96.849660177353385</c:v>
                </c:pt>
                <c:pt idx="27">
                  <c:v>94.787250751828466</c:v>
                </c:pt>
                <c:pt idx="28">
                  <c:v>93.293829543293427</c:v>
                </c:pt>
                <c:pt idx="29">
                  <c:v>92.658638009349687</c:v>
                </c:pt>
                <c:pt idx="30">
                  <c:v>92.430693032495029</c:v>
                </c:pt>
                <c:pt idx="31">
                  <c:v>92.146471421669858</c:v>
                </c:pt>
                <c:pt idx="32">
                  <c:v>91.756241572683336</c:v>
                </c:pt>
                <c:pt idx="33">
                  <c:v>91.487779287451218</c:v>
                </c:pt>
                <c:pt idx="34">
                  <c:v>91.216871231153718</c:v>
                </c:pt>
                <c:pt idx="35">
                  <c:v>91.345001107892998</c:v>
                </c:pt>
                <c:pt idx="36">
                  <c:v>91.270719106176401</c:v>
                </c:pt>
                <c:pt idx="37">
                  <c:v>91.015008811662824</c:v>
                </c:pt>
                <c:pt idx="38">
                  <c:v>91.105470993943555</c:v>
                </c:pt>
                <c:pt idx="39">
                  <c:v>91.27012687919607</c:v>
                </c:pt>
                <c:pt idx="40">
                  <c:v>91.317334187136638</c:v>
                </c:pt>
                <c:pt idx="41">
                  <c:v>90.909068122402289</c:v>
                </c:pt>
                <c:pt idx="42">
                  <c:v>90.120119854598002</c:v>
                </c:pt>
                <c:pt idx="43">
                  <c:v>89.395752849331188</c:v>
                </c:pt>
                <c:pt idx="44">
                  <c:v>88.939316849546742</c:v>
                </c:pt>
                <c:pt idx="45">
                  <c:v>88.368007309640589</c:v>
                </c:pt>
                <c:pt idx="46">
                  <c:v>87.718502284470873</c:v>
                </c:pt>
                <c:pt idx="47">
                  <c:v>86.993354180941083</c:v>
                </c:pt>
                <c:pt idx="48">
                  <c:v>86.26359603489901</c:v>
                </c:pt>
                <c:pt idx="49">
                  <c:v>85.704989658532384</c:v>
                </c:pt>
                <c:pt idx="50">
                  <c:v>85.160827966571688</c:v>
                </c:pt>
                <c:pt idx="51">
                  <c:v>84.739652046732814</c:v>
                </c:pt>
                <c:pt idx="52">
                  <c:v>84.450756787997165</c:v>
                </c:pt>
                <c:pt idx="53">
                  <c:v>84.225729125719653</c:v>
                </c:pt>
                <c:pt idx="54">
                  <c:v>84.098304412898159</c:v>
                </c:pt>
                <c:pt idx="55">
                  <c:v>84.090478527358826</c:v>
                </c:pt>
                <c:pt idx="56">
                  <c:v>83.788976190482671</c:v>
                </c:pt>
                <c:pt idx="57">
                  <c:v>84.32142384343733</c:v>
                </c:pt>
                <c:pt idx="58">
                  <c:v>86.223546290187002</c:v>
                </c:pt>
                <c:pt idx="59">
                  <c:v>88.128134725802155</c:v>
                </c:pt>
                <c:pt idx="60">
                  <c:v>90.509900920057333</c:v>
                </c:pt>
                <c:pt idx="61">
                  <c:v>92.375975644034639</c:v>
                </c:pt>
                <c:pt idx="62">
                  <c:v>94.155465549373176</c:v>
                </c:pt>
                <c:pt idx="63">
                  <c:v>95.675965704106432</c:v>
                </c:pt>
                <c:pt idx="64">
                  <c:v>96.763322620641134</c:v>
                </c:pt>
                <c:pt idx="65">
                  <c:v>97.44657849685521</c:v>
                </c:pt>
                <c:pt idx="66">
                  <c:v>97.876085231114871</c:v>
                </c:pt>
                <c:pt idx="67">
                  <c:v>98.148534931109609</c:v>
                </c:pt>
                <c:pt idx="68">
                  <c:v>98.20136698611293</c:v>
                </c:pt>
                <c:pt idx="69">
                  <c:v>97.493644372127321</c:v>
                </c:pt>
                <c:pt idx="70">
                  <c:v>95.394411023354408</c:v>
                </c:pt>
                <c:pt idx="71">
                  <c:v>93.232647863953559</c:v>
                </c:pt>
                <c:pt idx="72">
                  <c:v>90.649880385117257</c:v>
                </c:pt>
                <c:pt idx="73">
                  <c:v>88.588149466794619</c:v>
                </c:pt>
                <c:pt idx="74">
                  <c:v>86.825025334519438</c:v>
                </c:pt>
                <c:pt idx="75">
                  <c:v>84.968892286151686</c:v>
                </c:pt>
                <c:pt idx="76">
                  <c:v>83.413642793915628</c:v>
                </c:pt>
                <c:pt idx="77">
                  <c:v>82.437577639462063</c:v>
                </c:pt>
                <c:pt idx="78">
                  <c:v>81.761898847046908</c:v>
                </c:pt>
                <c:pt idx="79">
                  <c:v>81.238984378640879</c:v>
                </c:pt>
                <c:pt idx="80">
                  <c:v>81.063509873786458</c:v>
                </c:pt>
                <c:pt idx="81">
                  <c:v>80.852955891146308</c:v>
                </c:pt>
                <c:pt idx="82">
                  <c:v>80.946951998520362</c:v>
                </c:pt>
                <c:pt idx="83">
                  <c:v>81.153149304793843</c:v>
                </c:pt>
                <c:pt idx="84">
                  <c:v>81.2078867078245</c:v>
                </c:pt>
                <c:pt idx="85">
                  <c:v>81.132359236476404</c:v>
                </c:pt>
                <c:pt idx="86">
                  <c:v>81.040107103284456</c:v>
                </c:pt>
                <c:pt idx="87">
                  <c:v>81.227878728633598</c:v>
                </c:pt>
                <c:pt idx="88">
                  <c:v>81.362329670071603</c:v>
                </c:pt>
                <c:pt idx="89">
                  <c:v>81.579558551540799</c:v>
                </c:pt>
                <c:pt idx="90">
                  <c:v>81.826595056751728</c:v>
                </c:pt>
                <c:pt idx="91">
                  <c:v>82.097949540980167</c:v>
                </c:pt>
                <c:pt idx="92">
                  <c:v>82.5504420036076</c:v>
                </c:pt>
                <c:pt idx="93">
                  <c:v>83.826418713175002</c:v>
                </c:pt>
                <c:pt idx="94">
                  <c:v>85.24455352846536</c:v>
                </c:pt>
                <c:pt idx="95">
                  <c:v>86.702962865129251</c:v>
                </c:pt>
                <c:pt idx="96">
                  <c:v>87.45646921382918</c:v>
                </c:pt>
                <c:pt idx="97">
                  <c:v>87.79097709717125</c:v>
                </c:pt>
              </c:numCache>
            </c:numRef>
          </c:val>
          <c:smooth val="0"/>
        </c:ser>
        <c:ser>
          <c:idx val="1"/>
          <c:order val="1"/>
          <c:tx>
            <c:v>Termos de troca </c:v>
          </c:tx>
          <c:marker>
            <c:symbol val="none"/>
          </c:marker>
          <c:cat>
            <c:strRef>
              <c:f>'ipeadata(21-04-2012-01-02)'!$A$14:$A$111</c:f>
              <c:strCache>
                <c:ptCount val="98"/>
                <c:pt idx="0">
                  <c:v>2004.01</c:v>
                </c:pt>
                <c:pt idx="1">
                  <c:v>2004.02</c:v>
                </c:pt>
                <c:pt idx="2">
                  <c:v>2004.03</c:v>
                </c:pt>
                <c:pt idx="3">
                  <c:v>2004.04</c:v>
                </c:pt>
                <c:pt idx="4">
                  <c:v>2004.05</c:v>
                </c:pt>
                <c:pt idx="5">
                  <c:v>2004.06</c:v>
                </c:pt>
                <c:pt idx="6">
                  <c:v>2004.07</c:v>
                </c:pt>
                <c:pt idx="7">
                  <c:v>2004.08</c:v>
                </c:pt>
                <c:pt idx="8">
                  <c:v>2004.09</c:v>
                </c:pt>
                <c:pt idx="9">
                  <c:v>2004.10</c:v>
                </c:pt>
                <c:pt idx="10">
                  <c:v>2004.11</c:v>
                </c:pt>
                <c:pt idx="11">
                  <c:v>2004.12</c:v>
                </c:pt>
                <c:pt idx="12">
                  <c:v>2005.01</c:v>
                </c:pt>
                <c:pt idx="13">
                  <c:v>2005.02</c:v>
                </c:pt>
                <c:pt idx="14">
                  <c:v>2005.03</c:v>
                </c:pt>
                <c:pt idx="15">
                  <c:v>2005.04</c:v>
                </c:pt>
                <c:pt idx="16">
                  <c:v>2005.05</c:v>
                </c:pt>
                <c:pt idx="17">
                  <c:v>2005.06</c:v>
                </c:pt>
                <c:pt idx="18">
                  <c:v>2005.07</c:v>
                </c:pt>
                <c:pt idx="19">
                  <c:v>2005.08</c:v>
                </c:pt>
                <c:pt idx="20">
                  <c:v>2005.09</c:v>
                </c:pt>
                <c:pt idx="21">
                  <c:v>2005.10</c:v>
                </c:pt>
                <c:pt idx="22">
                  <c:v>2005.11</c:v>
                </c:pt>
                <c:pt idx="23">
                  <c:v>2005.12</c:v>
                </c:pt>
                <c:pt idx="24">
                  <c:v>2006.01</c:v>
                </c:pt>
                <c:pt idx="25">
                  <c:v>2006.02</c:v>
                </c:pt>
                <c:pt idx="26">
                  <c:v>2006.03</c:v>
                </c:pt>
                <c:pt idx="27">
                  <c:v>2006.04</c:v>
                </c:pt>
                <c:pt idx="28">
                  <c:v>2006.05</c:v>
                </c:pt>
                <c:pt idx="29">
                  <c:v>2006.06</c:v>
                </c:pt>
                <c:pt idx="30">
                  <c:v>2006.07</c:v>
                </c:pt>
                <c:pt idx="31">
                  <c:v>2006.08</c:v>
                </c:pt>
                <c:pt idx="32">
                  <c:v>2006.09</c:v>
                </c:pt>
                <c:pt idx="33">
                  <c:v>2006.10</c:v>
                </c:pt>
                <c:pt idx="34">
                  <c:v>2006.11</c:v>
                </c:pt>
                <c:pt idx="35">
                  <c:v>2006.12</c:v>
                </c:pt>
                <c:pt idx="36">
                  <c:v>2007.01</c:v>
                </c:pt>
                <c:pt idx="37">
                  <c:v>2007.02</c:v>
                </c:pt>
                <c:pt idx="38">
                  <c:v>2007.03</c:v>
                </c:pt>
                <c:pt idx="39">
                  <c:v>2007.04</c:v>
                </c:pt>
                <c:pt idx="40">
                  <c:v>2007.05</c:v>
                </c:pt>
                <c:pt idx="41">
                  <c:v>2007.06</c:v>
                </c:pt>
                <c:pt idx="42">
                  <c:v>2007.07</c:v>
                </c:pt>
                <c:pt idx="43">
                  <c:v>2007.08</c:v>
                </c:pt>
                <c:pt idx="44">
                  <c:v>2007.09</c:v>
                </c:pt>
                <c:pt idx="45">
                  <c:v>2007.10</c:v>
                </c:pt>
                <c:pt idx="46">
                  <c:v>2007.11</c:v>
                </c:pt>
                <c:pt idx="47">
                  <c:v>2007.12</c:v>
                </c:pt>
                <c:pt idx="48">
                  <c:v>2008.01</c:v>
                </c:pt>
                <c:pt idx="49">
                  <c:v>2008.02</c:v>
                </c:pt>
                <c:pt idx="50">
                  <c:v>2008.03</c:v>
                </c:pt>
                <c:pt idx="51">
                  <c:v>2008.04</c:v>
                </c:pt>
                <c:pt idx="52">
                  <c:v>2008.05</c:v>
                </c:pt>
                <c:pt idx="53">
                  <c:v>2008.06</c:v>
                </c:pt>
                <c:pt idx="54">
                  <c:v>2008.07</c:v>
                </c:pt>
                <c:pt idx="55">
                  <c:v>2008.08</c:v>
                </c:pt>
                <c:pt idx="56">
                  <c:v>2008.09</c:v>
                </c:pt>
                <c:pt idx="57">
                  <c:v>2008.10</c:v>
                </c:pt>
                <c:pt idx="58">
                  <c:v>2008.11</c:v>
                </c:pt>
                <c:pt idx="59">
                  <c:v>2008.12</c:v>
                </c:pt>
                <c:pt idx="60">
                  <c:v>2009.01</c:v>
                </c:pt>
                <c:pt idx="61">
                  <c:v>2009.02</c:v>
                </c:pt>
                <c:pt idx="62">
                  <c:v>2009.03</c:v>
                </c:pt>
                <c:pt idx="63">
                  <c:v>2009.04</c:v>
                </c:pt>
                <c:pt idx="64">
                  <c:v>2009.05</c:v>
                </c:pt>
                <c:pt idx="65">
                  <c:v>2009.06</c:v>
                </c:pt>
                <c:pt idx="66">
                  <c:v>2009.07</c:v>
                </c:pt>
                <c:pt idx="67">
                  <c:v>2009.08</c:v>
                </c:pt>
                <c:pt idx="68">
                  <c:v>2009.09</c:v>
                </c:pt>
                <c:pt idx="69">
                  <c:v>2009.10</c:v>
                </c:pt>
                <c:pt idx="70">
                  <c:v>2009.11</c:v>
                </c:pt>
                <c:pt idx="71">
                  <c:v>2009.12</c:v>
                </c:pt>
                <c:pt idx="72">
                  <c:v>2010.01</c:v>
                </c:pt>
                <c:pt idx="73">
                  <c:v>2010.02</c:v>
                </c:pt>
                <c:pt idx="74">
                  <c:v>2010.03</c:v>
                </c:pt>
                <c:pt idx="75">
                  <c:v>2010.04</c:v>
                </c:pt>
                <c:pt idx="76">
                  <c:v>2010.05</c:v>
                </c:pt>
                <c:pt idx="77">
                  <c:v>2010.06</c:v>
                </c:pt>
                <c:pt idx="78">
                  <c:v>2010.07</c:v>
                </c:pt>
                <c:pt idx="79">
                  <c:v>2010.08</c:v>
                </c:pt>
                <c:pt idx="80">
                  <c:v>2010.09</c:v>
                </c:pt>
                <c:pt idx="81">
                  <c:v>2010.10</c:v>
                </c:pt>
                <c:pt idx="82">
                  <c:v>2010.11</c:v>
                </c:pt>
                <c:pt idx="83">
                  <c:v>2010.12</c:v>
                </c:pt>
                <c:pt idx="84">
                  <c:v>2011.01</c:v>
                </c:pt>
                <c:pt idx="85">
                  <c:v>2011.02</c:v>
                </c:pt>
                <c:pt idx="86">
                  <c:v>2011.03</c:v>
                </c:pt>
                <c:pt idx="87">
                  <c:v>2011.04</c:v>
                </c:pt>
                <c:pt idx="88">
                  <c:v>2011.05</c:v>
                </c:pt>
                <c:pt idx="89">
                  <c:v>2011.06</c:v>
                </c:pt>
                <c:pt idx="90">
                  <c:v>2011.07</c:v>
                </c:pt>
                <c:pt idx="91">
                  <c:v>2011.08</c:v>
                </c:pt>
                <c:pt idx="92">
                  <c:v>2011.09</c:v>
                </c:pt>
                <c:pt idx="93">
                  <c:v>2011.10</c:v>
                </c:pt>
                <c:pt idx="94">
                  <c:v>2011.11</c:v>
                </c:pt>
                <c:pt idx="95">
                  <c:v>2011.12</c:v>
                </c:pt>
                <c:pt idx="96">
                  <c:v>2012.01</c:v>
                </c:pt>
                <c:pt idx="97">
                  <c:v>2012.02</c:v>
                </c:pt>
              </c:strCache>
            </c:strRef>
          </c:cat>
          <c:val>
            <c:numRef>
              <c:f>'ipeadata(21-04-2012-01-02)'!$F$14:$F$111</c:f>
              <c:numCache>
                <c:formatCode>General</c:formatCode>
                <c:ptCount val="98"/>
                <c:pt idx="0">
                  <c:v>93.420833333333348</c:v>
                </c:pt>
                <c:pt idx="1">
                  <c:v>93.726666666666674</c:v>
                </c:pt>
                <c:pt idx="2">
                  <c:v>93.964166666666685</c:v>
                </c:pt>
                <c:pt idx="3">
                  <c:v>94.102499999999978</c:v>
                </c:pt>
                <c:pt idx="4">
                  <c:v>94.369166666666672</c:v>
                </c:pt>
                <c:pt idx="5">
                  <c:v>94.653333333333237</c:v>
                </c:pt>
                <c:pt idx="6">
                  <c:v>94.554166666666674</c:v>
                </c:pt>
                <c:pt idx="7">
                  <c:v>94.794166666666726</c:v>
                </c:pt>
                <c:pt idx="8">
                  <c:v>94.834999999999994</c:v>
                </c:pt>
                <c:pt idx="9">
                  <c:v>94.899999999999991</c:v>
                </c:pt>
                <c:pt idx="10">
                  <c:v>94.460833333333312</c:v>
                </c:pt>
                <c:pt idx="11">
                  <c:v>94.425000000000011</c:v>
                </c:pt>
                <c:pt idx="12">
                  <c:v>94.265000000000001</c:v>
                </c:pt>
                <c:pt idx="13">
                  <c:v>94.15666666666668</c:v>
                </c:pt>
                <c:pt idx="14">
                  <c:v>94.228333333333268</c:v>
                </c:pt>
                <c:pt idx="15">
                  <c:v>94.196666666666673</c:v>
                </c:pt>
                <c:pt idx="16">
                  <c:v>94.080833333333288</c:v>
                </c:pt>
                <c:pt idx="17">
                  <c:v>93.985833333333318</c:v>
                </c:pt>
                <c:pt idx="18">
                  <c:v>94.095000000000013</c:v>
                </c:pt>
                <c:pt idx="19">
                  <c:v>94.015000000000001</c:v>
                </c:pt>
                <c:pt idx="20">
                  <c:v>94.05416666666666</c:v>
                </c:pt>
                <c:pt idx="21">
                  <c:v>94.094166666666666</c:v>
                </c:pt>
                <c:pt idx="22">
                  <c:v>94.398333333333269</c:v>
                </c:pt>
                <c:pt idx="23">
                  <c:v>94.595000000000013</c:v>
                </c:pt>
                <c:pt idx="24">
                  <c:v>94.992499999999993</c:v>
                </c:pt>
                <c:pt idx="25">
                  <c:v>95.23</c:v>
                </c:pt>
                <c:pt idx="26">
                  <c:v>95.645833333333286</c:v>
                </c:pt>
                <c:pt idx="27">
                  <c:v>95.867500000000007</c:v>
                </c:pt>
                <c:pt idx="28">
                  <c:v>96.117500000000007</c:v>
                </c:pt>
                <c:pt idx="29">
                  <c:v>96.202500000000001</c:v>
                </c:pt>
                <c:pt idx="30">
                  <c:v>96.533333333333303</c:v>
                </c:pt>
                <c:pt idx="31">
                  <c:v>96.935000000000002</c:v>
                </c:pt>
                <c:pt idx="32">
                  <c:v>97.478333333333268</c:v>
                </c:pt>
                <c:pt idx="33">
                  <c:v>98.111666666666665</c:v>
                </c:pt>
                <c:pt idx="34">
                  <c:v>98.86999999999999</c:v>
                </c:pt>
                <c:pt idx="35">
                  <c:v>99.404166666666697</c:v>
                </c:pt>
                <c:pt idx="36">
                  <c:v>100.00000000000001</c:v>
                </c:pt>
                <c:pt idx="37">
                  <c:v>100.43166666666671</c:v>
                </c:pt>
                <c:pt idx="38">
                  <c:v>100.69083333333329</c:v>
                </c:pt>
                <c:pt idx="39">
                  <c:v>101.30833333333325</c:v>
                </c:pt>
                <c:pt idx="40">
                  <c:v>101.60416666666667</c:v>
                </c:pt>
                <c:pt idx="41">
                  <c:v>101.90000000000002</c:v>
                </c:pt>
                <c:pt idx="42">
                  <c:v>102.07333333333327</c:v>
                </c:pt>
                <c:pt idx="43">
                  <c:v>101.99333333333334</c:v>
                </c:pt>
                <c:pt idx="44">
                  <c:v>102.03333333333327</c:v>
                </c:pt>
                <c:pt idx="45">
                  <c:v>102.02249999999998</c:v>
                </c:pt>
                <c:pt idx="46">
                  <c:v>102.14749999999999</c:v>
                </c:pt>
                <c:pt idx="47">
                  <c:v>102.18166666666667</c:v>
                </c:pt>
                <c:pt idx="48">
                  <c:v>102.10333333333328</c:v>
                </c:pt>
                <c:pt idx="49">
                  <c:v>102.39999999999999</c:v>
                </c:pt>
                <c:pt idx="50">
                  <c:v>102.4258333333333</c:v>
                </c:pt>
                <c:pt idx="51">
                  <c:v>102.20750000000002</c:v>
                </c:pt>
                <c:pt idx="52">
                  <c:v>102.13416666666667</c:v>
                </c:pt>
                <c:pt idx="53">
                  <c:v>102.48750000000005</c:v>
                </c:pt>
                <c:pt idx="54">
                  <c:v>102.99500000000002</c:v>
                </c:pt>
                <c:pt idx="55">
                  <c:v>103.60000000000001</c:v>
                </c:pt>
                <c:pt idx="56">
                  <c:v>104.39749999999999</c:v>
                </c:pt>
                <c:pt idx="57">
                  <c:v>104.92333333333329</c:v>
                </c:pt>
                <c:pt idx="58">
                  <c:v>105.4758333333333</c:v>
                </c:pt>
                <c:pt idx="59">
                  <c:v>105.73250000000002</c:v>
                </c:pt>
                <c:pt idx="60">
                  <c:v>105.77250000000001</c:v>
                </c:pt>
                <c:pt idx="61">
                  <c:v>105.05083333333329</c:v>
                </c:pt>
                <c:pt idx="62">
                  <c:v>104.77916666666665</c:v>
                </c:pt>
                <c:pt idx="63">
                  <c:v>104.66499999999996</c:v>
                </c:pt>
                <c:pt idx="64">
                  <c:v>104.75416666666666</c:v>
                </c:pt>
                <c:pt idx="65">
                  <c:v>104.42916666666666</c:v>
                </c:pt>
                <c:pt idx="66">
                  <c:v>104.07250000000001</c:v>
                </c:pt>
                <c:pt idx="67">
                  <c:v>103.58916666666666</c:v>
                </c:pt>
                <c:pt idx="68">
                  <c:v>102.89</c:v>
                </c:pt>
                <c:pt idx="69">
                  <c:v>102.66583333333327</c:v>
                </c:pt>
                <c:pt idx="70">
                  <c:v>102.27083333333329</c:v>
                </c:pt>
                <c:pt idx="71">
                  <c:v>102.52749999999999</c:v>
                </c:pt>
                <c:pt idx="72">
                  <c:v>103.20416666666669</c:v>
                </c:pt>
                <c:pt idx="73">
                  <c:v>104.53416666666666</c:v>
                </c:pt>
                <c:pt idx="74">
                  <c:v>105.62416666666667</c:v>
                </c:pt>
                <c:pt idx="75">
                  <c:v>106.73333333333335</c:v>
                </c:pt>
                <c:pt idx="76">
                  <c:v>107.6958333333333</c:v>
                </c:pt>
                <c:pt idx="77">
                  <c:v>109.0683333333333</c:v>
                </c:pt>
                <c:pt idx="78">
                  <c:v>110.29916666666669</c:v>
                </c:pt>
                <c:pt idx="79">
                  <c:v>111.88666666666667</c:v>
                </c:pt>
                <c:pt idx="80">
                  <c:v>113.46666666666673</c:v>
                </c:pt>
                <c:pt idx="81">
                  <c:v>115.18416666666668</c:v>
                </c:pt>
                <c:pt idx="82">
                  <c:v>116.76500000000003</c:v>
                </c:pt>
                <c:pt idx="83">
                  <c:v>118.23583333333329</c:v>
                </c:pt>
                <c:pt idx="84">
                  <c:v>119.63249999999998</c:v>
                </c:pt>
                <c:pt idx="85">
                  <c:v>120.92166666666668</c:v>
                </c:pt>
                <c:pt idx="86">
                  <c:v>122.29</c:v>
                </c:pt>
                <c:pt idx="87">
                  <c:v>123.41416666666673</c:v>
                </c:pt>
                <c:pt idx="88">
                  <c:v>124.64999999999999</c:v>
                </c:pt>
                <c:pt idx="89">
                  <c:v>125.65499999999999</c:v>
                </c:pt>
                <c:pt idx="90">
                  <c:v>126.69499999999999</c:v>
                </c:pt>
                <c:pt idx="91">
                  <c:v>127.45916666666666</c:v>
                </c:pt>
                <c:pt idx="92">
                  <c:v>128.20916666666659</c:v>
                </c:pt>
                <c:pt idx="93">
                  <c:v>128.70583333333337</c:v>
                </c:pt>
                <c:pt idx="94">
                  <c:v>129.2825</c:v>
                </c:pt>
                <c:pt idx="95">
                  <c:v>129.42833333333351</c:v>
                </c:pt>
                <c:pt idx="96">
                  <c:v>129.05833333333354</c:v>
                </c:pt>
                <c:pt idx="97">
                  <c:v>128.70666666666659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69504"/>
        <c:axId val="75671040"/>
      </c:lineChart>
      <c:catAx>
        <c:axId val="7566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75671040"/>
        <c:crosses val="autoZero"/>
        <c:auto val="1"/>
        <c:lblAlgn val="ctr"/>
        <c:lblOffset val="100"/>
        <c:noMultiLvlLbl val="0"/>
      </c:catAx>
      <c:valAx>
        <c:axId val="7567104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5669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Evolução da Taxa de Crescimento do Produto por Trabalhador</a:t>
            </a:r>
            <a:r>
              <a:rPr lang="en-US" baseline="0"/>
              <a:t> e do Estoque de Capital por Trabalhador  no Brasil (1994-2012)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Taxa de crescimento da produção por trabalhador empregado</c:v>
          </c:tx>
          <c:marker>
            <c:symbol val="none"/>
          </c:marker>
          <c:cat>
            <c:numRef>
              <c:f>'[MODELO DE KALDOR-1.xlsx]DADOS4'!$A$2:$A$20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'[MODELO DE KALDOR-1.xlsx]DADOS4'!$B$2:$B$20</c:f>
              <c:numCache>
                <c:formatCode>0.00%</c:formatCode>
                <c:ptCount val="19"/>
                <c:pt idx="0">
                  <c:v>2.5000000000000001E-2</c:v>
                </c:pt>
                <c:pt idx="1">
                  <c:v>2.0043948374006249E-2</c:v>
                </c:pt>
                <c:pt idx="2">
                  <c:v>3.8040089714758807E-2</c:v>
                </c:pt>
                <c:pt idx="3">
                  <c:v>1.3529874647892015E-2</c:v>
                </c:pt>
                <c:pt idx="4">
                  <c:v>-8.1961420108882521E-3</c:v>
                </c:pt>
                <c:pt idx="5">
                  <c:v>-4.2419274876969837E-2</c:v>
                </c:pt>
                <c:pt idx="6">
                  <c:v>2.0105478511391439E-2</c:v>
                </c:pt>
                <c:pt idx="7">
                  <c:v>-8.5333439357544449E-3</c:v>
                </c:pt>
                <c:pt idx="8">
                  <c:v>-8.0213211638398008E-3</c:v>
                </c:pt>
                <c:pt idx="9">
                  <c:v>-3.4160663656912504E-4</c:v>
                </c:pt>
                <c:pt idx="10">
                  <c:v>2.1038617879010957E-2</c:v>
                </c:pt>
                <c:pt idx="11">
                  <c:v>8.0773846839594654E-3</c:v>
                </c:pt>
                <c:pt idx="12">
                  <c:v>1.7113355771819272E-2</c:v>
                </c:pt>
                <c:pt idx="13">
                  <c:v>4.316207107234149E-2</c:v>
                </c:pt>
                <c:pt idx="14">
                  <c:v>2.1588325031288491E-2</c:v>
                </c:pt>
                <c:pt idx="15">
                  <c:v>-1.1433105162689472E-2</c:v>
                </c:pt>
                <c:pt idx="16">
                  <c:v>6.6192943831698159E-2</c:v>
                </c:pt>
                <c:pt idx="17">
                  <c:v>2.056148135273439E-2</c:v>
                </c:pt>
                <c:pt idx="18">
                  <c:v>-5.7238202359162216E-3</c:v>
                </c:pt>
              </c:numCache>
            </c:numRef>
          </c:val>
          <c:smooth val="0"/>
        </c:ser>
        <c:ser>
          <c:idx val="1"/>
          <c:order val="1"/>
          <c:tx>
            <c:v>Taxa de crescimento do capital por trabalhador</c:v>
          </c:tx>
          <c:marker>
            <c:symbol val="none"/>
          </c:marker>
          <c:val>
            <c:numRef>
              <c:f>'[MODELO DE KALDOR-1.xlsx]DADOS4'!$F$2:$F$20</c:f>
              <c:numCache>
                <c:formatCode>0.00%</c:formatCode>
                <c:ptCount val="19"/>
                <c:pt idx="0">
                  <c:v>2.1528972784182553E-2</c:v>
                </c:pt>
                <c:pt idx="1">
                  <c:v>1.1109838296498802E-2</c:v>
                </c:pt>
                <c:pt idx="2">
                  <c:v>5.0275607470210155E-2</c:v>
                </c:pt>
                <c:pt idx="3">
                  <c:v>1.74422971433646E-2</c:v>
                </c:pt>
                <c:pt idx="4">
                  <c:v>2.810876737946464E-2</c:v>
                </c:pt>
                <c:pt idx="5">
                  <c:v>-1.4824027066727981E-2</c:v>
                </c:pt>
                <c:pt idx="6">
                  <c:v>8.4097278785185622E-3</c:v>
                </c:pt>
                <c:pt idx="7">
                  <c:v>8.5804898359624418E-3</c:v>
                </c:pt>
                <c:pt idx="8">
                  <c:v>-9.411002991450014E-3</c:v>
                </c:pt>
                <c:pt idx="9">
                  <c:v>9.7359434717703419E-3</c:v>
                </c:pt>
                <c:pt idx="10">
                  <c:v>-1.0417626542283419E-2</c:v>
                </c:pt>
                <c:pt idx="11">
                  <c:v>2.2853451808272293E-3</c:v>
                </c:pt>
                <c:pt idx="12">
                  <c:v>8.4906185899994366E-3</c:v>
                </c:pt>
                <c:pt idx="13">
                  <c:v>2.0790874031119989E-2</c:v>
                </c:pt>
                <c:pt idx="14">
                  <c:v>1.1305036120916302E-2</c:v>
                </c:pt>
                <c:pt idx="15">
                  <c:v>2.6707986335978547E-2</c:v>
                </c:pt>
                <c:pt idx="16">
                  <c:v>4.0838922318124714E-2</c:v>
                </c:pt>
                <c:pt idx="17">
                  <c:v>3.8734631987341096E-2</c:v>
                </c:pt>
                <c:pt idx="18">
                  <c:v>2.1630119326989737E-2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79776"/>
        <c:axId val="75985664"/>
      </c:lineChart>
      <c:catAx>
        <c:axId val="7597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5985664"/>
        <c:crosses val="autoZero"/>
        <c:auto val="1"/>
        <c:lblAlgn val="ctr"/>
        <c:lblOffset val="100"/>
        <c:noMultiLvlLbl val="0"/>
      </c:catAx>
      <c:valAx>
        <c:axId val="7598566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6350">
            <a:noFill/>
          </a:ln>
        </c:spPr>
        <c:crossAx val="75979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Evolução</a:t>
            </a:r>
            <a:r>
              <a:rPr lang="en-US" dirty="0"/>
              <a:t> da </a:t>
            </a:r>
            <a:r>
              <a:rPr lang="en-US" dirty="0" err="1"/>
              <a:t>Participação</a:t>
            </a:r>
            <a:r>
              <a:rPr lang="en-US" dirty="0"/>
              <a:t> da </a:t>
            </a:r>
            <a:r>
              <a:rPr lang="en-US" dirty="0" err="1"/>
              <a:t>indústria</a:t>
            </a:r>
            <a:r>
              <a:rPr lang="en-US" dirty="0"/>
              <a:t> de </a:t>
            </a:r>
            <a:r>
              <a:rPr lang="en-US" dirty="0" err="1"/>
              <a:t>transformação</a:t>
            </a:r>
            <a:r>
              <a:rPr lang="en-US" dirty="0"/>
              <a:t> no PIB a </a:t>
            </a:r>
            <a:r>
              <a:rPr lang="en-US" dirty="0" err="1"/>
              <a:t>preços</a:t>
            </a:r>
            <a:r>
              <a:rPr lang="en-US" dirty="0"/>
              <a:t> </a:t>
            </a:r>
            <a:r>
              <a:rPr lang="en-US" dirty="0" err="1"/>
              <a:t>constantes</a:t>
            </a:r>
            <a:r>
              <a:rPr lang="en-US" dirty="0"/>
              <a:t> (1994-2012)</a:t>
            </a:r>
          </a:p>
        </c:rich>
      </c:tx>
      <c:layout>
        <c:manualLayout>
          <c:xMode val="edge"/>
          <c:yMode val="edge"/>
          <c:x val="0.12942016622922134"/>
          <c:y val="2.905147455469309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Participação da indústria de transformação no PIB a preços constantes</c:v>
          </c:tx>
          <c:marker>
            <c:symbol val="none"/>
          </c:marker>
          <c:cat>
            <c:numRef>
              <c:f>'[MODELO DE KALDOR-1.xlsx]DADOS4'!$A$2:$A$20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'[MODELO DE KALDOR-1.xlsx]DADOS4'!$J$2:$J$20</c:f>
              <c:numCache>
                <c:formatCode>#,##0.0</c:formatCode>
                <c:ptCount val="19"/>
                <c:pt idx="0">
                  <c:v>15.166985545751938</c:v>
                </c:pt>
                <c:pt idx="1">
                  <c:v>15.345620210944549</c:v>
                </c:pt>
                <c:pt idx="2">
                  <c:v>15.179705633500292</c:v>
                </c:pt>
                <c:pt idx="3">
                  <c:v>15.118199060349886</c:v>
                </c:pt>
                <c:pt idx="4">
                  <c:v>14.297004885407397</c:v>
                </c:pt>
                <c:pt idx="5">
                  <c:v>13.897043606338039</c:v>
                </c:pt>
                <c:pt idx="6">
                  <c:v>14.132484143698823</c:v>
                </c:pt>
                <c:pt idx="7">
                  <c:v>14.02115022946751</c:v>
                </c:pt>
                <c:pt idx="8">
                  <c:v>13.819927798667614</c:v>
                </c:pt>
                <c:pt idx="9">
                  <c:v>14.015521829940939</c:v>
                </c:pt>
                <c:pt idx="10">
                  <c:v>14.470002708595221</c:v>
                </c:pt>
                <c:pt idx="11">
                  <c:v>14.361662056553506</c:v>
                </c:pt>
                <c:pt idx="12">
                  <c:v>14.021948266978143</c:v>
                </c:pt>
                <c:pt idx="13">
                  <c:v>14.067288263451481</c:v>
                </c:pt>
                <c:pt idx="14">
                  <c:v>13.996457982642651</c:v>
                </c:pt>
                <c:pt idx="15">
                  <c:v>12.712144519041685</c:v>
                </c:pt>
                <c:pt idx="16">
                  <c:v>12.975219508913897</c:v>
                </c:pt>
                <c:pt idx="17">
                  <c:v>12.797583381101976</c:v>
                </c:pt>
                <c:pt idx="18">
                  <c:v>12.295464770682729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14720"/>
        <c:axId val="76016256"/>
      </c:lineChart>
      <c:catAx>
        <c:axId val="760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6016256"/>
        <c:crosses val="autoZero"/>
        <c:auto val="1"/>
        <c:lblAlgn val="ctr"/>
        <c:lblOffset val="100"/>
        <c:noMultiLvlLbl val="0"/>
      </c:catAx>
      <c:valAx>
        <c:axId val="76016256"/>
        <c:scaling>
          <c:orientation val="minMax"/>
          <c:min val="1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7601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Evolução da Taxa Real Efetiva de Câmbio e da Participação da Indústria de Transformação</a:t>
            </a:r>
            <a:r>
              <a:rPr lang="pt-BR" baseline="0"/>
              <a:t> no PIB da Economia Brasileira (2003-2010)</a:t>
            </a:r>
            <a:endParaRPr lang="pt-BR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TRC </c:v>
          </c:tx>
          <c:marker>
            <c:symbol val="none"/>
          </c:marker>
          <c:cat>
            <c:numRef>
              <c:f>'ipeadata(21-04-2012-01-02)'!$G$4:$G$11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'ipeadata(21-04-2012-01-02)'!$H$4:$H$11</c:f>
              <c:numCache>
                <c:formatCode>General</c:formatCode>
                <c:ptCount val="8"/>
                <c:pt idx="0">
                  <c:v>121.53197401620901</c:v>
                </c:pt>
                <c:pt idx="1">
                  <c:v>118.54747252933092</c:v>
                </c:pt>
                <c:pt idx="2">
                  <c:v>99.936454489027611</c:v>
                </c:pt>
                <c:pt idx="3">
                  <c:v>91.270719106176429</c:v>
                </c:pt>
                <c:pt idx="4">
                  <c:v>86.26359603489901</c:v>
                </c:pt>
                <c:pt idx="5">
                  <c:v>90.509900920057333</c:v>
                </c:pt>
                <c:pt idx="6">
                  <c:v>90.649880385117228</c:v>
                </c:pt>
                <c:pt idx="7">
                  <c:v>81.207886707824528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243904"/>
        <c:axId val="77245440"/>
      </c:lineChart>
      <c:lineChart>
        <c:grouping val="standard"/>
        <c:varyColors val="0"/>
        <c:ser>
          <c:idx val="1"/>
          <c:order val="1"/>
          <c:tx>
            <c:v>% ind</c:v>
          </c:tx>
          <c:marker>
            <c:symbol val="none"/>
          </c:marker>
          <c:cat>
            <c:numRef>
              <c:f>'ipeadata(21-04-2012-01-02)'!$G$4:$G$11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'ipeadata(21-04-2012-01-02)'!$I$4:$I$11</c:f>
              <c:numCache>
                <c:formatCode>General</c:formatCode>
                <c:ptCount val="8"/>
                <c:pt idx="0">
                  <c:v>18.02</c:v>
                </c:pt>
                <c:pt idx="1">
                  <c:v>19.22</c:v>
                </c:pt>
                <c:pt idx="2">
                  <c:v>18.100000000000001</c:v>
                </c:pt>
                <c:pt idx="3">
                  <c:v>16.38</c:v>
                </c:pt>
                <c:pt idx="4">
                  <c:v>15.450000000000001</c:v>
                </c:pt>
                <c:pt idx="5">
                  <c:v>16.630000000000003</c:v>
                </c:pt>
                <c:pt idx="6">
                  <c:v>15.81</c:v>
                </c:pt>
                <c:pt idx="7">
                  <c:v>15.75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256960"/>
        <c:axId val="77255424"/>
      </c:lineChart>
      <c:catAx>
        <c:axId val="7724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245440"/>
        <c:crosses val="autoZero"/>
        <c:auto val="1"/>
        <c:lblAlgn val="ctr"/>
        <c:lblOffset val="100"/>
        <c:noMultiLvlLbl val="0"/>
      </c:catAx>
      <c:valAx>
        <c:axId val="77245440"/>
        <c:scaling>
          <c:orientation val="minMax"/>
          <c:max val="125"/>
          <c:min val="30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crossAx val="77243904"/>
        <c:crosses val="autoZero"/>
        <c:crossBetween val="between"/>
        <c:majorUnit val="10"/>
        <c:minorUnit val="1"/>
      </c:valAx>
      <c:valAx>
        <c:axId val="77255424"/>
        <c:scaling>
          <c:orientation val="minMax"/>
          <c:min val="10"/>
        </c:scaling>
        <c:delete val="0"/>
        <c:axPos val="r"/>
        <c:numFmt formatCode="General" sourceLinked="1"/>
        <c:majorTickMark val="out"/>
        <c:minorTickMark val="none"/>
        <c:tickLblPos val="nextTo"/>
        <c:crossAx val="77256960"/>
        <c:crosses val="max"/>
        <c:crossBetween val="between"/>
      </c:valAx>
      <c:catAx>
        <c:axId val="77256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7255424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9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9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9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415A-F45F-465D-988C-27334BF4FC2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5F792-1B2F-48F2-BDD2-AF6FF4D68A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8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package" Target="../embeddings/Microsoft_Word_Document4.docx"/><Relationship Id="rId5" Type="http://schemas.openxmlformats.org/officeDocument/2006/relationships/image" Target="../media/image4.emf"/><Relationship Id="rId10" Type="http://schemas.openxmlformats.org/officeDocument/2006/relationships/oleObject" Target="../embeddings/oleObject6.bin"/><Relationship Id="rId4" Type="http://schemas.openxmlformats.org/officeDocument/2006/relationships/package" Target="../embeddings/Microsoft_Word_Document3.docx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5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6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7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8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9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10.docx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1.doc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12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13.doc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14.doc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15.docx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luisoreiro.com.br/" TargetMode="External"/><Relationship Id="rId2" Type="http://schemas.openxmlformats.org/officeDocument/2006/relationships/hyperlink" Target="mailto:jose.oreiro@ie.ufrj.br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eg"/><Relationship Id="rId4" Type="http://schemas.openxmlformats.org/officeDocument/2006/relationships/hyperlink" Target="http://www.jlcoreiro.wordpres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9269" y="1484784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Acumulação de Capital, Progresso Técnico e Mudança Estrutural na Economia Brasileira (1980-2012)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944816" cy="199377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José </a:t>
            </a:r>
            <a:r>
              <a:rPr lang="pt-BR" dirty="0" err="1" smtClean="0"/>
              <a:t>Luis</a:t>
            </a:r>
            <a:r>
              <a:rPr lang="pt-BR" dirty="0" smtClean="0"/>
              <a:t> </a:t>
            </a:r>
            <a:r>
              <a:rPr lang="pt-BR" dirty="0" err="1" smtClean="0"/>
              <a:t>Oreiro</a:t>
            </a:r>
            <a:r>
              <a:rPr lang="pt-BR" dirty="0" smtClean="0"/>
              <a:t> (FACE-UnB, CNPq e CD/FGV-SP)</a:t>
            </a:r>
            <a:endParaRPr lang="en-US" dirty="0"/>
          </a:p>
          <a:p>
            <a:r>
              <a:rPr lang="pt-BR" dirty="0" smtClean="0"/>
              <a:t>Luciano D´Agostini (PNPD/CAPES/IE-UFRJ)</a:t>
            </a:r>
          </a:p>
          <a:p>
            <a:r>
              <a:rPr lang="pt-BR" dirty="0" smtClean="0"/>
              <a:t>Fabrício Viera (DEE-UFV)</a:t>
            </a:r>
          </a:p>
          <a:p>
            <a:r>
              <a:rPr lang="pt-BR" dirty="0" smtClean="0"/>
              <a:t>Luciano Carvalho (DEE-UFV)</a:t>
            </a:r>
          </a:p>
          <a:p>
            <a:r>
              <a:rPr lang="pt-BR" dirty="0" smtClean="0"/>
              <a:t>Bernardo Mattos Santana (BNDES)</a:t>
            </a:r>
            <a:endParaRPr lang="en-US" dirty="0"/>
          </a:p>
        </p:txBody>
      </p:sp>
      <p:pic>
        <p:nvPicPr>
          <p:cNvPr id="5" name="Imagem 4" descr="http://1.bp.blogspot.com/_KPAka0CQN9M/TOa04qazOBI/AAAAAAAAAIw/d-xCwu8V78Y/s1600/logo_unb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1528754" cy="943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70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578647"/>
              </p:ext>
            </p:extLst>
          </p:nvPr>
        </p:nvGraphicFramePr>
        <p:xfrm>
          <a:off x="0" y="1722438"/>
          <a:ext cx="9144000" cy="513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o" r:id="rId4" imgW="5530101" imgH="3121130" progId="Word.Document.12">
                  <p:embed/>
                </p:oleObj>
              </mc:Choice>
              <mc:Fallback>
                <p:oleObj name="Documento" r:id="rId4" imgW="5530101" imgH="31211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722438"/>
                        <a:ext cx="9144000" cy="513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Desaceleração do ritmo de acumulação de capital no Brasil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2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Quais motivos levaram a queda da taxa de investimento?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literatura teórica aponta para as seguintes variáveis como determinantes do investimento: </a:t>
            </a:r>
          </a:p>
          <a:p>
            <a:pPr lvl="1" algn="just"/>
            <a:r>
              <a:rPr lang="pt-BR" dirty="0" smtClean="0"/>
              <a:t>Grau de utilização da capacidade produtiva (efeito acelerador)</a:t>
            </a:r>
          </a:p>
          <a:p>
            <a:pPr lvl="1" algn="just"/>
            <a:r>
              <a:rPr lang="pt-BR" dirty="0" smtClean="0"/>
              <a:t>Participação dos lucros na renda (efeito lucratividade)</a:t>
            </a:r>
          </a:p>
          <a:p>
            <a:pPr lvl="1" algn="just"/>
            <a:r>
              <a:rPr lang="pt-BR" dirty="0" smtClean="0"/>
              <a:t> Taxa real de câmbio (efeito competitividade externa). </a:t>
            </a:r>
          </a:p>
          <a:p>
            <a:pPr lvl="1" algn="just"/>
            <a:r>
              <a:rPr lang="pt-BR" dirty="0" smtClean="0"/>
              <a:t>Taxa real de juros (efeito custo do capital).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779686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</a:t>
            </a:r>
            <a:r>
              <a:rPr lang="pt-BR" sz="2800" dirty="0" smtClean="0"/>
              <a:t>Especificações da função de acumulação</a:t>
            </a:r>
            <a:endParaRPr lang="en-US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824536"/>
          </a:xfrm>
        </p:spPr>
        <p:txBody>
          <a:bodyPr>
            <a:normAutofit/>
          </a:bodyPr>
          <a:lstStyle/>
          <a:p>
            <a:pPr algn="ctr"/>
            <a:r>
              <a:rPr lang="pt-BR" dirty="0" err="1" smtClean="0"/>
              <a:t>Rowthorn</a:t>
            </a:r>
            <a:r>
              <a:rPr lang="pt-BR" dirty="0" smtClean="0"/>
              <a:t> (1981) </a:t>
            </a:r>
          </a:p>
          <a:p>
            <a:pPr marL="457200" lvl="1" indent="0" algn="ctr">
              <a:buNone/>
            </a:pPr>
            <a:endParaRPr lang="pt-BR" dirty="0"/>
          </a:p>
          <a:p>
            <a:pPr algn="ctr"/>
            <a:r>
              <a:rPr lang="pt-BR" dirty="0" smtClean="0"/>
              <a:t>Taylor e </a:t>
            </a:r>
            <a:r>
              <a:rPr lang="pt-BR" dirty="0" err="1" smtClean="0"/>
              <a:t>O´Connell</a:t>
            </a:r>
            <a:r>
              <a:rPr lang="pt-BR" dirty="0" smtClean="0"/>
              <a:t> (1985)</a:t>
            </a:r>
          </a:p>
          <a:p>
            <a:pPr algn="ctr"/>
            <a:endParaRPr lang="pt-BR" dirty="0"/>
          </a:p>
          <a:p>
            <a:pPr algn="ctr"/>
            <a:r>
              <a:rPr lang="pt-BR" dirty="0" err="1"/>
              <a:t>Bhaduri</a:t>
            </a:r>
            <a:r>
              <a:rPr lang="pt-BR" dirty="0"/>
              <a:t> e </a:t>
            </a:r>
            <a:r>
              <a:rPr lang="pt-BR" dirty="0" err="1"/>
              <a:t>Marglin</a:t>
            </a:r>
            <a:r>
              <a:rPr lang="pt-BR" dirty="0"/>
              <a:t> (1990</a:t>
            </a:r>
            <a:r>
              <a:rPr lang="pt-BR" dirty="0" smtClean="0"/>
              <a:t>). </a:t>
            </a:r>
          </a:p>
          <a:p>
            <a:pPr algn="ctr"/>
            <a:endParaRPr lang="pt-BR" dirty="0"/>
          </a:p>
          <a:p>
            <a:pPr algn="ctr"/>
            <a:r>
              <a:rPr lang="pt-BR" dirty="0" err="1" smtClean="0"/>
              <a:t>Oreiro</a:t>
            </a:r>
            <a:r>
              <a:rPr lang="pt-BR" dirty="0" smtClean="0"/>
              <a:t> e </a:t>
            </a:r>
            <a:r>
              <a:rPr lang="pt-BR" dirty="0" err="1" smtClean="0"/>
              <a:t>Araujo</a:t>
            </a:r>
            <a:r>
              <a:rPr lang="pt-BR" dirty="0" smtClean="0"/>
              <a:t> (2013)</a:t>
            </a:r>
          </a:p>
          <a:p>
            <a:pPr algn="ctr"/>
            <a:endParaRPr lang="pt-BR" dirty="0"/>
          </a:p>
          <a:p>
            <a:endParaRPr lang="en-US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385163"/>
              </p:ext>
            </p:extLst>
          </p:nvPr>
        </p:nvGraphicFramePr>
        <p:xfrm>
          <a:off x="1043608" y="1628800"/>
          <a:ext cx="76328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Documento" r:id="rId4" imgW="5386812" imgH="389420" progId="Word.Document.12">
                  <p:embed/>
                </p:oleObj>
              </mc:Choice>
              <mc:Fallback>
                <p:oleObj name="Documento" r:id="rId4" imgW="5386812" imgH="3894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608" y="1628800"/>
                        <a:ext cx="763284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5769"/>
              </p:ext>
            </p:extLst>
          </p:nvPr>
        </p:nvGraphicFramePr>
        <p:xfrm>
          <a:off x="1259632" y="3861048"/>
          <a:ext cx="1416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ção" r:id="rId6" imgW="723600" imgH="393480" progId="Equation.3">
                  <p:embed/>
                </p:oleObj>
              </mc:Choice>
              <mc:Fallback>
                <p:oleObj name="Equação" r:id="rId6" imgW="723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861048"/>
                        <a:ext cx="1416050" cy="604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337107"/>
              </p:ext>
            </p:extLst>
          </p:nvPr>
        </p:nvGraphicFramePr>
        <p:xfrm>
          <a:off x="827584" y="2564904"/>
          <a:ext cx="245756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ção" r:id="rId8" imgW="1384200" imgH="393480" progId="Equation.3">
                  <p:embed/>
                </p:oleObj>
              </mc:Choice>
              <mc:Fallback>
                <p:oleObj name="Equação" r:id="rId8" imgW="1384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7584" y="2564904"/>
                        <a:ext cx="245756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836727"/>
              </p:ext>
            </p:extLst>
          </p:nvPr>
        </p:nvGraphicFramePr>
        <p:xfrm>
          <a:off x="-2628800" y="5013176"/>
          <a:ext cx="93610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Documento" r:id="rId11" imgW="6629729" imgH="495789" progId="Word.Document.12">
                  <p:embed/>
                </p:oleObj>
              </mc:Choice>
              <mc:Fallback>
                <p:oleObj name="Documento" r:id="rId11" imgW="6629729" imgH="4957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-2628800" y="5013176"/>
                        <a:ext cx="9361040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4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Prendam os suspeitos de sempre ...</a:t>
            </a:r>
            <a:endParaRPr lang="en-U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195918"/>
              </p:ext>
            </p:extLst>
          </p:nvPr>
        </p:nvGraphicFramePr>
        <p:xfrm>
          <a:off x="0" y="1556792"/>
          <a:ext cx="914400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o" r:id="rId4" imgW="5530101" imgH="2440727" progId="Word.Document.12">
                  <p:embed/>
                </p:oleObj>
              </mc:Choice>
              <mc:Fallback>
                <p:oleObj name="Documento" r:id="rId4" imgW="5530101" imgH="24407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556792"/>
                        <a:ext cx="9144000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8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814966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5993871"/>
              </p:ext>
            </p:extLst>
          </p:nvPr>
        </p:nvGraphicFramePr>
        <p:xfrm>
          <a:off x="30444" y="1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95936" y="630932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 : IPEADATA, Elaboração própria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8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Por que a taxa de investimento caiu?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A desaceleração do ritmo de crescimento do estoque de capital claramente não se deve a uma insuficiência de demanda efetiva. </a:t>
            </a:r>
          </a:p>
          <a:p>
            <a:pPr lvl="1" algn="just"/>
            <a:r>
              <a:rPr lang="pt-BR" sz="2000" dirty="0" smtClean="0"/>
              <a:t>Simultaneamente a redução do ritmo de crescimento do estoque de capital observou-se um aumento do grau de utilização da capacidade produtiva. </a:t>
            </a:r>
          </a:p>
          <a:p>
            <a:pPr lvl="2" algn="just"/>
            <a:r>
              <a:rPr lang="pt-BR" sz="2000" dirty="0" smtClean="0"/>
              <a:t>Se o problema fosse insuficiência de demanda, o crescimento do estoque de capital e o grau de utilização deveriam cair conjuntamente. </a:t>
            </a:r>
          </a:p>
          <a:p>
            <a:pPr algn="just"/>
            <a:r>
              <a:rPr lang="pt-BR" sz="2000" dirty="0" smtClean="0"/>
              <a:t>Os dados brasileiros parecem apontar para uma redução do incentivo ao investimento devido</a:t>
            </a:r>
            <a:r>
              <a:rPr lang="pt-BR" sz="2400" dirty="0" smtClean="0"/>
              <a:t>: </a:t>
            </a:r>
          </a:p>
          <a:p>
            <a:pPr lvl="1" algn="just"/>
            <a:r>
              <a:rPr lang="pt-BR" sz="2000" dirty="0" smtClean="0"/>
              <a:t> (i) a apreciação da taxa real de câmbio que reduziu a rentabilidade esperada dos projetos de investimento no setor manufatureiro, mais exposto a concorrência internacional (apreciação cambial reduz as margens de lucro na indústria de transformação); </a:t>
            </a:r>
          </a:p>
          <a:p>
            <a:pPr lvl="1" algn="just"/>
            <a:r>
              <a:rPr lang="pt-BR" sz="2000" dirty="0" smtClean="0"/>
              <a:t>(</a:t>
            </a:r>
            <a:r>
              <a:rPr lang="pt-BR" sz="2000" dirty="0" err="1" smtClean="0"/>
              <a:t>ii</a:t>
            </a:r>
            <a:r>
              <a:rPr lang="pt-BR" sz="2000" dirty="0" smtClean="0"/>
              <a:t>) a elevação da taxa real de juros aumentou o custo de oportunidade do investimento em capital fixo, incentivando um processo de </a:t>
            </a:r>
            <a:r>
              <a:rPr lang="pt-BR" sz="2000" i="1" dirty="0" err="1" smtClean="0"/>
              <a:t>financeirização</a:t>
            </a:r>
            <a:r>
              <a:rPr lang="pt-BR" sz="2000" dirty="0" smtClean="0"/>
              <a:t> da riqueza no Brasil.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3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Matriz de Correlação entre as Variáveis</a:t>
            </a:r>
            <a:endParaRPr lang="en-U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752103"/>
              </p:ext>
            </p:extLst>
          </p:nvPr>
        </p:nvGraphicFramePr>
        <p:xfrm>
          <a:off x="539552" y="1484784"/>
          <a:ext cx="7416824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Documento" r:id="rId4" imgW="10205331" imgH="3388305" progId="Word.Document.12">
                  <p:embed/>
                </p:oleObj>
              </mc:Choice>
              <mc:Fallback>
                <p:oleObj name="Documento" r:id="rId4" imgW="10205331" imgH="33883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484784"/>
                        <a:ext cx="7416824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2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19214"/>
              </p:ext>
            </p:extLst>
          </p:nvPr>
        </p:nvGraphicFramePr>
        <p:xfrm>
          <a:off x="0" y="0"/>
          <a:ext cx="1198882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Documento" r:id="rId4" imgW="10265907" imgH="7059956" progId="Word.Document.12">
                  <p:embed/>
                </p:oleObj>
              </mc:Choice>
              <mc:Fallback>
                <p:oleObj name="Documento" r:id="rId4" imgW="10265907" imgH="70599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988824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26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810399"/>
              </p:ext>
            </p:extLst>
          </p:nvPr>
        </p:nvGraphicFramePr>
        <p:xfrm>
          <a:off x="1115616" y="404664"/>
          <a:ext cx="8964488" cy="625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Documento" r:id="rId4" imgW="10116269" imgH="4366909" progId="Word.Document.12">
                  <p:embed/>
                </p:oleObj>
              </mc:Choice>
              <mc:Fallback>
                <p:oleObj name="Documento" r:id="rId4" imgW="10116269" imgH="43669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404664"/>
                        <a:ext cx="8964488" cy="625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Natureza do Desenvolvimento Econômico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i="1" dirty="0" smtClean="0"/>
              <a:t>Desenvolvimento econômico </a:t>
            </a:r>
            <a:r>
              <a:rPr lang="pt-BR" dirty="0" smtClean="0"/>
              <a:t>é um processo pelo qual a </a:t>
            </a:r>
            <a:r>
              <a:rPr lang="pt-BR" i="1" dirty="0" smtClean="0"/>
              <a:t>acumulação de capital</a:t>
            </a:r>
            <a:r>
              <a:rPr lang="pt-BR" dirty="0" smtClean="0"/>
              <a:t> e a incorporação sistemática do </a:t>
            </a:r>
            <a:r>
              <a:rPr lang="pt-BR" i="1" dirty="0" smtClean="0"/>
              <a:t>progresso técnico</a:t>
            </a:r>
            <a:r>
              <a:rPr lang="pt-BR" dirty="0" smtClean="0"/>
              <a:t> permitem o aumento persistente da </a:t>
            </a:r>
            <a:r>
              <a:rPr lang="pt-BR" i="1" dirty="0" smtClean="0"/>
              <a:t>produtividade do trabalho</a:t>
            </a:r>
            <a:r>
              <a:rPr lang="pt-BR" dirty="0" smtClean="0"/>
              <a:t> e do </a:t>
            </a:r>
            <a:r>
              <a:rPr lang="pt-BR" i="1" dirty="0" smtClean="0"/>
              <a:t>padrão de vida da população </a:t>
            </a:r>
            <a:r>
              <a:rPr lang="pt-BR" dirty="0" smtClean="0"/>
              <a:t>(Bresser-Pereira, </a:t>
            </a:r>
            <a:r>
              <a:rPr lang="pt-BR" dirty="0" err="1" smtClean="0"/>
              <a:t>Oreiro</a:t>
            </a:r>
            <a:r>
              <a:rPr lang="pt-BR" dirty="0" smtClean="0"/>
              <a:t> e Marconi, 2014, p. 12).  </a:t>
            </a:r>
          </a:p>
          <a:p>
            <a:pPr lvl="1" algn="just"/>
            <a:r>
              <a:rPr lang="pt-BR" dirty="0" smtClean="0"/>
              <a:t>As diversas escolas de pensamento divergem sobre as fontes do crescimento da produtividade e sobre os determinantes da acumulação de capital, mas não existem divergências sobre os </a:t>
            </a:r>
            <a:r>
              <a:rPr lang="pt-BR" i="1" dirty="0" smtClean="0"/>
              <a:t>drivers</a:t>
            </a:r>
            <a:r>
              <a:rPr lang="pt-BR" dirty="0" smtClean="0"/>
              <a:t> do processo de desenvolvimento econômico.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0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Determinantes da Taxa de Investimento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As crises de 2002 e 2009 tiveram impacto negativo e estatisticamente significativo sobre a taxa de investimento a preços correntes. </a:t>
            </a:r>
          </a:p>
          <a:p>
            <a:pPr algn="just"/>
            <a:r>
              <a:rPr lang="pt-BR" dirty="0" smtClean="0"/>
              <a:t>A participação dos lucros na renda (defasada em um período) tem impacto negativo e estatisticamente significativo sobre a taxa de investimento (</a:t>
            </a:r>
            <a:r>
              <a:rPr lang="pt-BR" dirty="0" err="1" smtClean="0"/>
              <a:t>wage-led</a:t>
            </a:r>
            <a:r>
              <a:rPr lang="pt-BR" dirty="0" smtClean="0"/>
              <a:t> </a:t>
            </a:r>
            <a:r>
              <a:rPr lang="pt-BR" dirty="0" err="1" smtClean="0"/>
              <a:t>growth</a:t>
            </a:r>
            <a:r>
              <a:rPr lang="pt-BR" dirty="0" smtClean="0"/>
              <a:t>?)</a:t>
            </a:r>
          </a:p>
          <a:p>
            <a:pPr algn="just"/>
            <a:r>
              <a:rPr lang="pt-BR" dirty="0" smtClean="0"/>
              <a:t>A taxa real de câmbio guarda uma relação não-linear com a taxa de investimento. </a:t>
            </a:r>
          </a:p>
          <a:p>
            <a:pPr lvl="1" algn="just"/>
            <a:r>
              <a:rPr lang="pt-BR" dirty="0" smtClean="0"/>
              <a:t>Os coeficientes da equação estimada mostram que o câmbio real só estimula a taxa de investimento acima de um determinado nível crítico (equilíbrio industrial?). </a:t>
            </a:r>
          </a:p>
          <a:p>
            <a:pPr lvl="2" algn="just"/>
            <a:r>
              <a:rPr lang="pt-BR" dirty="0" smtClean="0"/>
              <a:t>Indicação de que é necessário um piso para a taxa de câmbio. </a:t>
            </a:r>
          </a:p>
          <a:p>
            <a:pPr algn="just"/>
            <a:r>
              <a:rPr lang="pt-BR" dirty="0" smtClean="0"/>
              <a:t>A taxa real de juros (</a:t>
            </a:r>
            <a:r>
              <a:rPr lang="pt-BR" dirty="0" err="1" smtClean="0"/>
              <a:t>selic</a:t>
            </a:r>
            <a:r>
              <a:rPr lang="pt-BR" dirty="0" smtClean="0"/>
              <a:t> descontada pela inflação) não foi incluída no modelo porque a matriz de variância rejeitou a inclusão da mesma em função do fato baixa correlação entre essa variável e a taxa de investimento. </a:t>
            </a:r>
          </a:p>
          <a:p>
            <a:pPr lvl="1" algn="just"/>
            <a:r>
              <a:rPr lang="pt-BR" dirty="0" smtClean="0"/>
              <a:t>No Brasil a decisão de investimento em capital fixo depende mais da TJLP – que baliza os empréstimos do BNDES - fixada pelo CMN do que da taxa </a:t>
            </a:r>
            <a:r>
              <a:rPr lang="pt-BR" dirty="0" err="1" smtClean="0"/>
              <a:t>selic</a:t>
            </a:r>
            <a:r>
              <a:rPr lang="pt-BR" dirty="0" smtClean="0"/>
              <a:t> fixada pelo COPOM do BCB. </a:t>
            </a:r>
          </a:p>
          <a:p>
            <a:pPr lvl="1" algn="just"/>
            <a:r>
              <a:rPr lang="pt-BR" dirty="0" smtClean="0"/>
              <a:t>Possível obstrução de um dos canais de transmissão da política monetária.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Progresso Técnico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err="1" smtClean="0"/>
              <a:t>Kaldor</a:t>
            </a:r>
            <a:r>
              <a:rPr lang="pt-BR" sz="2000" dirty="0" smtClean="0"/>
              <a:t> (1957): A maior parte do progresso técnico é incorporado em novas máquinas e equipamentos, daqui se segue que não é possível separar a parte do progresso técnico que é atribuível apenas a maior “mecanização” do processo produtivo daquela que é atribuível a melhoria no “estado das artes”. </a:t>
            </a:r>
          </a:p>
          <a:p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70075"/>
              </p:ext>
            </p:extLst>
          </p:nvPr>
        </p:nvGraphicFramePr>
        <p:xfrm>
          <a:off x="683568" y="3717032"/>
          <a:ext cx="7776864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Documento" r:id="rId4" imgW="5386812" imgH="2291088" progId="Word.Document.12">
                  <p:embed/>
                </p:oleObj>
              </mc:Choice>
              <mc:Fallback>
                <p:oleObj name="Documento" r:id="rId4" imgW="5386812" imgH="22910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3717032"/>
                        <a:ext cx="7776864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7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41103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1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097560"/>
              </p:ext>
            </p:extLst>
          </p:nvPr>
        </p:nvGraphicFramePr>
        <p:xfrm>
          <a:off x="251520" y="1772816"/>
          <a:ext cx="8640960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Documento" r:id="rId4" imgW="7236643" imgH="1719218" progId="Word.Document.12">
                  <p:embed/>
                </p:oleObj>
              </mc:Choice>
              <mc:Fallback>
                <p:oleObj name="Documento" r:id="rId4" imgW="7236643" imgH="17192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772816"/>
                        <a:ext cx="8640960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Progresso Técnico e Acumulação de Capital no Brasil (1994-2012)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7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Estrutural e Progresso Técnico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 smtClean="0"/>
              <a:t>Thirwall</a:t>
            </a:r>
            <a:r>
              <a:rPr lang="pt-BR" dirty="0" smtClean="0"/>
              <a:t> (2002): A indústria de transformação é o lócus dos retornos crescentes de escala numa economia capitalista. </a:t>
            </a:r>
          </a:p>
          <a:p>
            <a:pPr lvl="1" algn="just"/>
            <a:r>
              <a:rPr lang="pt-BR" dirty="0" smtClean="0"/>
              <a:t>O peso da indústria de transformação no PIB condiciona a capacidade de geração de retornos crescentes. </a:t>
            </a:r>
          </a:p>
          <a:p>
            <a:pPr lvl="2" algn="just"/>
            <a:r>
              <a:rPr lang="pt-BR" dirty="0" smtClean="0"/>
              <a:t>Quanto maior a participação da indústria de transformação no PIB maior  a geração de retornos crescentes. </a:t>
            </a:r>
          </a:p>
          <a:p>
            <a:pPr lvl="3" algn="just"/>
            <a:r>
              <a:rPr lang="pt-BR" dirty="0" smtClean="0"/>
              <a:t>Afeta a parte “autônoma” da função de progresso técnico.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Estrutural e Progresso Técnico 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58788"/>
              </p:ext>
            </p:extLst>
          </p:nvPr>
        </p:nvGraphicFramePr>
        <p:xfrm>
          <a:off x="683569" y="1717675"/>
          <a:ext cx="8064896" cy="466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Documento" r:id="rId4" imgW="5386812" imgH="3421128" progId="Word.Document.12">
                  <p:embed/>
                </p:oleObj>
              </mc:Choice>
              <mc:Fallback>
                <p:oleObj name="Documento" r:id="rId4" imgW="5386812" imgH="34211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9" y="1717675"/>
                        <a:ext cx="8064896" cy="4663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35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Evolução da Estrutura Produtiva do Brasil (1947-2011)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59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915816" y="638132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 : Marconi e Rocha (2011)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9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Desindustrialização e Mudança Estrutural no Brasil (1994-2012)</a:t>
            </a:r>
            <a:endParaRPr lang="en-US" dirty="0"/>
          </a:p>
        </p:txBody>
      </p:sp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64604"/>
              </p:ext>
            </p:extLst>
          </p:nvPr>
        </p:nvGraphicFramePr>
        <p:xfrm>
          <a:off x="0" y="1628800"/>
          <a:ext cx="9144000" cy="480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2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232063"/>
              </p:ext>
            </p:extLst>
          </p:nvPr>
        </p:nvGraphicFramePr>
        <p:xfrm>
          <a:off x="0" y="0"/>
          <a:ext cx="9144000" cy="616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067944" y="63093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 : IPEADATA, Elaboração própria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9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196411"/>
              </p:ext>
            </p:extLst>
          </p:nvPr>
        </p:nvGraphicFramePr>
        <p:xfrm>
          <a:off x="1043608" y="1412776"/>
          <a:ext cx="6264696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Planilha" r:id="rId4" imgW="2438376" imgH="2705004" progId="Excel.Sheet.12">
                  <p:embed/>
                </p:oleObj>
              </mc:Choice>
              <mc:Fallback>
                <p:oleObj name="Planilha" r:id="rId4" imgW="2438376" imgH="27050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608" y="1412776"/>
                        <a:ext cx="6264696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Correlação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4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Fontes do Crescimento da Produtividade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Na tradição </a:t>
            </a:r>
            <a:r>
              <a:rPr lang="pt-BR" dirty="0" err="1" smtClean="0"/>
              <a:t>Keynesiano</a:t>
            </a:r>
            <a:r>
              <a:rPr lang="pt-BR" dirty="0" smtClean="0"/>
              <a:t>-Estruturalista (ou novo-desenvolvimentista) o crescimento da produtividade do trabalho depende do seguinte conjunto de fatores: </a:t>
            </a:r>
          </a:p>
          <a:p>
            <a:pPr lvl="1" algn="just"/>
            <a:r>
              <a:rPr lang="pt-BR" i="1" dirty="0" smtClean="0"/>
              <a:t>Progresso Técnico</a:t>
            </a:r>
            <a:r>
              <a:rPr lang="pt-BR" dirty="0" smtClean="0"/>
              <a:t>: </a:t>
            </a:r>
            <a:r>
              <a:rPr lang="pt-BR" i="1" dirty="0" smtClean="0"/>
              <a:t>incorporado</a:t>
            </a:r>
            <a:r>
              <a:rPr lang="pt-BR" dirty="0" smtClean="0"/>
              <a:t> em máquinas e equipamentos (</a:t>
            </a:r>
            <a:r>
              <a:rPr lang="pt-BR" dirty="0" err="1" smtClean="0"/>
              <a:t>Kaldor</a:t>
            </a:r>
            <a:r>
              <a:rPr lang="pt-BR" dirty="0" smtClean="0"/>
              <a:t>, 1957) e, portanto, dependente da </a:t>
            </a:r>
            <a:r>
              <a:rPr lang="pt-BR" i="1" dirty="0" smtClean="0"/>
              <a:t>acumulação de capital</a:t>
            </a:r>
            <a:r>
              <a:rPr lang="pt-BR" dirty="0" smtClean="0"/>
              <a:t>; ou </a:t>
            </a:r>
            <a:r>
              <a:rPr lang="pt-BR" i="1" dirty="0" smtClean="0"/>
              <a:t>desincorporado</a:t>
            </a:r>
            <a:r>
              <a:rPr lang="pt-BR" dirty="0" smtClean="0"/>
              <a:t> como  decorrência  das </a:t>
            </a:r>
            <a:r>
              <a:rPr lang="pt-BR" i="1" dirty="0" smtClean="0"/>
              <a:t>economias dinâmicas de escala</a:t>
            </a:r>
            <a:r>
              <a:rPr lang="pt-BR" dirty="0" smtClean="0"/>
              <a:t> (Arrow, 1962), originadas pela </a:t>
            </a:r>
            <a:r>
              <a:rPr lang="pt-BR" i="1" dirty="0" smtClean="0"/>
              <a:t>expansão da produção física da indústria de transformação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Thirwall</a:t>
            </a:r>
            <a:r>
              <a:rPr lang="pt-BR" dirty="0" smtClean="0"/>
              <a:t>, 2002) </a:t>
            </a:r>
          </a:p>
          <a:p>
            <a:pPr lvl="1" algn="just"/>
            <a:r>
              <a:rPr lang="pt-BR" i="1" dirty="0" smtClean="0"/>
              <a:t>Mudança estrutural</a:t>
            </a:r>
            <a:r>
              <a:rPr lang="pt-BR" dirty="0" smtClean="0"/>
              <a:t>: mudança na </a:t>
            </a:r>
            <a:r>
              <a:rPr lang="pt-BR" i="1" dirty="0" smtClean="0"/>
              <a:t>composição da estrutura produtiva</a:t>
            </a:r>
            <a:r>
              <a:rPr lang="pt-BR" dirty="0" smtClean="0"/>
              <a:t> na direção de setores mais complexos (</a:t>
            </a:r>
            <a:r>
              <a:rPr lang="pt-BR" dirty="0" err="1" smtClean="0"/>
              <a:t>Hildaldo</a:t>
            </a:r>
            <a:r>
              <a:rPr lang="pt-BR" dirty="0" smtClean="0"/>
              <a:t> , 2015) ou sofisticados, ou seja,  com maior valor adicionado per-capita (Bresser-Pereira, </a:t>
            </a:r>
            <a:r>
              <a:rPr lang="pt-BR" dirty="0" err="1" smtClean="0"/>
              <a:t>Oreiro</a:t>
            </a:r>
            <a:r>
              <a:rPr lang="pt-BR" dirty="0" smtClean="0"/>
              <a:t> e Marconi, 2014).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Estimação da Função de Progresso Técnico sem Mudança Estrutural (1994-2012)</a:t>
            </a:r>
            <a:endParaRPr lang="en-US" sz="36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744832"/>
              </p:ext>
            </p:extLst>
          </p:nvPr>
        </p:nvGraphicFramePr>
        <p:xfrm>
          <a:off x="395536" y="1844824"/>
          <a:ext cx="7776864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Documento" r:id="rId4" imgW="7112387" imgH="3279783" progId="Word.Document.12">
                  <p:embed/>
                </p:oleObj>
              </mc:Choice>
              <mc:Fallback>
                <p:oleObj name="Documento" r:id="rId4" imgW="7112387" imgH="32797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44824"/>
                        <a:ext cx="7776864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44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Estimação da Função de Progresso Técnico com Mudança Estrutural (1994-2012)</a:t>
            </a:r>
            <a:endParaRPr lang="en-US" sz="3200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954045"/>
              </p:ext>
            </p:extLst>
          </p:nvPr>
        </p:nvGraphicFramePr>
        <p:xfrm>
          <a:off x="323528" y="1988840"/>
          <a:ext cx="8712968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Documento" r:id="rId4" imgW="7112387" imgH="3217043" progId="Word.Document.12">
                  <p:embed/>
                </p:oleObj>
              </mc:Choice>
              <mc:Fallback>
                <p:oleObj name="Documento" r:id="rId4" imgW="7112387" imgH="32170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1988840"/>
                        <a:ext cx="8712968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5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Estimação da Função de Progresso Técnico com Mudança Estrutural (1999-2012)</a:t>
            </a:r>
            <a:endParaRPr lang="en-US" sz="32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797132"/>
              </p:ext>
            </p:extLst>
          </p:nvPr>
        </p:nvGraphicFramePr>
        <p:xfrm>
          <a:off x="545913" y="1988840"/>
          <a:ext cx="8604448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Documento" r:id="rId4" imgW="7112387" imgH="3387955" progId="Word.Document.12">
                  <p:embed/>
                </p:oleObj>
              </mc:Choice>
              <mc:Fallback>
                <p:oleObj name="Documento" r:id="rId4" imgW="7112387" imgH="33879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5913" y="1988840"/>
                        <a:ext cx="8604448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10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da estimação da função de progresso técnico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As estimativas para a função de progresso técnico para a economia brasileira no período mostraram que: </a:t>
            </a:r>
          </a:p>
          <a:p>
            <a:pPr lvl="1" algn="just"/>
            <a:r>
              <a:rPr lang="pt-BR" dirty="0" smtClean="0"/>
              <a:t>Para o período 1994-2012 a taxa de crescimento do estoque de capital por trabalhador é a única variável com significância estatística para explicar o crescimento do produto por trabalhador. </a:t>
            </a:r>
          </a:p>
          <a:p>
            <a:pPr lvl="1" algn="just"/>
            <a:r>
              <a:rPr lang="pt-BR" dirty="0" smtClean="0"/>
              <a:t>Já para o período 1999-2012, além do estoque de capital por trabalhador, a participação da indústria de transformação no PIB possui impacto positivo e estatisticamente significativo sobre a taxa de crescimento da produtividade do trabalho. </a:t>
            </a:r>
          </a:p>
          <a:p>
            <a:pPr lvl="2" algn="just"/>
            <a:r>
              <a:rPr lang="pt-BR" dirty="0" smtClean="0"/>
              <a:t>A desindustrialização ocorrida nesse período contribuiu negativamente para o crescimento da produtividade.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das Conclusões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No período 1980-2012 observou-se uma forte desaceleração do crescimento do estoque de capital no Brasil, resultado (i) da redução da taxa de investimento; (</a:t>
            </a:r>
            <a:r>
              <a:rPr lang="pt-BR" dirty="0" err="1" smtClean="0"/>
              <a:t>ii</a:t>
            </a:r>
            <a:r>
              <a:rPr lang="pt-BR" dirty="0" smtClean="0"/>
              <a:t>) da redução da produtividade do capital e (</a:t>
            </a:r>
            <a:r>
              <a:rPr lang="pt-BR" dirty="0" err="1" smtClean="0"/>
              <a:t>iii</a:t>
            </a:r>
            <a:r>
              <a:rPr lang="pt-BR" dirty="0" smtClean="0"/>
              <a:t>) do aumento do preço relativo dos bens de capital. </a:t>
            </a:r>
          </a:p>
          <a:p>
            <a:pPr algn="just"/>
            <a:r>
              <a:rPr lang="pt-BR" dirty="0" smtClean="0"/>
              <a:t>A queda da taxa de investimento é decorrente da redução dos incentivos ao investimento, basicamente decorrente da apreciação da taxa real de câmbio. </a:t>
            </a:r>
          </a:p>
          <a:p>
            <a:pPr algn="just"/>
            <a:r>
              <a:rPr lang="pt-BR" dirty="0" smtClean="0"/>
              <a:t>O efeito da redução do ritmo do estoque de capital sobre o crescimento da produtividade do trabalho foi parcialmente compensado pela queda do ritmo de crescimento da população ocupada (em função de fatores demográficos), fazendo com que a taxa de crescimento do capital por trabalhador aumentasse no período (2003-2012) em comparação com o período (1994-2002). </a:t>
            </a:r>
          </a:p>
          <a:p>
            <a:pPr algn="just"/>
            <a:r>
              <a:rPr lang="pt-BR" dirty="0" smtClean="0"/>
              <a:t>A redução da participação da indústria de transformação no PIB no período 1999-2012 teve um impacto negativo sobre o crescimento da produtividade do trabalho.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2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Contato 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248471" cy="2592288"/>
          </a:xfrm>
        </p:spPr>
        <p:txBody>
          <a:bodyPr/>
          <a:lstStyle/>
          <a:p>
            <a:r>
              <a:rPr lang="pt-BR" sz="1800" dirty="0" smtClean="0"/>
              <a:t>E-mail: </a:t>
            </a:r>
          </a:p>
          <a:p>
            <a:pPr lvl="1"/>
            <a:r>
              <a:rPr lang="pt-BR" sz="1400" dirty="0" smtClean="0">
                <a:hlinkClick r:id="rId2"/>
              </a:rPr>
              <a:t>jose.oreiro@ie.ufrj.br</a:t>
            </a:r>
            <a:r>
              <a:rPr lang="pt-BR" sz="1400" dirty="0" smtClean="0"/>
              <a:t>. </a:t>
            </a:r>
          </a:p>
          <a:p>
            <a:r>
              <a:rPr lang="pt-BR" sz="1800" dirty="0" err="1" smtClean="0"/>
              <a:t>Web-Site</a:t>
            </a:r>
            <a:r>
              <a:rPr lang="pt-BR" sz="1800" dirty="0" smtClean="0"/>
              <a:t> </a:t>
            </a:r>
          </a:p>
          <a:p>
            <a:pPr lvl="1"/>
            <a:r>
              <a:rPr lang="pt-BR" sz="1400" dirty="0" smtClean="0">
                <a:hlinkClick r:id="rId3"/>
              </a:rPr>
              <a:t>www.joseluisoreiro.com.br</a:t>
            </a:r>
            <a:r>
              <a:rPr lang="pt-BR" sz="1400" dirty="0" smtClean="0"/>
              <a:t>. </a:t>
            </a:r>
          </a:p>
          <a:p>
            <a:r>
              <a:rPr lang="pt-BR" sz="1800" dirty="0" smtClean="0"/>
              <a:t>Blog: </a:t>
            </a:r>
          </a:p>
          <a:p>
            <a:pPr lvl="1"/>
            <a:r>
              <a:rPr lang="pt-BR" sz="1400" dirty="0" smtClean="0">
                <a:hlinkClick r:id="rId4"/>
              </a:rPr>
              <a:t>www.jlcoreiro.wordpress.com</a:t>
            </a:r>
            <a:r>
              <a:rPr lang="pt-BR" sz="1400" dirty="0" smtClean="0"/>
              <a:t>. </a:t>
            </a:r>
          </a:p>
          <a:p>
            <a:endParaRPr lang="pt-BR" dirty="0" smtClean="0"/>
          </a:p>
          <a:p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pic>
        <p:nvPicPr>
          <p:cNvPr id="4098" name="Picture 2" descr="C:\Users\joreiro\Pictures\14372576032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720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1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546725"/>
              </p:ext>
            </p:extLst>
          </p:nvPr>
        </p:nvGraphicFramePr>
        <p:xfrm>
          <a:off x="179512" y="836712"/>
          <a:ext cx="8826540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Documento" r:id="rId4" imgW="6635475" imgH="7407636" progId="Word.Document.12">
                  <p:embed/>
                </p:oleObj>
              </mc:Choice>
              <mc:Fallback>
                <p:oleObj name="Documento" r:id="rId4" imgW="6635475" imgH="74076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836712"/>
                        <a:ext cx="8826540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Fontes de Crescimento da Produtividade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Crescimento e Acumulação de Capital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 smtClean="0"/>
                  <a:t>No longo-prazo o PIB e o estoque de capital devem crescer aproximadamente a mesma taxa. </a:t>
                </a:r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45720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𝑌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𝑌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𝐾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𝑢</m:t>
                      </m:r>
                      <m:r>
                        <a:rPr lang="pt-BR" i="1">
                          <a:latin typeface="Cambria Math"/>
                        </a:rPr>
                        <m:t>.</m:t>
                      </m:r>
                      <m:r>
                        <a:rPr lang="pt-BR" i="1">
                          <a:latin typeface="Cambria Math"/>
                        </a:rPr>
                        <m:t>𝜎</m:t>
                      </m:r>
                      <m:r>
                        <a:rPr lang="pt-BR" i="1">
                          <a:latin typeface="Cambria Math"/>
                        </a:rPr>
                        <m:t>.</m:t>
                      </m:r>
                      <m:r>
                        <a:rPr lang="pt-BR" i="1">
                          <a:latin typeface="Cambria Math"/>
                        </a:rPr>
                        <m:t>𝐾</m:t>
                      </m:r>
                      <m:r>
                        <a:rPr lang="pt-BR" i="1">
                          <a:latin typeface="Cambria Math"/>
                        </a:rPr>
                        <m:t>      (1)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 algn="just">
                  <a:buNone/>
                </a:pPr>
                <a:endParaRPr lang="pt-BR" dirty="0" smtClean="0"/>
              </a:p>
              <a:p>
                <a:pPr marL="457200" lvl="1" indent="0" algn="just">
                  <a:buNone/>
                </a:pPr>
                <a:r>
                  <a:rPr lang="pt-BR" dirty="0" smtClean="0"/>
                  <a:t>u : Grau de utilização da capacidade produtiva</a:t>
                </a:r>
              </a:p>
              <a:p>
                <a:pPr marL="457200" lvl="1" indent="0" algn="just">
                  <a:buNone/>
                </a:pP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: </a:t>
                </a:r>
                <a:r>
                  <a:rPr lang="en-US" dirty="0" err="1" smtClean="0"/>
                  <a:t>Produtividade</a:t>
                </a:r>
                <a:r>
                  <a:rPr lang="en-US" dirty="0" smtClean="0"/>
                  <a:t> do capital. </a:t>
                </a:r>
              </a:p>
              <a:p>
                <a:pPr marL="457200" lvl="1" indent="0">
                  <a:buNone/>
                </a:pPr>
                <a:endParaRPr lang="pt-BR" dirty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1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Crescimento e acumulação de capital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grau de utilização da capacidade produtiva tende a oscilar entre 0.7 e 0.9 em condições normais. </a:t>
            </a:r>
          </a:p>
          <a:p>
            <a:pPr lvl="1" algn="just"/>
            <a:r>
              <a:rPr lang="pt-BR" dirty="0" smtClean="0"/>
              <a:t>O grau de utilização da capacidade produtiva flutua nesse intervalo em função da dinâmica da demanda agregada. </a:t>
            </a:r>
          </a:p>
          <a:p>
            <a:pPr algn="just"/>
            <a:r>
              <a:rPr lang="pt-BR" dirty="0" smtClean="0"/>
              <a:t>A dinâmica da produtividade do capital depende da natureza do progresso técnico (Bresser-Pereira, 1986). </a:t>
            </a:r>
          </a:p>
          <a:p>
            <a:pPr lvl="1" algn="just"/>
            <a:r>
              <a:rPr lang="pt-BR" i="1" dirty="0" smtClean="0"/>
              <a:t>Poupador de capital</a:t>
            </a:r>
            <a:r>
              <a:rPr lang="pt-BR" dirty="0" smtClean="0"/>
              <a:t>: produtividade do capital aumenta ao longo do tempo.  </a:t>
            </a:r>
          </a:p>
          <a:p>
            <a:pPr lvl="1" algn="just"/>
            <a:r>
              <a:rPr lang="pt-BR" i="1" dirty="0" smtClean="0"/>
              <a:t>Dispendioso de capital</a:t>
            </a:r>
            <a:r>
              <a:rPr lang="pt-BR" dirty="0" smtClean="0"/>
              <a:t>: produtividade do capital diminui ao longo do tempo. </a:t>
            </a:r>
          </a:p>
          <a:p>
            <a:pPr lvl="1" algn="just"/>
            <a:r>
              <a:rPr lang="pt-BR" i="1" dirty="0" smtClean="0"/>
              <a:t>Neutro</a:t>
            </a:r>
            <a:r>
              <a:rPr lang="pt-BR" dirty="0" smtClean="0"/>
              <a:t>: produtividade do capital permanece constante ao longo do tempo.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Identidades Contábeis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251520" y="1988840"/>
                <a:ext cx="8640960" cy="340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i="1" dirty="0" smtClean="0"/>
              </a:p>
              <a:p>
                <a:endParaRPr lang="en-US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𝑔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𝛿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𝛿</m:t>
                      </m:r>
                      <m:r>
                        <a:rPr lang="en-US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endParaRPr lang="pt-BR" dirty="0" smtClean="0"/>
              </a:p>
              <a:p>
                <a:endParaRPr lang="pt-BR" dirty="0"/>
              </a:p>
              <a:p>
                <a:endParaRPr lang="pt-BR" dirty="0" smtClean="0"/>
              </a:p>
              <a:p>
                <a:endParaRPr lang="pt-BR" dirty="0"/>
              </a:p>
              <a:p>
                <a:endParaRPr lang="pt-BR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𝐼𝑁𝑉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𝑃𝐼𝐵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𝜌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(2)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8640960" cy="34022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6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373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9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Dinâmica da Acumulação de Capital no Brasil (1980-2012)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Desaceleração muito forte do ritmo de crescimento do estoque de capital no Brasil a partir do início da década de 1990. </a:t>
            </a:r>
          </a:p>
          <a:p>
            <a:pPr algn="just"/>
            <a:r>
              <a:rPr lang="pt-BR" dirty="0" smtClean="0"/>
              <a:t>Essa desaceleração deveu-se a uma combinação de fatores: </a:t>
            </a:r>
          </a:p>
          <a:p>
            <a:pPr lvl="1" algn="just"/>
            <a:r>
              <a:rPr lang="pt-BR" dirty="0" smtClean="0"/>
              <a:t>Redução expressiva da taxa de investimento da economia brasileira a partir de 1994. </a:t>
            </a:r>
          </a:p>
          <a:p>
            <a:pPr lvl="1" algn="just"/>
            <a:r>
              <a:rPr lang="pt-BR" dirty="0" smtClean="0"/>
              <a:t>Redução da produtividade do capital. </a:t>
            </a:r>
          </a:p>
          <a:p>
            <a:pPr lvl="1" algn="just"/>
            <a:r>
              <a:rPr lang="pt-BR" dirty="0" smtClean="0"/>
              <a:t>Aumento do preço relativo dos bens de investimento. 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7127</TotalTime>
  <Words>1636</Words>
  <Application>Microsoft Office PowerPoint</Application>
  <PresentationFormat>Apresentação na tela (4:3)</PresentationFormat>
  <Paragraphs>120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Tema do Office</vt:lpstr>
      <vt:lpstr>Documento</vt:lpstr>
      <vt:lpstr>Equação</vt:lpstr>
      <vt:lpstr>Planilha</vt:lpstr>
      <vt:lpstr>Acumulação de Capital, Progresso Técnico e Mudança Estrutural na Economia Brasileira (1980-2012)</vt:lpstr>
      <vt:lpstr>A Natureza do Desenvolvimento Econômico</vt:lpstr>
      <vt:lpstr>As Fontes do Crescimento da Produtividade </vt:lpstr>
      <vt:lpstr>Fontes de Crescimento da Produtividade</vt:lpstr>
      <vt:lpstr>Crescimento e Acumulação de Capital</vt:lpstr>
      <vt:lpstr>Crescimento e acumulação de capital </vt:lpstr>
      <vt:lpstr>Identidades Contábeis </vt:lpstr>
      <vt:lpstr>Apresentação do PowerPoint</vt:lpstr>
      <vt:lpstr>Dinâmica da Acumulação de Capital no Brasil (1980-2012)</vt:lpstr>
      <vt:lpstr>Desaceleração do ritmo de acumulação de capital no Brasil </vt:lpstr>
      <vt:lpstr>Quais motivos levaram a queda da taxa de investimento? </vt:lpstr>
      <vt:lpstr>                     Especificações da função de acumulação</vt:lpstr>
      <vt:lpstr>Prendam os suspeitos de sempre ...</vt:lpstr>
      <vt:lpstr>Apresentação do PowerPoint</vt:lpstr>
      <vt:lpstr>Apresentação do PowerPoint</vt:lpstr>
      <vt:lpstr>Por que a taxa de investimento caiu?</vt:lpstr>
      <vt:lpstr>Matriz de Correlação entre as Variáveis</vt:lpstr>
      <vt:lpstr>Apresentação do PowerPoint</vt:lpstr>
      <vt:lpstr>Apresentação do PowerPoint</vt:lpstr>
      <vt:lpstr>Determinantes da Taxa de Investimento</vt:lpstr>
      <vt:lpstr>A Função de Progresso Técnico </vt:lpstr>
      <vt:lpstr>Apresentação do PowerPoint</vt:lpstr>
      <vt:lpstr>Progresso Técnico e Acumulação de Capital no Brasil (1994-2012)</vt:lpstr>
      <vt:lpstr>Mudança Estrutural e Progresso Técnico</vt:lpstr>
      <vt:lpstr>Mudança Estrutural e Progresso Técnico </vt:lpstr>
      <vt:lpstr>A Evolução da Estrutura Produtiva do Brasil (1947-2011)</vt:lpstr>
      <vt:lpstr>Desindustrialização e Mudança Estrutural no Brasil (1994-2012)</vt:lpstr>
      <vt:lpstr>Apresentação do PowerPoint</vt:lpstr>
      <vt:lpstr>Matriz de Correlação </vt:lpstr>
      <vt:lpstr>Estimação da Função de Progresso Técnico sem Mudança Estrutural (1994-2012)</vt:lpstr>
      <vt:lpstr>Estimação da Função de Progresso Técnico com Mudança Estrutural (1994-2012)</vt:lpstr>
      <vt:lpstr>Estimação da Função de Progresso Técnico com Mudança Estrutural (1999-2012)</vt:lpstr>
      <vt:lpstr>Resultados da estimação da função de progresso técnico</vt:lpstr>
      <vt:lpstr>Sumário das Conclusões </vt:lpstr>
      <vt:lpstr>Contato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joreiro</dc:creator>
  <cp:lastModifiedBy>joreiro</cp:lastModifiedBy>
  <cp:revision>38</cp:revision>
  <dcterms:created xsi:type="dcterms:W3CDTF">2016-09-09T16:18:34Z</dcterms:created>
  <dcterms:modified xsi:type="dcterms:W3CDTF">2017-04-11T12:32:55Z</dcterms:modified>
</cp:coreProperties>
</file>