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58" r:id="rId4"/>
    <p:sldId id="259" r:id="rId5"/>
    <p:sldId id="260" r:id="rId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65239-8147-4D51-AAF2-8572DE950731}"/>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3D48F41F-5603-4FAF-A230-115F21028B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7CB585B4-CE71-414F-80DB-AE8540DDD659}"/>
              </a:ext>
            </a:extLst>
          </p:cNvPr>
          <p:cNvSpPr>
            <a:spLocks noGrp="1"/>
          </p:cNvSpPr>
          <p:nvPr>
            <p:ph type="dt" sz="half" idx="10"/>
          </p:nvPr>
        </p:nvSpPr>
        <p:spPr/>
        <p:txBody>
          <a:bodyPr/>
          <a:lstStyle/>
          <a:p>
            <a:fld id="{09BD7DC3-4179-4CE2-A7DC-C95E888FD74E}" type="datetimeFigureOut">
              <a:rPr lang="pt-BR" smtClean="0"/>
              <a:t>05/04/2021</a:t>
            </a:fld>
            <a:endParaRPr lang="pt-BR"/>
          </a:p>
        </p:txBody>
      </p:sp>
      <p:sp>
        <p:nvSpPr>
          <p:cNvPr id="5" name="Espaço Reservado para Rodapé 4">
            <a:extLst>
              <a:ext uri="{FF2B5EF4-FFF2-40B4-BE49-F238E27FC236}">
                <a16:creationId xmlns:a16="http://schemas.microsoft.com/office/drawing/2014/main" id="{BE223748-4DCE-47FE-AE44-4879E3C8751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279ADF6-A4FF-44BA-969F-103EF925DB56}"/>
              </a:ext>
            </a:extLst>
          </p:cNvPr>
          <p:cNvSpPr>
            <a:spLocks noGrp="1"/>
          </p:cNvSpPr>
          <p:nvPr>
            <p:ph type="sldNum" sz="quarter" idx="12"/>
          </p:nvPr>
        </p:nvSpPr>
        <p:spPr/>
        <p:txBody>
          <a:bodyPr/>
          <a:lstStyle/>
          <a:p>
            <a:fld id="{AE919462-085F-4A2C-B255-5406B7C8668B}" type="slidenum">
              <a:rPr lang="pt-BR" smtClean="0"/>
              <a:t>‹nº›</a:t>
            </a:fld>
            <a:endParaRPr lang="pt-BR"/>
          </a:p>
        </p:txBody>
      </p:sp>
    </p:spTree>
    <p:extLst>
      <p:ext uri="{BB962C8B-B14F-4D97-AF65-F5344CB8AC3E}">
        <p14:creationId xmlns:p14="http://schemas.microsoft.com/office/powerpoint/2010/main" val="3725727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75FBE7-6E25-440F-BA3A-77A227C091D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87AB038A-E480-4D67-8793-9F6893ADE6A3}"/>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08A83A6-7B8C-4004-A1F8-35DB0FFBE976}"/>
              </a:ext>
            </a:extLst>
          </p:cNvPr>
          <p:cNvSpPr>
            <a:spLocks noGrp="1"/>
          </p:cNvSpPr>
          <p:nvPr>
            <p:ph type="dt" sz="half" idx="10"/>
          </p:nvPr>
        </p:nvSpPr>
        <p:spPr/>
        <p:txBody>
          <a:bodyPr/>
          <a:lstStyle/>
          <a:p>
            <a:fld id="{09BD7DC3-4179-4CE2-A7DC-C95E888FD74E}" type="datetimeFigureOut">
              <a:rPr lang="pt-BR" smtClean="0"/>
              <a:t>05/04/2021</a:t>
            </a:fld>
            <a:endParaRPr lang="pt-BR"/>
          </a:p>
        </p:txBody>
      </p:sp>
      <p:sp>
        <p:nvSpPr>
          <p:cNvPr id="5" name="Espaço Reservado para Rodapé 4">
            <a:extLst>
              <a:ext uri="{FF2B5EF4-FFF2-40B4-BE49-F238E27FC236}">
                <a16:creationId xmlns:a16="http://schemas.microsoft.com/office/drawing/2014/main" id="{7186631E-03CB-4EBE-9728-8AA8F935D17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D302A03-036D-4455-B3ED-EDEC0A28981C}"/>
              </a:ext>
            </a:extLst>
          </p:cNvPr>
          <p:cNvSpPr>
            <a:spLocks noGrp="1"/>
          </p:cNvSpPr>
          <p:nvPr>
            <p:ph type="sldNum" sz="quarter" idx="12"/>
          </p:nvPr>
        </p:nvSpPr>
        <p:spPr/>
        <p:txBody>
          <a:bodyPr/>
          <a:lstStyle/>
          <a:p>
            <a:fld id="{AE919462-085F-4A2C-B255-5406B7C8668B}" type="slidenum">
              <a:rPr lang="pt-BR" smtClean="0"/>
              <a:t>‹nº›</a:t>
            </a:fld>
            <a:endParaRPr lang="pt-BR"/>
          </a:p>
        </p:txBody>
      </p:sp>
    </p:spTree>
    <p:extLst>
      <p:ext uri="{BB962C8B-B14F-4D97-AF65-F5344CB8AC3E}">
        <p14:creationId xmlns:p14="http://schemas.microsoft.com/office/powerpoint/2010/main" val="3322355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01914A8-FA8B-466B-82F3-3B424D0EC4F1}"/>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A8227C61-263D-4978-9A1E-C3BBB1CC104B}"/>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EDB32E9-7606-4CDA-966D-2B9199AA5D7E}"/>
              </a:ext>
            </a:extLst>
          </p:cNvPr>
          <p:cNvSpPr>
            <a:spLocks noGrp="1"/>
          </p:cNvSpPr>
          <p:nvPr>
            <p:ph type="dt" sz="half" idx="10"/>
          </p:nvPr>
        </p:nvSpPr>
        <p:spPr/>
        <p:txBody>
          <a:bodyPr/>
          <a:lstStyle/>
          <a:p>
            <a:fld id="{09BD7DC3-4179-4CE2-A7DC-C95E888FD74E}" type="datetimeFigureOut">
              <a:rPr lang="pt-BR" smtClean="0"/>
              <a:t>05/04/2021</a:t>
            </a:fld>
            <a:endParaRPr lang="pt-BR"/>
          </a:p>
        </p:txBody>
      </p:sp>
      <p:sp>
        <p:nvSpPr>
          <p:cNvPr id="5" name="Espaço Reservado para Rodapé 4">
            <a:extLst>
              <a:ext uri="{FF2B5EF4-FFF2-40B4-BE49-F238E27FC236}">
                <a16:creationId xmlns:a16="http://schemas.microsoft.com/office/drawing/2014/main" id="{014F6390-EB5C-4312-AB9C-0BF8220E8B3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FFC509D-8D20-4ACF-ACC6-0F6ED08701FE}"/>
              </a:ext>
            </a:extLst>
          </p:cNvPr>
          <p:cNvSpPr>
            <a:spLocks noGrp="1"/>
          </p:cNvSpPr>
          <p:nvPr>
            <p:ph type="sldNum" sz="quarter" idx="12"/>
          </p:nvPr>
        </p:nvSpPr>
        <p:spPr/>
        <p:txBody>
          <a:bodyPr/>
          <a:lstStyle/>
          <a:p>
            <a:fld id="{AE919462-085F-4A2C-B255-5406B7C8668B}" type="slidenum">
              <a:rPr lang="pt-BR" smtClean="0"/>
              <a:t>‹nº›</a:t>
            </a:fld>
            <a:endParaRPr lang="pt-BR"/>
          </a:p>
        </p:txBody>
      </p:sp>
    </p:spTree>
    <p:extLst>
      <p:ext uri="{BB962C8B-B14F-4D97-AF65-F5344CB8AC3E}">
        <p14:creationId xmlns:p14="http://schemas.microsoft.com/office/powerpoint/2010/main" val="798608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045699-16B0-4631-88D5-FEDADAC1082E}"/>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B753FD40-237D-46DF-8A9B-94385F1F9258}"/>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C9BE47F-5587-4FDB-A2F1-E8AAD9AD26D1}"/>
              </a:ext>
            </a:extLst>
          </p:cNvPr>
          <p:cNvSpPr>
            <a:spLocks noGrp="1"/>
          </p:cNvSpPr>
          <p:nvPr>
            <p:ph type="dt" sz="half" idx="10"/>
          </p:nvPr>
        </p:nvSpPr>
        <p:spPr/>
        <p:txBody>
          <a:bodyPr/>
          <a:lstStyle/>
          <a:p>
            <a:fld id="{09BD7DC3-4179-4CE2-A7DC-C95E888FD74E}" type="datetimeFigureOut">
              <a:rPr lang="pt-BR" smtClean="0"/>
              <a:t>05/04/2021</a:t>
            </a:fld>
            <a:endParaRPr lang="pt-BR"/>
          </a:p>
        </p:txBody>
      </p:sp>
      <p:sp>
        <p:nvSpPr>
          <p:cNvPr id="5" name="Espaço Reservado para Rodapé 4">
            <a:extLst>
              <a:ext uri="{FF2B5EF4-FFF2-40B4-BE49-F238E27FC236}">
                <a16:creationId xmlns:a16="http://schemas.microsoft.com/office/drawing/2014/main" id="{84313F5C-D75B-45B6-961D-88B4CAFF20D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DB5AFE7-122F-4E0F-8EC2-3632EF238109}"/>
              </a:ext>
            </a:extLst>
          </p:cNvPr>
          <p:cNvSpPr>
            <a:spLocks noGrp="1"/>
          </p:cNvSpPr>
          <p:nvPr>
            <p:ph type="sldNum" sz="quarter" idx="12"/>
          </p:nvPr>
        </p:nvSpPr>
        <p:spPr/>
        <p:txBody>
          <a:bodyPr/>
          <a:lstStyle/>
          <a:p>
            <a:fld id="{AE919462-085F-4A2C-B255-5406B7C8668B}" type="slidenum">
              <a:rPr lang="pt-BR" smtClean="0"/>
              <a:t>‹nº›</a:t>
            </a:fld>
            <a:endParaRPr lang="pt-BR"/>
          </a:p>
        </p:txBody>
      </p:sp>
    </p:spTree>
    <p:extLst>
      <p:ext uri="{BB962C8B-B14F-4D97-AF65-F5344CB8AC3E}">
        <p14:creationId xmlns:p14="http://schemas.microsoft.com/office/powerpoint/2010/main" val="497840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CE897B-6FB2-4779-BFC0-D30B78CEFBD7}"/>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4D75710B-3C46-4F13-8FE3-AF0B16C27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CED74478-D7ED-4F18-9129-5B5221FCBF7C}"/>
              </a:ext>
            </a:extLst>
          </p:cNvPr>
          <p:cNvSpPr>
            <a:spLocks noGrp="1"/>
          </p:cNvSpPr>
          <p:nvPr>
            <p:ph type="dt" sz="half" idx="10"/>
          </p:nvPr>
        </p:nvSpPr>
        <p:spPr/>
        <p:txBody>
          <a:bodyPr/>
          <a:lstStyle/>
          <a:p>
            <a:fld id="{09BD7DC3-4179-4CE2-A7DC-C95E888FD74E}" type="datetimeFigureOut">
              <a:rPr lang="pt-BR" smtClean="0"/>
              <a:t>05/04/2021</a:t>
            </a:fld>
            <a:endParaRPr lang="pt-BR"/>
          </a:p>
        </p:txBody>
      </p:sp>
      <p:sp>
        <p:nvSpPr>
          <p:cNvPr id="5" name="Espaço Reservado para Rodapé 4">
            <a:extLst>
              <a:ext uri="{FF2B5EF4-FFF2-40B4-BE49-F238E27FC236}">
                <a16:creationId xmlns:a16="http://schemas.microsoft.com/office/drawing/2014/main" id="{0C1D8D5F-F422-4D2B-8DEB-407C0C7DDE2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7C27ACB-698B-4001-97DE-222B0F82570A}"/>
              </a:ext>
            </a:extLst>
          </p:cNvPr>
          <p:cNvSpPr>
            <a:spLocks noGrp="1"/>
          </p:cNvSpPr>
          <p:nvPr>
            <p:ph type="sldNum" sz="quarter" idx="12"/>
          </p:nvPr>
        </p:nvSpPr>
        <p:spPr/>
        <p:txBody>
          <a:bodyPr/>
          <a:lstStyle/>
          <a:p>
            <a:fld id="{AE919462-085F-4A2C-B255-5406B7C8668B}" type="slidenum">
              <a:rPr lang="pt-BR" smtClean="0"/>
              <a:t>‹nº›</a:t>
            </a:fld>
            <a:endParaRPr lang="pt-BR"/>
          </a:p>
        </p:txBody>
      </p:sp>
    </p:spTree>
    <p:extLst>
      <p:ext uri="{BB962C8B-B14F-4D97-AF65-F5344CB8AC3E}">
        <p14:creationId xmlns:p14="http://schemas.microsoft.com/office/powerpoint/2010/main" val="3345880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D8C306-4664-4E39-91FE-143BE9AEDC4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162D6DF2-3460-4DB6-8B48-9C9F4DE97609}"/>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5115AB08-627E-42C3-820E-DA06EE10009C}"/>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0C5660CF-6B09-4142-B7F8-811D95B22FEB}"/>
              </a:ext>
            </a:extLst>
          </p:cNvPr>
          <p:cNvSpPr>
            <a:spLocks noGrp="1"/>
          </p:cNvSpPr>
          <p:nvPr>
            <p:ph type="dt" sz="half" idx="10"/>
          </p:nvPr>
        </p:nvSpPr>
        <p:spPr/>
        <p:txBody>
          <a:bodyPr/>
          <a:lstStyle/>
          <a:p>
            <a:fld id="{09BD7DC3-4179-4CE2-A7DC-C95E888FD74E}" type="datetimeFigureOut">
              <a:rPr lang="pt-BR" smtClean="0"/>
              <a:t>05/04/2021</a:t>
            </a:fld>
            <a:endParaRPr lang="pt-BR"/>
          </a:p>
        </p:txBody>
      </p:sp>
      <p:sp>
        <p:nvSpPr>
          <p:cNvPr id="6" name="Espaço Reservado para Rodapé 5">
            <a:extLst>
              <a:ext uri="{FF2B5EF4-FFF2-40B4-BE49-F238E27FC236}">
                <a16:creationId xmlns:a16="http://schemas.microsoft.com/office/drawing/2014/main" id="{2DF75ACB-1242-4F88-80EB-5F5CE5F38A84}"/>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709BB97-A425-4A22-9F14-C743A77E31F7}"/>
              </a:ext>
            </a:extLst>
          </p:cNvPr>
          <p:cNvSpPr>
            <a:spLocks noGrp="1"/>
          </p:cNvSpPr>
          <p:nvPr>
            <p:ph type="sldNum" sz="quarter" idx="12"/>
          </p:nvPr>
        </p:nvSpPr>
        <p:spPr/>
        <p:txBody>
          <a:bodyPr/>
          <a:lstStyle/>
          <a:p>
            <a:fld id="{AE919462-085F-4A2C-B255-5406B7C8668B}" type="slidenum">
              <a:rPr lang="pt-BR" smtClean="0"/>
              <a:t>‹nº›</a:t>
            </a:fld>
            <a:endParaRPr lang="pt-BR"/>
          </a:p>
        </p:txBody>
      </p:sp>
    </p:spTree>
    <p:extLst>
      <p:ext uri="{BB962C8B-B14F-4D97-AF65-F5344CB8AC3E}">
        <p14:creationId xmlns:p14="http://schemas.microsoft.com/office/powerpoint/2010/main" val="4119913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53D84B-B2B9-446B-A4CF-EEF10A4897A5}"/>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11F295D9-A058-4767-A3FD-A1AC38C5EC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04D41615-94B5-44FE-9B83-1046E862AFD4}"/>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37886FE3-F992-4C14-9208-158E5478C8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5248D877-5ADF-4321-BD09-FEB270E62083}"/>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5B15305D-A451-4249-B7AF-DE295EFFFE13}"/>
              </a:ext>
            </a:extLst>
          </p:cNvPr>
          <p:cNvSpPr>
            <a:spLocks noGrp="1"/>
          </p:cNvSpPr>
          <p:nvPr>
            <p:ph type="dt" sz="half" idx="10"/>
          </p:nvPr>
        </p:nvSpPr>
        <p:spPr/>
        <p:txBody>
          <a:bodyPr/>
          <a:lstStyle/>
          <a:p>
            <a:fld id="{09BD7DC3-4179-4CE2-A7DC-C95E888FD74E}" type="datetimeFigureOut">
              <a:rPr lang="pt-BR" smtClean="0"/>
              <a:t>05/04/2021</a:t>
            </a:fld>
            <a:endParaRPr lang="pt-BR"/>
          </a:p>
        </p:txBody>
      </p:sp>
      <p:sp>
        <p:nvSpPr>
          <p:cNvPr id="8" name="Espaço Reservado para Rodapé 7">
            <a:extLst>
              <a:ext uri="{FF2B5EF4-FFF2-40B4-BE49-F238E27FC236}">
                <a16:creationId xmlns:a16="http://schemas.microsoft.com/office/drawing/2014/main" id="{9327F2D1-04A5-4443-AE1D-192D63DEF428}"/>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597D78D9-89DC-40E8-9672-392FDBE34C9F}"/>
              </a:ext>
            </a:extLst>
          </p:cNvPr>
          <p:cNvSpPr>
            <a:spLocks noGrp="1"/>
          </p:cNvSpPr>
          <p:nvPr>
            <p:ph type="sldNum" sz="quarter" idx="12"/>
          </p:nvPr>
        </p:nvSpPr>
        <p:spPr/>
        <p:txBody>
          <a:bodyPr/>
          <a:lstStyle/>
          <a:p>
            <a:fld id="{AE919462-085F-4A2C-B255-5406B7C8668B}" type="slidenum">
              <a:rPr lang="pt-BR" smtClean="0"/>
              <a:t>‹nº›</a:t>
            </a:fld>
            <a:endParaRPr lang="pt-BR"/>
          </a:p>
        </p:txBody>
      </p:sp>
    </p:spTree>
    <p:extLst>
      <p:ext uri="{BB962C8B-B14F-4D97-AF65-F5344CB8AC3E}">
        <p14:creationId xmlns:p14="http://schemas.microsoft.com/office/powerpoint/2010/main" val="3234749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E02620-B7F5-426B-857C-116FB5C149A7}"/>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FFE7597B-09D6-4AC9-B013-3B1B12F9743B}"/>
              </a:ext>
            </a:extLst>
          </p:cNvPr>
          <p:cNvSpPr>
            <a:spLocks noGrp="1"/>
          </p:cNvSpPr>
          <p:nvPr>
            <p:ph type="dt" sz="half" idx="10"/>
          </p:nvPr>
        </p:nvSpPr>
        <p:spPr/>
        <p:txBody>
          <a:bodyPr/>
          <a:lstStyle/>
          <a:p>
            <a:fld id="{09BD7DC3-4179-4CE2-A7DC-C95E888FD74E}" type="datetimeFigureOut">
              <a:rPr lang="pt-BR" smtClean="0"/>
              <a:t>05/04/2021</a:t>
            </a:fld>
            <a:endParaRPr lang="pt-BR"/>
          </a:p>
        </p:txBody>
      </p:sp>
      <p:sp>
        <p:nvSpPr>
          <p:cNvPr id="4" name="Espaço Reservado para Rodapé 3">
            <a:extLst>
              <a:ext uri="{FF2B5EF4-FFF2-40B4-BE49-F238E27FC236}">
                <a16:creationId xmlns:a16="http://schemas.microsoft.com/office/drawing/2014/main" id="{5FF546B4-B6C9-4A05-B8EA-DB243E4258D6}"/>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C8B6E834-85DE-4D6C-BCE9-59ADE20D4DF7}"/>
              </a:ext>
            </a:extLst>
          </p:cNvPr>
          <p:cNvSpPr>
            <a:spLocks noGrp="1"/>
          </p:cNvSpPr>
          <p:nvPr>
            <p:ph type="sldNum" sz="quarter" idx="12"/>
          </p:nvPr>
        </p:nvSpPr>
        <p:spPr/>
        <p:txBody>
          <a:bodyPr/>
          <a:lstStyle/>
          <a:p>
            <a:fld id="{AE919462-085F-4A2C-B255-5406B7C8668B}" type="slidenum">
              <a:rPr lang="pt-BR" smtClean="0"/>
              <a:t>‹nº›</a:t>
            </a:fld>
            <a:endParaRPr lang="pt-BR"/>
          </a:p>
        </p:txBody>
      </p:sp>
    </p:spTree>
    <p:extLst>
      <p:ext uri="{BB962C8B-B14F-4D97-AF65-F5344CB8AC3E}">
        <p14:creationId xmlns:p14="http://schemas.microsoft.com/office/powerpoint/2010/main" val="1155949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8DDF8884-8DF4-439E-8B93-BCFA3A1CA647}"/>
              </a:ext>
            </a:extLst>
          </p:cNvPr>
          <p:cNvSpPr>
            <a:spLocks noGrp="1"/>
          </p:cNvSpPr>
          <p:nvPr>
            <p:ph type="dt" sz="half" idx="10"/>
          </p:nvPr>
        </p:nvSpPr>
        <p:spPr/>
        <p:txBody>
          <a:bodyPr/>
          <a:lstStyle/>
          <a:p>
            <a:fld id="{09BD7DC3-4179-4CE2-A7DC-C95E888FD74E}" type="datetimeFigureOut">
              <a:rPr lang="pt-BR" smtClean="0"/>
              <a:t>05/04/2021</a:t>
            </a:fld>
            <a:endParaRPr lang="pt-BR"/>
          </a:p>
        </p:txBody>
      </p:sp>
      <p:sp>
        <p:nvSpPr>
          <p:cNvPr id="3" name="Espaço Reservado para Rodapé 2">
            <a:extLst>
              <a:ext uri="{FF2B5EF4-FFF2-40B4-BE49-F238E27FC236}">
                <a16:creationId xmlns:a16="http://schemas.microsoft.com/office/drawing/2014/main" id="{24389C22-8379-4C13-B659-18FB7A91935D}"/>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6B3FD5C7-C385-40B1-B558-3BA40D732921}"/>
              </a:ext>
            </a:extLst>
          </p:cNvPr>
          <p:cNvSpPr>
            <a:spLocks noGrp="1"/>
          </p:cNvSpPr>
          <p:nvPr>
            <p:ph type="sldNum" sz="quarter" idx="12"/>
          </p:nvPr>
        </p:nvSpPr>
        <p:spPr/>
        <p:txBody>
          <a:bodyPr/>
          <a:lstStyle/>
          <a:p>
            <a:fld id="{AE919462-085F-4A2C-B255-5406B7C8668B}" type="slidenum">
              <a:rPr lang="pt-BR" smtClean="0"/>
              <a:t>‹nº›</a:t>
            </a:fld>
            <a:endParaRPr lang="pt-BR"/>
          </a:p>
        </p:txBody>
      </p:sp>
    </p:spTree>
    <p:extLst>
      <p:ext uri="{BB962C8B-B14F-4D97-AF65-F5344CB8AC3E}">
        <p14:creationId xmlns:p14="http://schemas.microsoft.com/office/powerpoint/2010/main" val="2067972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4E6000-96C9-45B5-8003-9565ED2ACD7D}"/>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1F3C1B5D-FA47-4087-B853-2073DF9792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E1E05B74-DA79-456E-B7A1-2C23159E85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450CAE62-75E5-4C77-BDC8-915423E5120B}"/>
              </a:ext>
            </a:extLst>
          </p:cNvPr>
          <p:cNvSpPr>
            <a:spLocks noGrp="1"/>
          </p:cNvSpPr>
          <p:nvPr>
            <p:ph type="dt" sz="half" idx="10"/>
          </p:nvPr>
        </p:nvSpPr>
        <p:spPr/>
        <p:txBody>
          <a:bodyPr/>
          <a:lstStyle/>
          <a:p>
            <a:fld id="{09BD7DC3-4179-4CE2-A7DC-C95E888FD74E}" type="datetimeFigureOut">
              <a:rPr lang="pt-BR" smtClean="0"/>
              <a:t>05/04/2021</a:t>
            </a:fld>
            <a:endParaRPr lang="pt-BR"/>
          </a:p>
        </p:txBody>
      </p:sp>
      <p:sp>
        <p:nvSpPr>
          <p:cNvPr id="6" name="Espaço Reservado para Rodapé 5">
            <a:extLst>
              <a:ext uri="{FF2B5EF4-FFF2-40B4-BE49-F238E27FC236}">
                <a16:creationId xmlns:a16="http://schemas.microsoft.com/office/drawing/2014/main" id="{8B09014F-19F9-4264-BA18-6A1AD6E0A7C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72092B50-E9C4-492C-86ED-CD8418C01F21}"/>
              </a:ext>
            </a:extLst>
          </p:cNvPr>
          <p:cNvSpPr>
            <a:spLocks noGrp="1"/>
          </p:cNvSpPr>
          <p:nvPr>
            <p:ph type="sldNum" sz="quarter" idx="12"/>
          </p:nvPr>
        </p:nvSpPr>
        <p:spPr/>
        <p:txBody>
          <a:bodyPr/>
          <a:lstStyle/>
          <a:p>
            <a:fld id="{AE919462-085F-4A2C-B255-5406B7C8668B}" type="slidenum">
              <a:rPr lang="pt-BR" smtClean="0"/>
              <a:t>‹nº›</a:t>
            </a:fld>
            <a:endParaRPr lang="pt-BR"/>
          </a:p>
        </p:txBody>
      </p:sp>
    </p:spTree>
    <p:extLst>
      <p:ext uri="{BB962C8B-B14F-4D97-AF65-F5344CB8AC3E}">
        <p14:creationId xmlns:p14="http://schemas.microsoft.com/office/powerpoint/2010/main" val="3600365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06923E-D5EC-45F8-894F-2BDD11FDF375}"/>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28640239-4E07-4C6F-A380-7AF51A9884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CC1BB695-E639-483A-A261-986A0F8C9C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96F44049-F913-4BF9-A011-CB0B26AFC8E8}"/>
              </a:ext>
            </a:extLst>
          </p:cNvPr>
          <p:cNvSpPr>
            <a:spLocks noGrp="1"/>
          </p:cNvSpPr>
          <p:nvPr>
            <p:ph type="dt" sz="half" idx="10"/>
          </p:nvPr>
        </p:nvSpPr>
        <p:spPr/>
        <p:txBody>
          <a:bodyPr/>
          <a:lstStyle/>
          <a:p>
            <a:fld id="{09BD7DC3-4179-4CE2-A7DC-C95E888FD74E}" type="datetimeFigureOut">
              <a:rPr lang="pt-BR" smtClean="0"/>
              <a:t>05/04/2021</a:t>
            </a:fld>
            <a:endParaRPr lang="pt-BR"/>
          </a:p>
        </p:txBody>
      </p:sp>
      <p:sp>
        <p:nvSpPr>
          <p:cNvPr id="6" name="Espaço Reservado para Rodapé 5">
            <a:extLst>
              <a:ext uri="{FF2B5EF4-FFF2-40B4-BE49-F238E27FC236}">
                <a16:creationId xmlns:a16="http://schemas.microsoft.com/office/drawing/2014/main" id="{501E755D-F37A-474A-A156-42A2DD42169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34C442C3-0191-482C-A570-C2AE70BE67DE}"/>
              </a:ext>
            </a:extLst>
          </p:cNvPr>
          <p:cNvSpPr>
            <a:spLocks noGrp="1"/>
          </p:cNvSpPr>
          <p:nvPr>
            <p:ph type="sldNum" sz="quarter" idx="12"/>
          </p:nvPr>
        </p:nvSpPr>
        <p:spPr/>
        <p:txBody>
          <a:bodyPr/>
          <a:lstStyle/>
          <a:p>
            <a:fld id="{AE919462-085F-4A2C-B255-5406B7C8668B}" type="slidenum">
              <a:rPr lang="pt-BR" smtClean="0"/>
              <a:t>‹nº›</a:t>
            </a:fld>
            <a:endParaRPr lang="pt-BR"/>
          </a:p>
        </p:txBody>
      </p:sp>
    </p:spTree>
    <p:extLst>
      <p:ext uri="{BB962C8B-B14F-4D97-AF65-F5344CB8AC3E}">
        <p14:creationId xmlns:p14="http://schemas.microsoft.com/office/powerpoint/2010/main" val="1177773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F329F483-D8DE-4D00-A5E1-AF98B5479E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E2367B4B-1605-446A-80EF-F9FFB52CB8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4D587D5-E1FB-42BD-9042-B2E7D900A9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BD7DC3-4179-4CE2-A7DC-C95E888FD74E}" type="datetimeFigureOut">
              <a:rPr lang="pt-BR" smtClean="0"/>
              <a:t>05/04/2021</a:t>
            </a:fld>
            <a:endParaRPr lang="pt-BR"/>
          </a:p>
        </p:txBody>
      </p:sp>
      <p:sp>
        <p:nvSpPr>
          <p:cNvPr id="5" name="Espaço Reservado para Rodapé 4">
            <a:extLst>
              <a:ext uri="{FF2B5EF4-FFF2-40B4-BE49-F238E27FC236}">
                <a16:creationId xmlns:a16="http://schemas.microsoft.com/office/drawing/2014/main" id="{26622A6B-9196-4C79-8811-809929493B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D4E959E5-CFAF-4F66-9D04-9ABCDD7AB5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19462-085F-4A2C-B255-5406B7C8668B}" type="slidenum">
              <a:rPr lang="pt-BR" smtClean="0"/>
              <a:t>‹nº›</a:t>
            </a:fld>
            <a:endParaRPr lang="pt-BR"/>
          </a:p>
        </p:txBody>
      </p:sp>
    </p:spTree>
    <p:extLst>
      <p:ext uri="{BB962C8B-B14F-4D97-AF65-F5344CB8AC3E}">
        <p14:creationId xmlns:p14="http://schemas.microsoft.com/office/powerpoint/2010/main" val="976838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F91AB2-7885-4B88-ACC7-E02FD61F7380}"/>
              </a:ext>
            </a:extLst>
          </p:cNvPr>
          <p:cNvSpPr>
            <a:spLocks noGrp="1"/>
          </p:cNvSpPr>
          <p:nvPr>
            <p:ph type="ctrTitle"/>
          </p:nvPr>
        </p:nvSpPr>
        <p:spPr>
          <a:xfrm>
            <a:off x="1524000" y="1854200"/>
            <a:ext cx="9144000" cy="1655762"/>
          </a:xfrm>
        </p:spPr>
        <p:txBody>
          <a:bodyPr>
            <a:normAutofit fontScale="90000"/>
          </a:bodyPr>
          <a:lstStyle/>
          <a:p>
            <a:r>
              <a:rPr lang="pt-BR" sz="4400" dirty="0"/>
              <a:t>Desenvolvimento e Subdesenvolvimento na Obra de Celso Furtado: O desequilíbrio externo nas estruturas subdesenvolvidas</a:t>
            </a:r>
          </a:p>
        </p:txBody>
      </p:sp>
      <p:sp>
        <p:nvSpPr>
          <p:cNvPr id="3" name="Subtítulo 2">
            <a:extLst>
              <a:ext uri="{FF2B5EF4-FFF2-40B4-BE49-F238E27FC236}">
                <a16:creationId xmlns:a16="http://schemas.microsoft.com/office/drawing/2014/main" id="{0A34F015-D6BC-4DBB-A238-19440B580171}"/>
              </a:ext>
            </a:extLst>
          </p:cNvPr>
          <p:cNvSpPr>
            <a:spLocks noGrp="1"/>
          </p:cNvSpPr>
          <p:nvPr>
            <p:ph type="subTitle" idx="1"/>
          </p:nvPr>
        </p:nvSpPr>
        <p:spPr>
          <a:xfrm>
            <a:off x="1524000" y="3844212"/>
            <a:ext cx="9144000" cy="1413588"/>
          </a:xfrm>
        </p:spPr>
        <p:txBody>
          <a:bodyPr>
            <a:normAutofit fontScale="92500" lnSpcReduction="20000"/>
          </a:bodyPr>
          <a:lstStyle/>
          <a:p>
            <a:r>
              <a:rPr lang="pt-BR" dirty="0"/>
              <a:t>José Luis Oreiro </a:t>
            </a:r>
          </a:p>
          <a:p>
            <a:r>
              <a:rPr lang="pt-BR" dirty="0"/>
              <a:t>Professor Associado do Departamento de Economia da Universidade de Brasília </a:t>
            </a:r>
          </a:p>
          <a:p>
            <a:r>
              <a:rPr lang="pt-BR" dirty="0"/>
              <a:t>Pesquisador Nível IB do CNPq</a:t>
            </a:r>
          </a:p>
          <a:p>
            <a:endParaRPr lang="pt-BR" dirty="0"/>
          </a:p>
        </p:txBody>
      </p:sp>
      <p:pic>
        <p:nvPicPr>
          <p:cNvPr id="4" name="Imagem 3">
            <a:extLst>
              <a:ext uri="{FF2B5EF4-FFF2-40B4-BE49-F238E27FC236}">
                <a16:creationId xmlns:a16="http://schemas.microsoft.com/office/drawing/2014/main" id="{BED0B596-8139-4478-9A63-4FF9023592BF}"/>
              </a:ext>
            </a:extLst>
          </p:cNvPr>
          <p:cNvPicPr>
            <a:picLocks noChangeAspect="1"/>
          </p:cNvPicPr>
          <p:nvPr/>
        </p:nvPicPr>
        <p:blipFill>
          <a:blip r:embed="rId2"/>
          <a:stretch>
            <a:fillRect/>
          </a:stretch>
        </p:blipFill>
        <p:spPr>
          <a:xfrm>
            <a:off x="0" y="0"/>
            <a:ext cx="12191999" cy="1700808"/>
          </a:xfrm>
          <a:prstGeom prst="rect">
            <a:avLst/>
          </a:prstGeom>
        </p:spPr>
      </p:pic>
    </p:spTree>
    <p:extLst>
      <p:ext uri="{BB962C8B-B14F-4D97-AF65-F5344CB8AC3E}">
        <p14:creationId xmlns:p14="http://schemas.microsoft.com/office/powerpoint/2010/main" val="288078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DA640024-32D8-4A1A-B766-5F79F147EEF1}"/>
              </a:ext>
            </a:extLst>
          </p:cNvPr>
          <p:cNvSpPr>
            <a:spLocks noGrp="1"/>
          </p:cNvSpPr>
          <p:nvPr>
            <p:ph type="title"/>
          </p:nvPr>
        </p:nvSpPr>
        <p:spPr>
          <a:xfrm>
            <a:off x="934872" y="982272"/>
            <a:ext cx="3388419" cy="4560970"/>
          </a:xfrm>
        </p:spPr>
        <p:txBody>
          <a:bodyPr>
            <a:normAutofit/>
          </a:bodyPr>
          <a:lstStyle/>
          <a:p>
            <a:pPr algn="ctr"/>
            <a:r>
              <a:rPr lang="pt-BR" sz="4000" dirty="0">
                <a:solidFill>
                  <a:srgbClr val="FFFFFF"/>
                </a:solidFill>
              </a:rPr>
              <a:t>Referências </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Espaço Reservado para Conteúdo 2">
            <a:extLst>
              <a:ext uri="{FF2B5EF4-FFF2-40B4-BE49-F238E27FC236}">
                <a16:creationId xmlns:a16="http://schemas.microsoft.com/office/drawing/2014/main" id="{A8D7C416-FF3A-4F96-AC0E-77F861A790B7}"/>
              </a:ext>
            </a:extLst>
          </p:cNvPr>
          <p:cNvSpPr>
            <a:spLocks noGrp="1"/>
          </p:cNvSpPr>
          <p:nvPr>
            <p:ph idx="1"/>
          </p:nvPr>
        </p:nvSpPr>
        <p:spPr>
          <a:xfrm>
            <a:off x="5221862" y="1719618"/>
            <a:ext cx="5948831" cy="4334629"/>
          </a:xfrm>
        </p:spPr>
        <p:txBody>
          <a:bodyPr anchor="ctr">
            <a:normAutofit/>
          </a:bodyPr>
          <a:lstStyle/>
          <a:p>
            <a:r>
              <a:rPr lang="pt-BR" sz="2400" dirty="0">
                <a:solidFill>
                  <a:srgbClr val="FEFFFF"/>
                </a:solidFill>
              </a:rPr>
              <a:t>Furtado, C. (2009). Desenvolvimento e Subdesenvolvimento. Contraponto: Rio de Janeiro, capítulo 5 [Edição original 1961]. </a:t>
            </a:r>
          </a:p>
          <a:p>
            <a:endParaRPr lang="pt-BR" sz="2400" dirty="0">
              <a:solidFill>
                <a:srgbClr val="FEFFFF"/>
              </a:solidFill>
            </a:endParaRPr>
          </a:p>
        </p:txBody>
      </p:sp>
    </p:spTree>
    <p:extLst>
      <p:ext uri="{BB962C8B-B14F-4D97-AF65-F5344CB8AC3E}">
        <p14:creationId xmlns:p14="http://schemas.microsoft.com/office/powerpoint/2010/main" val="2324144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36ADC7E7-AC82-44D1-8AF3-F20A6EA36946}"/>
              </a:ext>
            </a:extLst>
          </p:cNvPr>
          <p:cNvSpPr>
            <a:spLocks noGrp="1"/>
          </p:cNvSpPr>
          <p:nvPr>
            <p:ph type="title"/>
          </p:nvPr>
        </p:nvSpPr>
        <p:spPr>
          <a:xfrm>
            <a:off x="1098468" y="885651"/>
            <a:ext cx="3229803" cy="4624603"/>
          </a:xfrm>
        </p:spPr>
        <p:txBody>
          <a:bodyPr>
            <a:normAutofit/>
          </a:bodyPr>
          <a:lstStyle/>
          <a:p>
            <a:pPr algn="ctr"/>
            <a:r>
              <a:rPr lang="pt-BR" sz="2800" dirty="0">
                <a:solidFill>
                  <a:srgbClr val="FFFFFF"/>
                </a:solidFill>
              </a:rPr>
              <a:t>Definição de subdesenvolvimento </a:t>
            </a:r>
          </a:p>
        </p:txBody>
      </p:sp>
      <p:sp>
        <p:nvSpPr>
          <p:cNvPr id="3" name="Espaço Reservado para Conteúdo 2">
            <a:extLst>
              <a:ext uri="{FF2B5EF4-FFF2-40B4-BE49-F238E27FC236}">
                <a16:creationId xmlns:a16="http://schemas.microsoft.com/office/drawing/2014/main" id="{1E7F0568-42CA-42D8-96C5-62049AE67200}"/>
              </a:ext>
            </a:extLst>
          </p:cNvPr>
          <p:cNvSpPr>
            <a:spLocks noGrp="1"/>
          </p:cNvSpPr>
          <p:nvPr>
            <p:ph idx="1"/>
          </p:nvPr>
        </p:nvSpPr>
        <p:spPr>
          <a:xfrm>
            <a:off x="4978708" y="885651"/>
            <a:ext cx="6525220" cy="4616849"/>
          </a:xfrm>
        </p:spPr>
        <p:txBody>
          <a:bodyPr anchor="ctr">
            <a:normAutofit fontScale="92500" lnSpcReduction="20000"/>
          </a:bodyPr>
          <a:lstStyle/>
          <a:p>
            <a:pPr algn="just"/>
            <a:r>
              <a:rPr lang="pt-BR" sz="1600" dirty="0"/>
              <a:t>“(...) Podemos definir uma estrutura subdesenvolvida como aquela em que a plena utilização do capital disponível não é condição suficiente para a completa absorção da força de trabalho no nível de produtividade correspondente a tecnologia que prevalece no setor dinâmico do sistema. É a </a:t>
            </a:r>
            <a:r>
              <a:rPr lang="pt-BR" sz="1600" dirty="0" err="1"/>
              <a:t>heterogeinidade</a:t>
            </a:r>
            <a:r>
              <a:rPr lang="pt-BR" sz="1600" dirty="0"/>
              <a:t> tecnológica entre setores ou departamentos de uma mesma economia que caracteriza o subdesenvolvimento” (p.173). </a:t>
            </a:r>
          </a:p>
          <a:p>
            <a:pPr algn="just"/>
            <a:r>
              <a:rPr lang="pt-BR" sz="1600" dirty="0"/>
              <a:t>A especificidade do subdesenvolvimento é a falta de correspondência entre a disponibilidade de recursos e as combinações requeridas pela tecnologia que está sendo absorvida. </a:t>
            </a:r>
          </a:p>
          <a:p>
            <a:pPr lvl="1" algn="just"/>
            <a:r>
              <a:rPr lang="pt-BR" sz="1600" dirty="0"/>
              <a:t>O grau de subdesenvolvimento está dado pela importância relativa do departamento atrasado e a taxa de crescimento é função do aumento da importância relativa do departamento moderno. </a:t>
            </a:r>
          </a:p>
          <a:p>
            <a:pPr lvl="1" algn="just"/>
            <a:r>
              <a:rPr lang="pt-BR" sz="1600" dirty="0"/>
              <a:t>A forma de desenvolvimento dos países subdesenvolvidos implica numa tendência a elevação do coeficiente de importações. </a:t>
            </a:r>
          </a:p>
          <a:p>
            <a:pPr algn="just"/>
            <a:r>
              <a:rPr lang="pt-BR" sz="1600" dirty="0"/>
              <a:t>O setor capitalista ou moderno não só tem uma produtividade maior do que o setor tradicional como também tem um coeficiente de importações maior, devido às diferenças nos processos produtivos e maior diversificação de consumo. </a:t>
            </a:r>
          </a:p>
          <a:p>
            <a:pPr lvl="1" algn="just"/>
            <a:r>
              <a:rPr lang="pt-BR" sz="1600" dirty="0"/>
              <a:t>O desenvolvimento se dá pela transferência de mão-de-obra do setor tradicional para o setor moderno. </a:t>
            </a:r>
          </a:p>
          <a:p>
            <a:pPr lvl="1" algn="just"/>
            <a:r>
              <a:rPr lang="pt-BR" sz="1600" dirty="0"/>
              <a:t>As importações vão crescer mais do que o produto. </a:t>
            </a:r>
          </a:p>
          <a:p>
            <a:pPr lvl="1" algn="just"/>
            <a:r>
              <a:rPr lang="pt-BR" sz="1600" dirty="0"/>
              <a:t>Esse desenvolvimento só é concebível se a produção destinada aos mercados externos se expandir com mais intensidade do que a destinada ao mercado interno</a:t>
            </a:r>
            <a:r>
              <a:rPr lang="pt-BR" sz="1300" dirty="0"/>
              <a:t>. </a:t>
            </a:r>
          </a:p>
        </p:txBody>
      </p:sp>
    </p:spTree>
    <p:extLst>
      <p:ext uri="{BB962C8B-B14F-4D97-AF65-F5344CB8AC3E}">
        <p14:creationId xmlns:p14="http://schemas.microsoft.com/office/powerpoint/2010/main" val="1144787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Imagem 2">
            <a:extLst>
              <a:ext uri="{FF2B5EF4-FFF2-40B4-BE49-F238E27FC236}">
                <a16:creationId xmlns:a16="http://schemas.microsoft.com/office/drawing/2014/main" id="{D8DC6B00-2C3B-4BEE-A0A2-9AFF080D628B}"/>
              </a:ext>
            </a:extLst>
          </p:cNvPr>
          <p:cNvPicPr>
            <a:picLocks noChangeAspect="1"/>
          </p:cNvPicPr>
          <p:nvPr/>
        </p:nvPicPr>
        <p:blipFill>
          <a:blip r:embed="rId2"/>
          <a:stretch>
            <a:fillRect/>
          </a:stretch>
        </p:blipFill>
        <p:spPr>
          <a:xfrm>
            <a:off x="2577119" y="643467"/>
            <a:ext cx="7037761" cy="5571065"/>
          </a:xfrm>
          <a:prstGeom prst="rect">
            <a:avLst/>
          </a:prstGeom>
          <a:ln>
            <a:noFill/>
          </a:ln>
        </p:spPr>
      </p:pic>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612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6C1DCE28-B181-43B2-87B2-39E241A4741C}"/>
              </a:ext>
            </a:extLst>
          </p:cNvPr>
          <p:cNvSpPr>
            <a:spLocks noGrp="1"/>
          </p:cNvSpPr>
          <p:nvPr>
            <p:ph type="title"/>
          </p:nvPr>
        </p:nvSpPr>
        <p:spPr>
          <a:xfrm>
            <a:off x="934872" y="982272"/>
            <a:ext cx="3388419" cy="4560970"/>
          </a:xfrm>
        </p:spPr>
        <p:txBody>
          <a:bodyPr>
            <a:normAutofit/>
          </a:bodyPr>
          <a:lstStyle/>
          <a:p>
            <a:r>
              <a:rPr lang="pt-BR" sz="4000" dirty="0">
                <a:solidFill>
                  <a:srgbClr val="FFFFFF"/>
                </a:solidFill>
              </a:rPr>
              <a:t>Investimento e coeficiente de importações </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Espaço Reservado para Conteúdo 2">
            <a:extLst>
              <a:ext uri="{FF2B5EF4-FFF2-40B4-BE49-F238E27FC236}">
                <a16:creationId xmlns:a16="http://schemas.microsoft.com/office/drawing/2014/main" id="{439DAC76-7188-4067-80EE-B258A520154A}"/>
              </a:ext>
            </a:extLst>
          </p:cNvPr>
          <p:cNvSpPr>
            <a:spLocks noGrp="1"/>
          </p:cNvSpPr>
          <p:nvPr>
            <p:ph idx="1"/>
          </p:nvPr>
        </p:nvSpPr>
        <p:spPr>
          <a:xfrm>
            <a:off x="5221862" y="1455938"/>
            <a:ext cx="5948831" cy="4598309"/>
          </a:xfrm>
        </p:spPr>
        <p:txBody>
          <a:bodyPr anchor="ctr">
            <a:normAutofit lnSpcReduction="10000"/>
          </a:bodyPr>
          <a:lstStyle/>
          <a:p>
            <a:pPr algn="just"/>
            <a:r>
              <a:rPr lang="pt-BR" sz="1600" dirty="0">
                <a:solidFill>
                  <a:srgbClr val="FEFFFF"/>
                </a:solidFill>
              </a:rPr>
              <a:t>Um aumento do investimento está associado a um aumento do coeficiente de importações. </a:t>
            </a:r>
          </a:p>
          <a:p>
            <a:pPr algn="just"/>
            <a:r>
              <a:rPr lang="pt-BR" sz="1600" dirty="0">
                <a:solidFill>
                  <a:srgbClr val="FEFFFF"/>
                </a:solidFill>
              </a:rPr>
              <a:t>Desvalorizações da taxa de câmbio em economias subdesenvolvidas não resolvem o problema de um desequilíbrio externo estrutural</a:t>
            </a:r>
          </a:p>
          <a:p>
            <a:pPr lvl="1" algn="just"/>
            <a:r>
              <a:rPr lang="pt-BR" sz="1600" dirty="0">
                <a:solidFill>
                  <a:srgbClr val="FEFFFF"/>
                </a:solidFill>
              </a:rPr>
              <a:t>As exportações e as importações são pouco sensíveis as variações da taxa de câmbio (a condição de Marshall-Lerner não é atendida); de forma que a desvalorização cambial teria como único efeito um aumento da taxa de inflação. </a:t>
            </a:r>
          </a:p>
          <a:p>
            <a:pPr lvl="1" algn="just"/>
            <a:r>
              <a:rPr lang="pt-BR" sz="1600" dirty="0">
                <a:solidFill>
                  <a:srgbClr val="FEFFFF"/>
                </a:solidFill>
              </a:rPr>
              <a:t>“Qualquer tentativa de correção do desequilíbrio mediante desvalorizações em economias do tipo que estamos considerando provoca sem demora uma redução no ritmo de crescimento, pelo simples fato de que eleva os preços dos bens de capital relativamente aos de consumo” (p.199). </a:t>
            </a:r>
          </a:p>
          <a:p>
            <a:pPr lvl="1" algn="just"/>
            <a:r>
              <a:rPr lang="pt-BR" sz="1600" dirty="0">
                <a:solidFill>
                  <a:srgbClr val="FEFFFF"/>
                </a:solidFill>
              </a:rPr>
              <a:t>A inflação não é um fenômeno autônomo mas a manifestação externa de desajustamentos estruturais que acompanham o processo de crescimento das economias subdesenvolvidas.</a:t>
            </a:r>
          </a:p>
          <a:p>
            <a:pPr lvl="1" algn="just"/>
            <a:r>
              <a:rPr lang="pt-BR" sz="1600" dirty="0">
                <a:solidFill>
                  <a:srgbClr val="FEFFFF"/>
                </a:solidFill>
              </a:rPr>
              <a:t>Solução: redução da propensão marginal a importar de bens de consumo (tarifas alfandegárias, controle de câmbio, </a:t>
            </a:r>
            <a:r>
              <a:rPr lang="pt-BR" sz="1600" dirty="0" err="1">
                <a:solidFill>
                  <a:srgbClr val="FEFFFF"/>
                </a:solidFill>
              </a:rPr>
              <a:t>etc</a:t>
            </a:r>
            <a:r>
              <a:rPr lang="pt-BR" sz="1600" dirty="0">
                <a:solidFill>
                  <a:srgbClr val="FEFFFF"/>
                </a:solidFill>
              </a:rPr>
              <a:t>) </a:t>
            </a:r>
          </a:p>
        </p:txBody>
      </p:sp>
    </p:spTree>
    <p:extLst>
      <p:ext uri="{BB962C8B-B14F-4D97-AF65-F5344CB8AC3E}">
        <p14:creationId xmlns:p14="http://schemas.microsoft.com/office/powerpoint/2010/main" val="2502242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454</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5</vt:i4>
      </vt:variant>
    </vt:vector>
  </HeadingPairs>
  <TitlesOfParts>
    <vt:vector size="9" baseType="lpstr">
      <vt:lpstr>Arial</vt:lpstr>
      <vt:lpstr>Calibri</vt:lpstr>
      <vt:lpstr>Calibri Light</vt:lpstr>
      <vt:lpstr>Tema do Office</vt:lpstr>
      <vt:lpstr>Desenvolvimento e Subdesenvolvimento na Obra de Celso Furtado: O desequilíbrio externo nas estruturas subdesenvolvidas</vt:lpstr>
      <vt:lpstr>Referências </vt:lpstr>
      <vt:lpstr>Definição de subdesenvolvimento </vt:lpstr>
      <vt:lpstr>Apresentação do PowerPoint</vt:lpstr>
      <vt:lpstr>Investimento e coeficiente de importações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Desenvolvimento e Subdesenvolvimento na Obra de Celso Furtado: O desequilíbrio externo nas estruturas subdesenvolvidas</dc:title>
  <dc:creator>Jose Luis Oreiro</dc:creator>
  <cp:lastModifiedBy>Jose Luis Oreiro</cp:lastModifiedBy>
  <cp:revision>4</cp:revision>
  <dcterms:created xsi:type="dcterms:W3CDTF">2021-04-05T21:25:36Z</dcterms:created>
  <dcterms:modified xsi:type="dcterms:W3CDTF">2021-04-05T22:19:36Z</dcterms:modified>
</cp:coreProperties>
</file>