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9.svg" ContentType="image/svg+xml"/>
  <Override PartName="/ppt/media/image31.svg" ContentType="image/svg+xml"/>
  <Override PartName="/ppt/media/image3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2" r:id="rId7"/>
    <p:sldId id="261" r:id="rId8"/>
    <p:sldId id="263" r:id="rId9"/>
    <p:sldId id="265" r:id="rId10"/>
    <p:sldId id="270" r:id="rId11"/>
    <p:sldId id="271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7" r:id="rId20"/>
    <p:sldId id="275" r:id="rId21"/>
    <p:sldId id="276" r:id="rId22"/>
    <p:sldId id="278" r:id="rId23"/>
    <p:sldId id="282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9C6-0CB3-4BDF-89B9-EBC287CA17A6}" type="datetimeFigureOut">
              <a:rPr lang="en-GB" smtClean="0"/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D207-144E-4E69-B1EC-6F5DEF0ABB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9C6-0CB3-4BDF-89B9-EBC287CA17A6}" type="datetimeFigureOut">
              <a:rPr lang="en-GB" smtClean="0"/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D207-144E-4E69-B1EC-6F5DEF0ABB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9C6-0CB3-4BDF-89B9-EBC287CA17A6}" type="datetimeFigureOut">
              <a:rPr lang="en-GB" smtClean="0"/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D207-144E-4E69-B1EC-6F5DEF0ABB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9C6-0CB3-4BDF-89B9-EBC287CA17A6}" type="datetimeFigureOut">
              <a:rPr lang="en-GB" smtClean="0"/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D207-144E-4E69-B1EC-6F5DEF0ABB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9C6-0CB3-4BDF-89B9-EBC287CA17A6}" type="datetimeFigureOut">
              <a:rPr lang="en-GB" smtClean="0"/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D207-144E-4E69-B1EC-6F5DEF0ABB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9C6-0CB3-4BDF-89B9-EBC287CA17A6}" type="datetimeFigureOut">
              <a:rPr lang="en-GB" smtClean="0"/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D207-144E-4E69-B1EC-6F5DEF0ABB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9C6-0CB3-4BDF-89B9-EBC287CA17A6}" type="datetimeFigureOut">
              <a:rPr lang="en-GB" smtClean="0"/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D207-144E-4E69-B1EC-6F5DEF0ABB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9C6-0CB3-4BDF-89B9-EBC287CA17A6}" type="datetimeFigureOut">
              <a:rPr lang="en-GB" smtClean="0"/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D207-144E-4E69-B1EC-6F5DEF0ABB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9C6-0CB3-4BDF-89B9-EBC287CA17A6}" type="datetimeFigureOut">
              <a:rPr lang="en-GB" smtClean="0"/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D207-144E-4E69-B1EC-6F5DEF0ABB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9C6-0CB3-4BDF-89B9-EBC287CA17A6}" type="datetimeFigureOut">
              <a:rPr lang="en-GB" smtClean="0"/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D207-144E-4E69-B1EC-6F5DEF0ABB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9C6-0CB3-4BDF-89B9-EBC287CA17A6}" type="datetimeFigureOut">
              <a:rPr lang="en-GB" smtClean="0"/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D207-144E-4E69-B1EC-6F5DEF0ABBA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8D9C6-0CB3-4BDF-89B9-EBC287CA17A6}" type="datetimeFigureOut">
              <a:rPr lang="en-GB" smtClean="0"/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FD207-144E-4E69-B1EC-6F5DEF0ABBAB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svg"/><Relationship Id="rId1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svg"/><Relationship Id="rId1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svg"/><Relationship Id="rId1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!!BGRectangl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 rotWithShape="1">
          <a:blip r:embed="rId1">
            <a:alphaModFix amt="50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7480" y="1200152"/>
            <a:ext cx="6897171" cy="4457696"/>
          </a:xfrm>
        </p:spPr>
        <p:txBody>
          <a:bodyPr anchor="ctr">
            <a:normAutofit/>
          </a:bodyPr>
          <a:lstStyle/>
          <a:p>
            <a:pPr algn="r"/>
            <a:r>
              <a:rPr lang="pt-BR" sz="7400" dirty="0">
                <a:solidFill>
                  <a:srgbClr val="FFFFFF"/>
                </a:solidFill>
              </a:rPr>
              <a:t>Desenvolvimento Econômico </a:t>
            </a:r>
            <a:endParaRPr lang="en-GB" sz="7400" dirty="0">
              <a:solidFill>
                <a:srgbClr val="FF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25502" y="1200152"/>
            <a:ext cx="2816535" cy="4457696"/>
          </a:xfrm>
        </p:spPr>
        <p:txBody>
          <a:bodyPr anchor="ctr">
            <a:normAutofit/>
          </a:bodyPr>
          <a:lstStyle/>
          <a:p>
            <a:pPr algn="l"/>
            <a:r>
              <a:rPr lang="pt-BR" sz="1800">
                <a:solidFill>
                  <a:srgbClr val="FFFFFF"/>
                </a:solidFill>
              </a:rPr>
              <a:t>José Luis Oreiro </a:t>
            </a:r>
            <a:endParaRPr lang="pt-BR" sz="1800">
              <a:solidFill>
                <a:srgbClr val="FFFFFF"/>
              </a:solidFill>
            </a:endParaRPr>
          </a:p>
          <a:p>
            <a:pPr algn="l"/>
            <a:r>
              <a:rPr lang="en-GB" sz="1800">
                <a:solidFill>
                  <a:srgbClr val="FFFFFF"/>
                </a:solidFill>
              </a:rPr>
              <a:t>Professor Associado do Departamento de Economia da Universidade de Brasília </a:t>
            </a:r>
            <a:endParaRPr lang="en-GB" sz="1800">
              <a:solidFill>
                <a:srgbClr val="FFFFFF"/>
              </a:solidFill>
            </a:endParaRPr>
          </a:p>
          <a:p>
            <a:pPr algn="l"/>
            <a:r>
              <a:rPr lang="en-GB" sz="1800">
                <a:solidFill>
                  <a:srgbClr val="FFFFFF"/>
                </a:solidFill>
              </a:rPr>
              <a:t>Pesquisador Nível I do CNpq. </a:t>
            </a:r>
            <a:endParaRPr lang="en-GB" sz="1800">
              <a:solidFill>
                <a:srgbClr val="FFFFFF"/>
              </a:solidFill>
            </a:endParaRPr>
          </a:p>
          <a:p>
            <a:pPr algn="l"/>
            <a:r>
              <a:rPr lang="en-GB" sz="1800">
                <a:solidFill>
                  <a:srgbClr val="FFFFFF"/>
                </a:solidFill>
              </a:rPr>
              <a:t>Membro da Post Keynesian Economics Society e da European Association for Evolutionary Political Economy </a:t>
            </a:r>
            <a:endParaRPr lang="en-GB" sz="1800">
              <a:solidFill>
                <a:srgbClr val="FFFFFF"/>
              </a:solidFill>
            </a:endParaRPr>
          </a:p>
          <a:p>
            <a:pPr algn="l"/>
            <a:r>
              <a:rPr lang="en-GB" sz="1800">
                <a:solidFill>
                  <a:srgbClr val="FFFFFF"/>
                </a:solidFill>
              </a:rPr>
              <a:t>Líder do Grupo de Pesquisa “Macroeconomia Estruturalista do Desenvolvimento”. </a:t>
            </a: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13" name="!!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04632" y="2286000"/>
            <a:ext cx="27432" cy="22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1525" y="457200"/>
            <a:ext cx="10810875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Gráfico, Gráfico de dispersão&#10;&#10;Descrição gerada automaticamen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070" y="457200"/>
            <a:ext cx="1105786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176" y="457200"/>
            <a:ext cx="105196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Gráfico, Gráfico de dispersão&#10;&#10;Descrição gerada automaticamen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496823"/>
            <a:ext cx="11277600" cy="58643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806959"/>
            <a:ext cx="11277600" cy="52440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0" y="457200"/>
            <a:ext cx="101727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1100" y="457200"/>
            <a:ext cx="999675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225" y="457200"/>
            <a:ext cx="10982325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5999" y="457200"/>
            <a:ext cx="10160001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804" y="456986"/>
            <a:ext cx="10067925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pt-BR" sz="3400" dirty="0">
                <a:solidFill>
                  <a:srgbClr val="FFFFFF"/>
                </a:solidFill>
              </a:rPr>
              <a:t>Divisões na Economia Mundial e a Importância do Crescimento Econômico </a:t>
            </a:r>
            <a:endParaRPr lang="en-GB" sz="34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599" y="1622744"/>
            <a:ext cx="9724031" cy="5142039"/>
          </a:xfrm>
        </p:spPr>
        <p:txBody>
          <a:bodyPr anchor="ctr">
            <a:normAutofit/>
          </a:bodyPr>
          <a:lstStyle/>
          <a:p>
            <a:pPr algn="just"/>
            <a:r>
              <a:rPr lang="pt-BR" sz="2000" dirty="0"/>
              <a:t>Não é possível entender as profundas divisões entre os padrões de vida na economia mundial existentes atualmente sem analisar a experiência de crescimento dos países no passado.</a:t>
            </a:r>
            <a:endParaRPr lang="pt-BR" sz="2000" dirty="0"/>
          </a:p>
          <a:p>
            <a:pPr algn="just"/>
            <a:r>
              <a:rPr lang="pt-BR" sz="2000" dirty="0"/>
              <a:t>Também não é possível reduzir a pobreza existente no mundo sem acelerar o ritmo de crescimento da renda nos países mais pobres. </a:t>
            </a:r>
            <a:endParaRPr lang="pt-BR" sz="2000" dirty="0"/>
          </a:p>
          <a:p>
            <a:pPr lvl="1" algn="just"/>
            <a:r>
              <a:rPr lang="pt-BR" sz="2000" dirty="0"/>
              <a:t>Uma redistribuição da riqueza dos países pobres teria um efeito muito pequeno no sentido de reduzir o nível total de pobreza. </a:t>
            </a:r>
            <a:endParaRPr lang="pt-BR" sz="2000" dirty="0"/>
          </a:p>
          <a:p>
            <a:pPr lvl="1" algn="just"/>
            <a:r>
              <a:rPr lang="pt-BR" sz="2000" dirty="0" err="1"/>
              <a:t>Reinert</a:t>
            </a:r>
            <a:r>
              <a:rPr lang="pt-BR" sz="2000" dirty="0"/>
              <a:t> (2016): “A melhor política social é a geração de desenvolvimento, mas não com os ricos criando reservas territoriais subsidiadas, onde os pobres são mantidos subempregados e ´subprodutivos” (p. 336). </a:t>
            </a:r>
            <a:endParaRPr lang="pt-BR" sz="2000" dirty="0"/>
          </a:p>
          <a:p>
            <a:pPr marL="457200" lvl="1" indent="0">
              <a:buNone/>
            </a:pPr>
            <a:endParaRPr lang="en-GB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Diagrama&#10;&#10;Descrição gerada automaticamen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0025" y="457200"/>
            <a:ext cx="1029194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0" y="457200"/>
            <a:ext cx="1045395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Império da Lei 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599" y="1622745"/>
            <a:ext cx="9724031" cy="4378810"/>
          </a:xfrm>
        </p:spPr>
        <p:txBody>
          <a:bodyPr anchor="ctr">
            <a:normAutofit/>
          </a:bodyPr>
          <a:lstStyle/>
          <a:p>
            <a:pPr algn="just"/>
            <a:r>
              <a:rPr lang="pt-BR" sz="2000" dirty="0"/>
              <a:t>Índice que capta a percepção da população sobre a confiança e a validade das regras sociais, particularmente da capacidade dos contratos serem cumpridos, direitos de propriedade, polícia, justiça; assim como a possibilidade de ocorrência de crimes e violência.  </a:t>
            </a:r>
            <a:endParaRPr lang="en-GB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Tabela&#10;&#10;Descrição gerada automaticamen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934" y="457200"/>
            <a:ext cx="9824131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6" y="457200"/>
            <a:ext cx="10620374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315" y="457200"/>
            <a:ext cx="1042736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2975" y="457200"/>
            <a:ext cx="10138923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5376" y="457200"/>
            <a:ext cx="977265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350" y="457200"/>
            <a:ext cx="1007745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2775" y="457200"/>
            <a:ext cx="958645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Etapas do Desenvolvimento Econômico 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algn="just"/>
            <a:r>
              <a:rPr lang="pt-BR" sz="1700" dirty="0"/>
              <a:t>Até o século XVII o padrão de vida nas diversas partes da economia mundial era relativamente igual, com uma pequena elite em cada região ou país desfrutando de elevado padrão de consumo (Nobreza e Proprietários de Terra) e o resto da população vivendo em condições de subsistência. </a:t>
            </a:r>
            <a:endParaRPr lang="pt-BR" sz="1700" dirty="0"/>
          </a:p>
          <a:p>
            <a:pPr algn="just"/>
            <a:r>
              <a:rPr lang="pt-BR" sz="1700" dirty="0"/>
              <a:t>O hiato de padrão de vida começa a aumentar a partir dos séculos XVII e XVIII em alguns países da Europa. </a:t>
            </a:r>
            <a:endParaRPr lang="pt-BR" sz="1700" dirty="0"/>
          </a:p>
          <a:p>
            <a:pPr lvl="1" algn="just"/>
            <a:r>
              <a:rPr lang="pt-BR" sz="1700" dirty="0"/>
              <a:t>“Revolução agrícola”, iniciada na Inglaterra, a qual aumentou a produtividade na agricultura e produziu um excedente comercializável que poderia alimentar os trabalhadores não-agrícolas. </a:t>
            </a:r>
            <a:endParaRPr lang="pt-BR" sz="1700" dirty="0"/>
          </a:p>
          <a:p>
            <a:pPr lvl="1" algn="just"/>
            <a:r>
              <a:rPr lang="pt-BR" sz="1700" dirty="0"/>
              <a:t>“Iluminismo”: Início da aplicação dos princípios científicos a produção de bens. </a:t>
            </a:r>
            <a:endParaRPr lang="pt-BR" sz="1700" dirty="0"/>
          </a:p>
          <a:p>
            <a:pPr lvl="1" algn="just"/>
            <a:r>
              <a:rPr lang="pt-BR" sz="1700" dirty="0"/>
              <a:t>“Revolução Industrial”: A descoberta da energia a vapor permitiu pela primeira vez aglomerar trabalhadores em fábricas (sistema fabril) com vistas a produção em massa de bens (economias de escala), o que aumentou a produtividade do trabalho no manufatura. </a:t>
            </a:r>
            <a:endParaRPr lang="pt-BR" sz="1700" dirty="0"/>
          </a:p>
          <a:p>
            <a:pPr algn="just"/>
            <a:r>
              <a:rPr lang="pt-BR" sz="1700" dirty="0"/>
              <a:t>Ocorreu um progresso material mais rápido nos últimos dois séculos do que nos 8000 anos que se seguiram a aparição da agricultura na Mesopotâmia, localizada entre os rios Tigre e Eufrates </a:t>
            </a:r>
            <a:endParaRPr lang="en-GB" sz="17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0" y="475862"/>
            <a:ext cx="992505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675" y="457200"/>
            <a:ext cx="1043939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0100" y="457200"/>
            <a:ext cx="1045844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3450" y="304800"/>
            <a:ext cx="10315575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áfico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" y="457200"/>
            <a:ext cx="10791825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467" y="1659795"/>
            <a:ext cx="10905066" cy="35384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457200"/>
            <a:ext cx="1074419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FF"/>
                </a:solidFill>
              </a:rPr>
              <a:t>Amostra de Países 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pt-B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Grupo 1 Países de Renda Alta: 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Noruega, Singapura, Estados Unidos, Bélgica, Países Baixos, Austrália, Áustria, Irlanda, Hong Kong, Suécia, Reino Unido, França, Itália, Finlândia, Canadá, Dinamarca,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Suiça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pt-B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Grupo 2 Países de Renda Média-Alta: 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Japão, Grécia, Israel, Espanha, Nova Zelândia, Coréia do Sul, Portugal, Turquia, Mexico, Irã, Chile, Malásia, Argentina, Costa Rica, Uruguai, República Dominicana, Botswana.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pt-B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Grupo 3 Países de Renda Média: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Panamá, Venezuela, Mauritânia, África do Sul, Jamaica, Colômbia, Brasil, Tunísia, El Salvador, Peru, Egito, Equador, Jordânia, Namíbia, Tailândia, Síria.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pt-B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Grupo 4 Países de Renda Média-Baixa: 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China, Honduras, Marrocos, Paraguai, Bolívia, Índia, Indonésia, Filipinas, Paquistão, Nigéria, Nicarágua, Zâmbia, Camarões, Congo, Mauritânia, Senegal, Mali, Costa do Marfim.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Grupo 5 Países de Renda Baixa: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Gâmbia, Lesoto, Bangladesh, Gana, Benin, Quênia, Nepal, Tanzânia, Serra Leoa, Ruanda, Burquina Faso, Guiné, Madagascar, Moçambique, Malaia, Etiópia, Burundi, Zimbábue.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"/>
          <a:srcRect l="-1164" t="-1736" r="1164" b="1736"/>
          <a:stretch>
            <a:fillRect/>
          </a:stretch>
        </p:blipFill>
        <p:spPr>
          <a:xfrm>
            <a:off x="598502" y="372495"/>
            <a:ext cx="107442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0" y="457200"/>
            <a:ext cx="113538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925" y="457200"/>
            <a:ext cx="10267269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3479</Words>
  <Application>WPS Presentation</Application>
  <PresentationFormat>Widescreen</PresentationFormat>
  <Paragraphs>38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Arial</vt:lpstr>
      <vt:lpstr>SimSun</vt:lpstr>
      <vt:lpstr>Wingdings</vt:lpstr>
      <vt:lpstr>Calibri</vt:lpstr>
      <vt:lpstr>Times New Roman</vt:lpstr>
      <vt:lpstr>Calibri</vt:lpstr>
      <vt:lpstr>Calibri Light</vt:lpstr>
      <vt:lpstr>Microsoft YaHei</vt:lpstr>
      <vt:lpstr>Arial Unicode MS</vt:lpstr>
      <vt:lpstr>Tema do Office</vt:lpstr>
      <vt:lpstr>Desenvolvimento Econômico </vt:lpstr>
      <vt:lpstr>Divisões na Economia Mundial e a Importância do Crescimento Econômico </vt:lpstr>
      <vt:lpstr>Etapas do Desenvolvimento Econômico </vt:lpstr>
      <vt:lpstr>PowerPoint 演示文稿</vt:lpstr>
      <vt:lpstr>PowerPoint 演示文稿</vt:lpstr>
      <vt:lpstr>Amostra de Países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Império da Lei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Desenvolvimento Econômico</dc:title>
  <dc:creator>Jose Luis Oreiro</dc:creator>
  <cp:lastModifiedBy>jorei</cp:lastModifiedBy>
  <cp:revision>5</cp:revision>
  <dcterms:created xsi:type="dcterms:W3CDTF">2022-04-26T18:43:00Z</dcterms:created>
  <dcterms:modified xsi:type="dcterms:W3CDTF">2024-07-24T13:26:47Z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9829877884EA46A6A39E62C4367B1392_13</vt:lpwstr>
  </property>
  <property fmtid="{D5CDD505-2E9C-101B-9397-08002B2CF9AE}" pid="3" name="KSOProductBuildVer">
    <vt:lpwstr>1046-12.2.0.17153</vt:lpwstr>
  </property>
</Properties>
</file>