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70" r:id="rId12"/>
    <p:sldId id="265" r:id="rId13"/>
    <p:sldId id="266" r:id="rId14"/>
    <p:sldId id="267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DADOS%20OREIRO%20RECEITA%20E%20DESPESA%20DEFLACIONADOS%20(Salvo%20automaticamente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CEDES\DADOS%20OREIRO%20RECEITA%20E%20DESPESA%20DEFLACIONADOS%20(Salvo%20automaticamente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AppData\Local\Temp\Temp1_Divggnp.zip\Divggnp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reiro\Documents\Jos&#233;%20Serra\composi&#231;&#227;o%20da%20poupan&#231;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Evolução da Receita e</a:t>
            </a:r>
            <a:r>
              <a:rPr lang="en-US" baseline="0"/>
              <a:t> da Despesa Primária  do Governo Central  em % do PIB (Dez.1999 - Dez.2015)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Despesa primária como proporção do PIB </c:v>
          </c:tx>
          <c:marker>
            <c:symbol val="none"/>
          </c:marker>
          <c:cat>
            <c:strRef>
              <c:f>OBSERVACOES!$A$14:$A$206</c:f>
              <c:strCache>
                <c:ptCount val="193"/>
                <c:pt idx="0">
                  <c:v>Dec-99</c:v>
                </c:pt>
                <c:pt idx="1">
                  <c:v>Jan-00</c:v>
                </c:pt>
                <c:pt idx="2">
                  <c:v>Feb-00</c:v>
                </c:pt>
                <c:pt idx="3">
                  <c:v>Mar-00</c:v>
                </c:pt>
                <c:pt idx="4">
                  <c:v>Apr-00</c:v>
                </c:pt>
                <c:pt idx="5">
                  <c:v>May-00</c:v>
                </c:pt>
                <c:pt idx="6">
                  <c:v>Jun-00</c:v>
                </c:pt>
                <c:pt idx="7">
                  <c:v>Jul-00</c:v>
                </c:pt>
                <c:pt idx="8">
                  <c:v>Aug-00</c:v>
                </c:pt>
                <c:pt idx="9">
                  <c:v>Sep-00</c:v>
                </c:pt>
                <c:pt idx="10">
                  <c:v>Oct-00</c:v>
                </c:pt>
                <c:pt idx="11">
                  <c:v>Nov-00</c:v>
                </c:pt>
                <c:pt idx="12">
                  <c:v>Dec-00</c:v>
                </c:pt>
                <c:pt idx="13">
                  <c:v>Jan-01</c:v>
                </c:pt>
                <c:pt idx="14">
                  <c:v>Feb-01</c:v>
                </c:pt>
                <c:pt idx="15">
                  <c:v>Mar-01</c:v>
                </c:pt>
                <c:pt idx="16">
                  <c:v>Apr-01</c:v>
                </c:pt>
                <c:pt idx="17">
                  <c:v>May-01</c:v>
                </c:pt>
                <c:pt idx="18">
                  <c:v>Jun-01</c:v>
                </c:pt>
                <c:pt idx="19">
                  <c:v>Jul-01</c:v>
                </c:pt>
                <c:pt idx="20">
                  <c:v>Aug-01</c:v>
                </c:pt>
                <c:pt idx="21">
                  <c:v>Sep-01</c:v>
                </c:pt>
                <c:pt idx="22">
                  <c:v>Oct-01</c:v>
                </c:pt>
                <c:pt idx="23">
                  <c:v>Nov-01</c:v>
                </c:pt>
                <c:pt idx="24">
                  <c:v>Dec-01</c:v>
                </c:pt>
                <c:pt idx="25">
                  <c:v>Jan-02</c:v>
                </c:pt>
                <c:pt idx="26">
                  <c:v>Feb-02</c:v>
                </c:pt>
                <c:pt idx="27">
                  <c:v>Mar-02</c:v>
                </c:pt>
                <c:pt idx="28">
                  <c:v>Apr-02</c:v>
                </c:pt>
                <c:pt idx="29">
                  <c:v>May-02</c:v>
                </c:pt>
                <c:pt idx="30">
                  <c:v>Jun-02</c:v>
                </c:pt>
                <c:pt idx="31">
                  <c:v>Jul-02</c:v>
                </c:pt>
                <c:pt idx="32">
                  <c:v>Aug-02</c:v>
                </c:pt>
                <c:pt idx="33">
                  <c:v>Sep-02</c:v>
                </c:pt>
                <c:pt idx="34">
                  <c:v>Oct-02</c:v>
                </c:pt>
                <c:pt idx="35">
                  <c:v>Nov-02</c:v>
                </c:pt>
                <c:pt idx="36">
                  <c:v>Dec-02</c:v>
                </c:pt>
                <c:pt idx="37">
                  <c:v>Jan-03</c:v>
                </c:pt>
                <c:pt idx="38">
                  <c:v>Feb-03</c:v>
                </c:pt>
                <c:pt idx="39">
                  <c:v>Mar-03</c:v>
                </c:pt>
                <c:pt idx="40">
                  <c:v>Apr-03</c:v>
                </c:pt>
                <c:pt idx="41">
                  <c:v>May-03</c:v>
                </c:pt>
                <c:pt idx="42">
                  <c:v>Jun-03</c:v>
                </c:pt>
                <c:pt idx="43">
                  <c:v>Jul-03</c:v>
                </c:pt>
                <c:pt idx="44">
                  <c:v>Aug-03</c:v>
                </c:pt>
                <c:pt idx="45">
                  <c:v>Sep-03</c:v>
                </c:pt>
                <c:pt idx="46">
                  <c:v>Oct-03</c:v>
                </c:pt>
                <c:pt idx="47">
                  <c:v>Nov-03</c:v>
                </c:pt>
                <c:pt idx="48">
                  <c:v>Dec-03</c:v>
                </c:pt>
                <c:pt idx="49">
                  <c:v>Jan-04</c:v>
                </c:pt>
                <c:pt idx="50">
                  <c:v>Feb-04</c:v>
                </c:pt>
                <c:pt idx="51">
                  <c:v>Mar-04</c:v>
                </c:pt>
                <c:pt idx="52">
                  <c:v>Apr-04</c:v>
                </c:pt>
                <c:pt idx="53">
                  <c:v>May-04</c:v>
                </c:pt>
                <c:pt idx="54">
                  <c:v>Jun-04</c:v>
                </c:pt>
                <c:pt idx="55">
                  <c:v>Jul-04</c:v>
                </c:pt>
                <c:pt idx="56">
                  <c:v>Aug-04</c:v>
                </c:pt>
                <c:pt idx="57">
                  <c:v>Sep-04</c:v>
                </c:pt>
                <c:pt idx="58">
                  <c:v>Oct-04</c:v>
                </c:pt>
                <c:pt idx="59">
                  <c:v>Nov-04</c:v>
                </c:pt>
                <c:pt idx="60">
                  <c:v>Dec-04</c:v>
                </c:pt>
                <c:pt idx="61">
                  <c:v>Jan-05</c:v>
                </c:pt>
                <c:pt idx="62">
                  <c:v>fev/2005 </c:v>
                </c:pt>
                <c:pt idx="63">
                  <c:v>Mar-05</c:v>
                </c:pt>
                <c:pt idx="64">
                  <c:v>Apr-05</c:v>
                </c:pt>
                <c:pt idx="65">
                  <c:v>May-05</c:v>
                </c:pt>
                <c:pt idx="66">
                  <c:v>Jun-05</c:v>
                </c:pt>
                <c:pt idx="67">
                  <c:v>Jul-05</c:v>
                </c:pt>
                <c:pt idx="68">
                  <c:v>Aug-05</c:v>
                </c:pt>
                <c:pt idx="69">
                  <c:v>Sep-05</c:v>
                </c:pt>
                <c:pt idx="70">
                  <c:v>out/2005 </c:v>
                </c:pt>
                <c:pt idx="71">
                  <c:v>Nov-05</c:v>
                </c:pt>
                <c:pt idx="72">
                  <c:v>Dec-05</c:v>
                </c:pt>
                <c:pt idx="73">
                  <c:v>Jan-06</c:v>
                </c:pt>
                <c:pt idx="74">
                  <c:v>fev/2006 </c:v>
                </c:pt>
                <c:pt idx="75">
                  <c:v>Mar-06</c:v>
                </c:pt>
                <c:pt idx="76">
                  <c:v>Apr-06</c:v>
                </c:pt>
                <c:pt idx="77">
                  <c:v>May-06</c:v>
                </c:pt>
                <c:pt idx="78">
                  <c:v>Jun-06</c:v>
                </c:pt>
                <c:pt idx="79">
                  <c:v>Jul-06</c:v>
                </c:pt>
                <c:pt idx="80">
                  <c:v>Aug-06</c:v>
                </c:pt>
                <c:pt idx="81">
                  <c:v>Sep-06</c:v>
                </c:pt>
                <c:pt idx="82">
                  <c:v>Oct-06</c:v>
                </c:pt>
                <c:pt idx="83">
                  <c:v>Nov-06</c:v>
                </c:pt>
                <c:pt idx="84">
                  <c:v>Dec-06</c:v>
                </c:pt>
                <c:pt idx="85">
                  <c:v>Jan-07</c:v>
                </c:pt>
                <c:pt idx="86">
                  <c:v>Feb-07</c:v>
                </c:pt>
                <c:pt idx="87">
                  <c:v>Mar-07</c:v>
                </c:pt>
                <c:pt idx="88">
                  <c:v>Apr-07</c:v>
                </c:pt>
                <c:pt idx="89">
                  <c:v>May-07</c:v>
                </c:pt>
                <c:pt idx="90">
                  <c:v>Jun-07</c:v>
                </c:pt>
                <c:pt idx="91">
                  <c:v>Jul-07</c:v>
                </c:pt>
                <c:pt idx="92">
                  <c:v>Aug-07</c:v>
                </c:pt>
                <c:pt idx="93">
                  <c:v>Sep-07</c:v>
                </c:pt>
                <c:pt idx="94">
                  <c:v>Oct-07</c:v>
                </c:pt>
                <c:pt idx="95">
                  <c:v>Nov-07</c:v>
                </c:pt>
                <c:pt idx="96">
                  <c:v>Dec-07</c:v>
                </c:pt>
                <c:pt idx="97">
                  <c:v>Jan-08</c:v>
                </c:pt>
                <c:pt idx="98">
                  <c:v>Feb-08</c:v>
                </c:pt>
                <c:pt idx="99">
                  <c:v>Mar-08</c:v>
                </c:pt>
                <c:pt idx="100">
                  <c:v>Apr-08</c:v>
                </c:pt>
                <c:pt idx="101">
                  <c:v>May-08</c:v>
                </c:pt>
                <c:pt idx="102">
                  <c:v>Jun-08</c:v>
                </c:pt>
                <c:pt idx="103">
                  <c:v>Jul-08</c:v>
                </c:pt>
                <c:pt idx="104">
                  <c:v>Aug-08</c:v>
                </c:pt>
                <c:pt idx="105">
                  <c:v>Sep-08</c:v>
                </c:pt>
                <c:pt idx="106">
                  <c:v>Oct-08</c:v>
                </c:pt>
                <c:pt idx="107">
                  <c:v>Nov-08</c:v>
                </c:pt>
                <c:pt idx="108">
                  <c:v>Dec-08</c:v>
                </c:pt>
                <c:pt idx="109">
                  <c:v>Jan-09</c:v>
                </c:pt>
                <c:pt idx="110">
                  <c:v>Feb-09</c:v>
                </c:pt>
                <c:pt idx="111">
                  <c:v>Mar-09</c:v>
                </c:pt>
                <c:pt idx="112">
                  <c:v>Apr-09</c:v>
                </c:pt>
                <c:pt idx="113">
                  <c:v>May-09</c:v>
                </c:pt>
                <c:pt idx="114">
                  <c:v>Jun-09</c:v>
                </c:pt>
                <c:pt idx="115">
                  <c:v>Jul-09</c:v>
                </c:pt>
                <c:pt idx="116">
                  <c:v>Aug-09</c:v>
                </c:pt>
                <c:pt idx="117">
                  <c:v>Sep-09</c:v>
                </c:pt>
                <c:pt idx="118">
                  <c:v>Oct-09</c:v>
                </c:pt>
                <c:pt idx="119">
                  <c:v>Nov-09</c:v>
                </c:pt>
                <c:pt idx="120">
                  <c:v>Dec-09</c:v>
                </c:pt>
                <c:pt idx="121">
                  <c:v>Jan-10</c:v>
                </c:pt>
                <c:pt idx="122">
                  <c:v>Feb-10</c:v>
                </c:pt>
                <c:pt idx="123">
                  <c:v>Mar-10</c:v>
                </c:pt>
                <c:pt idx="124">
                  <c:v>Apr-10 </c:v>
                </c:pt>
                <c:pt idx="125">
                  <c:v>May-10</c:v>
                </c:pt>
                <c:pt idx="126">
                  <c:v>Jun-10</c:v>
                </c:pt>
                <c:pt idx="127">
                  <c:v>Jul-10</c:v>
                </c:pt>
                <c:pt idx="128">
                  <c:v>Aug-10</c:v>
                </c:pt>
                <c:pt idx="129">
                  <c:v>Sep-10</c:v>
                </c:pt>
                <c:pt idx="130">
                  <c:v>Oct-10</c:v>
                </c:pt>
                <c:pt idx="131">
                  <c:v>Nov-10</c:v>
                </c:pt>
                <c:pt idx="132">
                  <c:v>Dec-10</c:v>
                </c:pt>
                <c:pt idx="133">
                  <c:v>Jan-11</c:v>
                </c:pt>
                <c:pt idx="134">
                  <c:v>Feb-11</c:v>
                </c:pt>
                <c:pt idx="135">
                  <c:v>Mar-11</c:v>
                </c:pt>
                <c:pt idx="136">
                  <c:v>Apr-11</c:v>
                </c:pt>
                <c:pt idx="137">
                  <c:v>May-11</c:v>
                </c:pt>
                <c:pt idx="138">
                  <c:v>Jun-11</c:v>
                </c:pt>
                <c:pt idx="139">
                  <c:v>Jul-11</c:v>
                </c:pt>
                <c:pt idx="140">
                  <c:v>Aug-11</c:v>
                </c:pt>
                <c:pt idx="141">
                  <c:v>Sep-11</c:v>
                </c:pt>
                <c:pt idx="142">
                  <c:v>Oct-11</c:v>
                </c:pt>
                <c:pt idx="143">
                  <c:v>Nov-11</c:v>
                </c:pt>
                <c:pt idx="144">
                  <c:v>Dec-11</c:v>
                </c:pt>
                <c:pt idx="145">
                  <c:v>Jan-12</c:v>
                </c:pt>
                <c:pt idx="146">
                  <c:v>Feb-12</c:v>
                </c:pt>
                <c:pt idx="147">
                  <c:v>Mar-12</c:v>
                </c:pt>
                <c:pt idx="148">
                  <c:v>Apr-12</c:v>
                </c:pt>
                <c:pt idx="149">
                  <c:v>May-12</c:v>
                </c:pt>
                <c:pt idx="150">
                  <c:v>Jun-12</c:v>
                </c:pt>
                <c:pt idx="151">
                  <c:v>Jul-12</c:v>
                </c:pt>
                <c:pt idx="152">
                  <c:v>Aug-12</c:v>
                </c:pt>
                <c:pt idx="153">
                  <c:v>Sep-12</c:v>
                </c:pt>
                <c:pt idx="154">
                  <c:v>Oct-12</c:v>
                </c:pt>
                <c:pt idx="155">
                  <c:v>Nov-12</c:v>
                </c:pt>
                <c:pt idx="156">
                  <c:v>Dec-12</c:v>
                </c:pt>
                <c:pt idx="157">
                  <c:v>Jan-13</c:v>
                </c:pt>
                <c:pt idx="158">
                  <c:v>Feb-13</c:v>
                </c:pt>
                <c:pt idx="159">
                  <c:v>Mar-13</c:v>
                </c:pt>
                <c:pt idx="160">
                  <c:v>Apr-13</c:v>
                </c:pt>
                <c:pt idx="161">
                  <c:v>May-13</c:v>
                </c:pt>
                <c:pt idx="162">
                  <c:v>Jun-13</c:v>
                </c:pt>
                <c:pt idx="163">
                  <c:v>Jul-13</c:v>
                </c:pt>
                <c:pt idx="164">
                  <c:v>Aug-13</c:v>
                </c:pt>
                <c:pt idx="165">
                  <c:v>Sep-13</c:v>
                </c:pt>
                <c:pt idx="166">
                  <c:v>Oct-13</c:v>
                </c:pt>
                <c:pt idx="167">
                  <c:v>Nov-13</c:v>
                </c:pt>
                <c:pt idx="168">
                  <c:v>Dec-13</c:v>
                </c:pt>
                <c:pt idx="169">
                  <c:v>Jan-14</c:v>
                </c:pt>
                <c:pt idx="170">
                  <c:v>Feb-14</c:v>
                </c:pt>
                <c:pt idx="171">
                  <c:v>Mar-14</c:v>
                </c:pt>
                <c:pt idx="172">
                  <c:v>Apr-14</c:v>
                </c:pt>
                <c:pt idx="173">
                  <c:v>May-14</c:v>
                </c:pt>
                <c:pt idx="174">
                  <c:v>Jun-14</c:v>
                </c:pt>
                <c:pt idx="175">
                  <c:v>Jul-14</c:v>
                </c:pt>
                <c:pt idx="176">
                  <c:v>Aug-14</c:v>
                </c:pt>
                <c:pt idx="177">
                  <c:v>Sep-14</c:v>
                </c:pt>
                <c:pt idx="178">
                  <c:v>Oct-14</c:v>
                </c:pt>
                <c:pt idx="179">
                  <c:v>Nov-14</c:v>
                </c:pt>
                <c:pt idx="180">
                  <c:v>Dec-14</c:v>
                </c:pt>
                <c:pt idx="181">
                  <c:v>Jan-15</c:v>
                </c:pt>
                <c:pt idx="182">
                  <c:v>Feb-15</c:v>
                </c:pt>
                <c:pt idx="183">
                  <c:v>Mar-15</c:v>
                </c:pt>
                <c:pt idx="184">
                  <c:v>Apr-15</c:v>
                </c:pt>
                <c:pt idx="185">
                  <c:v>May-15</c:v>
                </c:pt>
                <c:pt idx="186">
                  <c:v>Jun-15</c:v>
                </c:pt>
                <c:pt idx="187">
                  <c:v>Jul-15</c:v>
                </c:pt>
                <c:pt idx="188">
                  <c:v>Aug-15</c:v>
                </c:pt>
                <c:pt idx="189">
                  <c:v>Sep-15</c:v>
                </c:pt>
                <c:pt idx="190">
                  <c:v>Oct-15</c:v>
                </c:pt>
                <c:pt idx="191">
                  <c:v>Nov-15</c:v>
                </c:pt>
                <c:pt idx="192">
                  <c:v>Dec-15</c:v>
                </c:pt>
              </c:strCache>
            </c:strRef>
          </c:cat>
          <c:val>
            <c:numRef>
              <c:f>OBSERVACOES!$Z$14:$Z$206</c:f>
              <c:numCache>
                <c:formatCode>0.00</c:formatCode>
                <c:ptCount val="193"/>
                <c:pt idx="0">
                  <c:v>17.323461956818786</c:v>
                </c:pt>
                <c:pt idx="1">
                  <c:v>17.374842462955865</c:v>
                </c:pt>
                <c:pt idx="2">
                  <c:v>17.300072012984046</c:v>
                </c:pt>
                <c:pt idx="3">
                  <c:v>17.319052988405254</c:v>
                </c:pt>
                <c:pt idx="4">
                  <c:v>17.385627698031907</c:v>
                </c:pt>
                <c:pt idx="5">
                  <c:v>17.341589355245336</c:v>
                </c:pt>
                <c:pt idx="6">
                  <c:v>17.412138294996623</c:v>
                </c:pt>
                <c:pt idx="7">
                  <c:v>17.44025094399899</c:v>
                </c:pt>
                <c:pt idx="8">
                  <c:v>17.455474148303189</c:v>
                </c:pt>
                <c:pt idx="9">
                  <c:v>17.532201556187204</c:v>
                </c:pt>
                <c:pt idx="10">
                  <c:v>17.614527186724395</c:v>
                </c:pt>
                <c:pt idx="11">
                  <c:v>17.696213811146134</c:v>
                </c:pt>
                <c:pt idx="12">
                  <c:v>17.803897146419608</c:v>
                </c:pt>
                <c:pt idx="13">
                  <c:v>17.921356596767087</c:v>
                </c:pt>
                <c:pt idx="14">
                  <c:v>17.962001164198472</c:v>
                </c:pt>
                <c:pt idx="15">
                  <c:v>17.890407703518331</c:v>
                </c:pt>
                <c:pt idx="16">
                  <c:v>17.894217859279347</c:v>
                </c:pt>
                <c:pt idx="17">
                  <c:v>17.997824868653982</c:v>
                </c:pt>
                <c:pt idx="18">
                  <c:v>18.179841256014129</c:v>
                </c:pt>
                <c:pt idx="19">
                  <c:v>18.272539686699517</c:v>
                </c:pt>
                <c:pt idx="20">
                  <c:v>18.370853791693147</c:v>
                </c:pt>
                <c:pt idx="21">
                  <c:v>18.438973787889871</c:v>
                </c:pt>
                <c:pt idx="22">
                  <c:v>18.475470603679206</c:v>
                </c:pt>
                <c:pt idx="23">
                  <c:v>18.527645851535489</c:v>
                </c:pt>
                <c:pt idx="24">
                  <c:v>18.893837287506717</c:v>
                </c:pt>
                <c:pt idx="25">
                  <c:v>18.983353580021976</c:v>
                </c:pt>
                <c:pt idx="26">
                  <c:v>19.107699179074743</c:v>
                </c:pt>
                <c:pt idx="27">
                  <c:v>19.208990039040309</c:v>
                </c:pt>
                <c:pt idx="28">
                  <c:v>19.245142910015947</c:v>
                </c:pt>
                <c:pt idx="29">
                  <c:v>19.298749241246096</c:v>
                </c:pt>
                <c:pt idx="30">
                  <c:v>19.124026052320769</c:v>
                </c:pt>
                <c:pt idx="31">
                  <c:v>19.225038962951242</c:v>
                </c:pt>
                <c:pt idx="32">
                  <c:v>19.204928774702395</c:v>
                </c:pt>
                <c:pt idx="33">
                  <c:v>19.151543947747626</c:v>
                </c:pt>
                <c:pt idx="34">
                  <c:v>19.271934194052157</c:v>
                </c:pt>
                <c:pt idx="35">
                  <c:v>19.3394489711586</c:v>
                </c:pt>
                <c:pt idx="36">
                  <c:v>19.345644452002947</c:v>
                </c:pt>
                <c:pt idx="37">
                  <c:v>19.291530082131672</c:v>
                </c:pt>
                <c:pt idx="38">
                  <c:v>19.204347499238249</c:v>
                </c:pt>
                <c:pt idx="39">
                  <c:v>19.003052734824895</c:v>
                </c:pt>
                <c:pt idx="40">
                  <c:v>18.839224297868924</c:v>
                </c:pt>
                <c:pt idx="41">
                  <c:v>18.826213603825625</c:v>
                </c:pt>
                <c:pt idx="42">
                  <c:v>18.898635032150583</c:v>
                </c:pt>
                <c:pt idx="43">
                  <c:v>18.768381313492828</c:v>
                </c:pt>
                <c:pt idx="44">
                  <c:v>18.758353082781156</c:v>
                </c:pt>
                <c:pt idx="45">
                  <c:v>18.634347872666286</c:v>
                </c:pt>
                <c:pt idx="46">
                  <c:v>18.470802225930132</c:v>
                </c:pt>
                <c:pt idx="47">
                  <c:v>18.370150642120549</c:v>
                </c:pt>
                <c:pt idx="48">
                  <c:v>18.462860769621319</c:v>
                </c:pt>
                <c:pt idx="49">
                  <c:v>18.413976924120519</c:v>
                </c:pt>
                <c:pt idx="50">
                  <c:v>18.486351087296345</c:v>
                </c:pt>
                <c:pt idx="51">
                  <c:v>18.586214063997783</c:v>
                </c:pt>
                <c:pt idx="52">
                  <c:v>18.729129375236401</c:v>
                </c:pt>
                <c:pt idx="53">
                  <c:v>18.710729975037303</c:v>
                </c:pt>
                <c:pt idx="54">
                  <c:v>18.615150145081653</c:v>
                </c:pt>
                <c:pt idx="55">
                  <c:v>18.602795883229685</c:v>
                </c:pt>
                <c:pt idx="56">
                  <c:v>18.595096625441137</c:v>
                </c:pt>
                <c:pt idx="57">
                  <c:v>18.722332726868078</c:v>
                </c:pt>
                <c:pt idx="58">
                  <c:v>18.763784605663265</c:v>
                </c:pt>
                <c:pt idx="59">
                  <c:v>18.761971122256067</c:v>
                </c:pt>
                <c:pt idx="60">
                  <c:v>18.904068927571696</c:v>
                </c:pt>
                <c:pt idx="61">
                  <c:v>19.006426995900856</c:v>
                </c:pt>
                <c:pt idx="62">
                  <c:v>19.141291753563735</c:v>
                </c:pt>
                <c:pt idx="63">
                  <c:v>19.192399139528977</c:v>
                </c:pt>
                <c:pt idx="64">
                  <c:v>19.115026496205328</c:v>
                </c:pt>
                <c:pt idx="65">
                  <c:v>19.191456433276485</c:v>
                </c:pt>
                <c:pt idx="66">
                  <c:v>19.3860491174635</c:v>
                </c:pt>
                <c:pt idx="67">
                  <c:v>19.470275869444791</c:v>
                </c:pt>
                <c:pt idx="68">
                  <c:v>19.560030243888164</c:v>
                </c:pt>
                <c:pt idx="69">
                  <c:v>19.605171753194647</c:v>
                </c:pt>
                <c:pt idx="70">
                  <c:v>19.646972583648243</c:v>
                </c:pt>
                <c:pt idx="71">
                  <c:v>19.803465480983128</c:v>
                </c:pt>
                <c:pt idx="72">
                  <c:v>20.06238696828472</c:v>
                </c:pt>
                <c:pt idx="73">
                  <c:v>20.248085555319328</c:v>
                </c:pt>
                <c:pt idx="74">
                  <c:v>20.165434420227989</c:v>
                </c:pt>
                <c:pt idx="75">
                  <c:v>20.144614293379735</c:v>
                </c:pt>
                <c:pt idx="76">
                  <c:v>20.260620307756767</c:v>
                </c:pt>
                <c:pt idx="77">
                  <c:v>20.316079459209078</c:v>
                </c:pt>
                <c:pt idx="78">
                  <c:v>20.315841229452083</c:v>
                </c:pt>
                <c:pt idx="79">
                  <c:v>20.392023527441463</c:v>
                </c:pt>
                <c:pt idx="80">
                  <c:v>20.353401328581484</c:v>
                </c:pt>
                <c:pt idx="81">
                  <c:v>20.631506578936957</c:v>
                </c:pt>
                <c:pt idx="82">
                  <c:v>20.599752855122802</c:v>
                </c:pt>
                <c:pt idx="83">
                  <c:v>20.576300127824734</c:v>
                </c:pt>
                <c:pt idx="84">
                  <c:v>20.531016064882984</c:v>
                </c:pt>
                <c:pt idx="85">
                  <c:v>20.275804255924808</c:v>
                </c:pt>
                <c:pt idx="86">
                  <c:v>20.269620448409885</c:v>
                </c:pt>
                <c:pt idx="87">
                  <c:v>20.438953701665564</c:v>
                </c:pt>
                <c:pt idx="88">
                  <c:v>20.462028466952667</c:v>
                </c:pt>
                <c:pt idx="89">
                  <c:v>20.409630528579527</c:v>
                </c:pt>
                <c:pt idx="90">
                  <c:v>20.401574044743352</c:v>
                </c:pt>
                <c:pt idx="91">
                  <c:v>20.34184397719492</c:v>
                </c:pt>
                <c:pt idx="92">
                  <c:v>20.371097942028825</c:v>
                </c:pt>
                <c:pt idx="93">
                  <c:v>20.38784646404326</c:v>
                </c:pt>
                <c:pt idx="94">
                  <c:v>20.359121943300472</c:v>
                </c:pt>
                <c:pt idx="95">
                  <c:v>20.37547234954647</c:v>
                </c:pt>
                <c:pt idx="96">
                  <c:v>20.648104311958697</c:v>
                </c:pt>
                <c:pt idx="97">
                  <c:v>20.76698778540451</c:v>
                </c:pt>
                <c:pt idx="98">
                  <c:v>20.730650776198122</c:v>
                </c:pt>
                <c:pt idx="99">
                  <c:v>20.594737037518396</c:v>
                </c:pt>
                <c:pt idx="100">
                  <c:v>20.560533282144757</c:v>
                </c:pt>
                <c:pt idx="101">
                  <c:v>20.540774081586726</c:v>
                </c:pt>
                <c:pt idx="102">
                  <c:v>20.418001231536998</c:v>
                </c:pt>
                <c:pt idx="103">
                  <c:v>20.447376202821083</c:v>
                </c:pt>
                <c:pt idx="104">
                  <c:v>20.45286087133324</c:v>
                </c:pt>
                <c:pt idx="105">
                  <c:v>20.319318629309876</c:v>
                </c:pt>
                <c:pt idx="106">
                  <c:v>20.263352728409011</c:v>
                </c:pt>
                <c:pt idx="107">
                  <c:v>20.45209484495361</c:v>
                </c:pt>
                <c:pt idx="108">
                  <c:v>20.304802771383631</c:v>
                </c:pt>
                <c:pt idx="109">
                  <c:v>20.532739922206616</c:v>
                </c:pt>
                <c:pt idx="110">
                  <c:v>20.605193527662539</c:v>
                </c:pt>
                <c:pt idx="111">
                  <c:v>20.609697385537736</c:v>
                </c:pt>
                <c:pt idx="112">
                  <c:v>20.731670055205377</c:v>
                </c:pt>
                <c:pt idx="113">
                  <c:v>20.879037253072841</c:v>
                </c:pt>
                <c:pt idx="114">
                  <c:v>21.045814251323435</c:v>
                </c:pt>
                <c:pt idx="115">
                  <c:v>21.097578627406381</c:v>
                </c:pt>
                <c:pt idx="116">
                  <c:v>21.164271803943286</c:v>
                </c:pt>
                <c:pt idx="117">
                  <c:v>21.279841839541458</c:v>
                </c:pt>
                <c:pt idx="118">
                  <c:v>21.364711494136699</c:v>
                </c:pt>
                <c:pt idx="119">
                  <c:v>21.261206635722537</c:v>
                </c:pt>
                <c:pt idx="120">
                  <c:v>21.028620622433877</c:v>
                </c:pt>
                <c:pt idx="121">
                  <c:v>20.819696109112641</c:v>
                </c:pt>
                <c:pt idx="122">
                  <c:v>20.824117205443944</c:v>
                </c:pt>
                <c:pt idx="123">
                  <c:v>21.041231146175914</c:v>
                </c:pt>
                <c:pt idx="124">
                  <c:v>21.014576725308839</c:v>
                </c:pt>
                <c:pt idx="125">
                  <c:v>20.993253314149992</c:v>
                </c:pt>
                <c:pt idx="126">
                  <c:v>20.871105762245325</c:v>
                </c:pt>
                <c:pt idx="127">
                  <c:v>20.846068552889957</c:v>
                </c:pt>
                <c:pt idx="128">
                  <c:v>20.787560784209784</c:v>
                </c:pt>
                <c:pt idx="129">
                  <c:v>21.901705323539105</c:v>
                </c:pt>
                <c:pt idx="130">
                  <c:v>21.860285870391039</c:v>
                </c:pt>
                <c:pt idx="131">
                  <c:v>21.728330917096805</c:v>
                </c:pt>
                <c:pt idx="132">
                  <c:v>21.6371675154721</c:v>
                </c:pt>
                <c:pt idx="133">
                  <c:v>21.809806472396591</c:v>
                </c:pt>
                <c:pt idx="134">
                  <c:v>21.687899102278877</c:v>
                </c:pt>
                <c:pt idx="135">
                  <c:v>21.42222213599441</c:v>
                </c:pt>
                <c:pt idx="136">
                  <c:v>21.486104377742397</c:v>
                </c:pt>
                <c:pt idx="137">
                  <c:v>21.349118211153456</c:v>
                </c:pt>
                <c:pt idx="138">
                  <c:v>21.381628965646986</c:v>
                </c:pt>
                <c:pt idx="139">
                  <c:v>21.433850983204707</c:v>
                </c:pt>
                <c:pt idx="140">
                  <c:v>21.374932014809861</c:v>
                </c:pt>
                <c:pt idx="141">
                  <c:v>20.287517974604803</c:v>
                </c:pt>
                <c:pt idx="142">
                  <c:v>20.344437876672831</c:v>
                </c:pt>
                <c:pt idx="143">
                  <c:v>20.316334106200635</c:v>
                </c:pt>
                <c:pt idx="144">
                  <c:v>20.501238352231489</c:v>
                </c:pt>
                <c:pt idx="145">
                  <c:v>20.476286864687562</c:v>
                </c:pt>
                <c:pt idx="146">
                  <c:v>20.531823659777295</c:v>
                </c:pt>
                <c:pt idx="147">
                  <c:v>20.600880380421437</c:v>
                </c:pt>
                <c:pt idx="148">
                  <c:v>20.746529848235703</c:v>
                </c:pt>
                <c:pt idx="149">
                  <c:v>20.812536215908377</c:v>
                </c:pt>
                <c:pt idx="150">
                  <c:v>20.851831897821601</c:v>
                </c:pt>
                <c:pt idx="151">
                  <c:v>20.82555824479574</c:v>
                </c:pt>
                <c:pt idx="152">
                  <c:v>20.840630761820492</c:v>
                </c:pt>
                <c:pt idx="153">
                  <c:v>20.890624194604644</c:v>
                </c:pt>
                <c:pt idx="154">
                  <c:v>20.866513074456488</c:v>
                </c:pt>
                <c:pt idx="155">
                  <c:v>21.015491626570252</c:v>
                </c:pt>
                <c:pt idx="156">
                  <c:v>20.927729882862561</c:v>
                </c:pt>
                <c:pt idx="157">
                  <c:v>20.952741414291946</c:v>
                </c:pt>
                <c:pt idx="158">
                  <c:v>21.059492968225943</c:v>
                </c:pt>
                <c:pt idx="159">
                  <c:v>21.032471590612857</c:v>
                </c:pt>
                <c:pt idx="160">
                  <c:v>21.047155492022675</c:v>
                </c:pt>
                <c:pt idx="161">
                  <c:v>21.047647108428563</c:v>
                </c:pt>
                <c:pt idx="162">
                  <c:v>21.089199914337481</c:v>
                </c:pt>
                <c:pt idx="163">
                  <c:v>21.113420457451973</c:v>
                </c:pt>
                <c:pt idx="164">
                  <c:v>21.17916704462883</c:v>
                </c:pt>
                <c:pt idx="165">
                  <c:v>21.351331242138023</c:v>
                </c:pt>
                <c:pt idx="166">
                  <c:v>21.424105477584604</c:v>
                </c:pt>
                <c:pt idx="167">
                  <c:v>21.45018538258412</c:v>
                </c:pt>
                <c:pt idx="168">
                  <c:v>21.407391738239468</c:v>
                </c:pt>
                <c:pt idx="169">
                  <c:v>21.654522237261233</c:v>
                </c:pt>
                <c:pt idx="170">
                  <c:v>21.592903823141402</c:v>
                </c:pt>
                <c:pt idx="171">
                  <c:v>21.664369754787892</c:v>
                </c:pt>
                <c:pt idx="172">
                  <c:v>21.542464163862956</c:v>
                </c:pt>
                <c:pt idx="173">
                  <c:v>21.67442918720975</c:v>
                </c:pt>
                <c:pt idx="174">
                  <c:v>21.720752896667751</c:v>
                </c:pt>
                <c:pt idx="175">
                  <c:v>21.794338971565399</c:v>
                </c:pt>
                <c:pt idx="176">
                  <c:v>22.084592343026465</c:v>
                </c:pt>
                <c:pt idx="177">
                  <c:v>22.201169842413218</c:v>
                </c:pt>
                <c:pt idx="178">
                  <c:v>22.221826736351602</c:v>
                </c:pt>
                <c:pt idx="179">
                  <c:v>22.326608106030516</c:v>
                </c:pt>
                <c:pt idx="180">
                  <c:v>22.481297326526843</c:v>
                </c:pt>
                <c:pt idx="181">
                  <c:v>22.449752296718898</c:v>
                </c:pt>
                <c:pt idx="182">
                  <c:v>22.542444308501423</c:v>
                </c:pt>
                <c:pt idx="183">
                  <c:v>22.448935659563297</c:v>
                </c:pt>
                <c:pt idx="184">
                  <c:v>22.559963598286121</c:v>
                </c:pt>
                <c:pt idx="185">
                  <c:v>22.577890693474785</c:v>
                </c:pt>
                <c:pt idx="186">
                  <c:v>22.647503487029294</c:v>
                </c:pt>
                <c:pt idx="187">
                  <c:v>22.730536485072399</c:v>
                </c:pt>
                <c:pt idx="188">
                  <c:v>22.482623049207621</c:v>
                </c:pt>
                <c:pt idx="189">
                  <c:v>22.234909036078847</c:v>
                </c:pt>
                <c:pt idx="190">
                  <c:v>22.359895029117034</c:v>
                </c:pt>
                <c:pt idx="191">
                  <c:v>21.923822593435567</c:v>
                </c:pt>
                <c:pt idx="192">
                  <c:v>23.036778035358498</c:v>
                </c:pt>
              </c:numCache>
            </c:numRef>
          </c:val>
          <c:smooth val="0"/>
        </c:ser>
        <c:ser>
          <c:idx val="1"/>
          <c:order val="1"/>
          <c:tx>
            <c:v>Receita tributária como proporção do PIB</c:v>
          </c:tx>
          <c:marker>
            <c:symbol val="none"/>
          </c:marker>
          <c:val>
            <c:numRef>
              <c:f>OBSERVACOES!$Y$14:$Y$206</c:f>
              <c:numCache>
                <c:formatCode>0.00</c:formatCode>
                <c:ptCount val="193"/>
                <c:pt idx="0">
                  <c:v>19.169424135422194</c:v>
                </c:pt>
                <c:pt idx="1">
                  <c:v>19.266600461779539</c:v>
                </c:pt>
                <c:pt idx="2">
                  <c:v>19.165124866315747</c:v>
                </c:pt>
                <c:pt idx="3">
                  <c:v>19.134175239070984</c:v>
                </c:pt>
                <c:pt idx="4">
                  <c:v>19.322495645970065</c:v>
                </c:pt>
                <c:pt idx="5">
                  <c:v>19.574704587687108</c:v>
                </c:pt>
                <c:pt idx="6">
                  <c:v>19.433608347248363</c:v>
                </c:pt>
                <c:pt idx="7">
                  <c:v>19.284448804143743</c:v>
                </c:pt>
                <c:pt idx="8">
                  <c:v>19.333327391754139</c:v>
                </c:pt>
                <c:pt idx="9">
                  <c:v>19.231218737348637</c:v>
                </c:pt>
                <c:pt idx="10">
                  <c:v>19.341628212954891</c:v>
                </c:pt>
                <c:pt idx="11">
                  <c:v>19.454031637542027</c:v>
                </c:pt>
                <c:pt idx="12">
                  <c:v>19.548940216098572</c:v>
                </c:pt>
                <c:pt idx="13">
                  <c:v>19.741079312207845</c:v>
                </c:pt>
                <c:pt idx="14">
                  <c:v>19.693157092803904</c:v>
                </c:pt>
                <c:pt idx="15">
                  <c:v>19.565226177283417</c:v>
                </c:pt>
                <c:pt idx="16">
                  <c:v>19.752630843063663</c:v>
                </c:pt>
                <c:pt idx="17">
                  <c:v>19.887016776773372</c:v>
                </c:pt>
                <c:pt idx="18">
                  <c:v>20.05990773810651</c:v>
                </c:pt>
                <c:pt idx="19">
                  <c:v>20.207461957905945</c:v>
                </c:pt>
                <c:pt idx="20">
                  <c:v>20.225472957916338</c:v>
                </c:pt>
                <c:pt idx="21">
                  <c:v>20.279367868618262</c:v>
                </c:pt>
                <c:pt idx="22">
                  <c:v>20.407508230267851</c:v>
                </c:pt>
                <c:pt idx="23">
                  <c:v>20.406272486559715</c:v>
                </c:pt>
                <c:pt idx="24">
                  <c:v>20.545337787271933</c:v>
                </c:pt>
                <c:pt idx="25">
                  <c:v>20.884388328949587</c:v>
                </c:pt>
                <c:pt idx="26">
                  <c:v>21.140928346333883</c:v>
                </c:pt>
                <c:pt idx="27">
                  <c:v>21.10931806080248</c:v>
                </c:pt>
                <c:pt idx="28">
                  <c:v>21.070031563932005</c:v>
                </c:pt>
                <c:pt idx="29">
                  <c:v>20.985371071742755</c:v>
                </c:pt>
                <c:pt idx="30">
                  <c:v>20.802858804126089</c:v>
                </c:pt>
                <c:pt idx="31">
                  <c:v>20.926539016143106</c:v>
                </c:pt>
                <c:pt idx="32">
                  <c:v>20.813590133168635</c:v>
                </c:pt>
                <c:pt idx="33">
                  <c:v>21.116596155915271</c:v>
                </c:pt>
                <c:pt idx="34">
                  <c:v>21.311129494946108</c:v>
                </c:pt>
                <c:pt idx="35">
                  <c:v>21.370042266544019</c:v>
                </c:pt>
                <c:pt idx="36">
                  <c:v>21.463157578492034</c:v>
                </c:pt>
                <c:pt idx="37">
                  <c:v>21.464066688115128</c:v>
                </c:pt>
                <c:pt idx="38">
                  <c:v>21.434370377536155</c:v>
                </c:pt>
                <c:pt idx="39">
                  <c:v>21.341328717500126</c:v>
                </c:pt>
                <c:pt idx="40">
                  <c:v>21.398067675644295</c:v>
                </c:pt>
                <c:pt idx="41">
                  <c:v>21.478876776441862</c:v>
                </c:pt>
                <c:pt idx="42">
                  <c:v>21.464045871634298</c:v>
                </c:pt>
                <c:pt idx="43">
                  <c:v>21.367022205251555</c:v>
                </c:pt>
                <c:pt idx="44">
                  <c:v>21.401217965946667</c:v>
                </c:pt>
                <c:pt idx="45">
                  <c:v>21.047212217324979</c:v>
                </c:pt>
                <c:pt idx="46">
                  <c:v>20.88395611882072</c:v>
                </c:pt>
                <c:pt idx="47">
                  <c:v>20.836709411824</c:v>
                </c:pt>
                <c:pt idx="48">
                  <c:v>20.734978526737265</c:v>
                </c:pt>
                <c:pt idx="49">
                  <c:v>20.667654806816799</c:v>
                </c:pt>
                <c:pt idx="50">
                  <c:v>20.751166991514832</c:v>
                </c:pt>
                <c:pt idx="51">
                  <c:v>20.918976760257674</c:v>
                </c:pt>
                <c:pt idx="52">
                  <c:v>20.899040398673886</c:v>
                </c:pt>
                <c:pt idx="53">
                  <c:v>20.859378333508023</c:v>
                </c:pt>
                <c:pt idx="54">
                  <c:v>20.999508961131411</c:v>
                </c:pt>
                <c:pt idx="55">
                  <c:v>20.99847858675961</c:v>
                </c:pt>
                <c:pt idx="56">
                  <c:v>21.011550821341661</c:v>
                </c:pt>
                <c:pt idx="57">
                  <c:v>21.167927348269451</c:v>
                </c:pt>
                <c:pt idx="58">
                  <c:v>21.211159682850251</c:v>
                </c:pt>
                <c:pt idx="59">
                  <c:v>21.148646566453081</c:v>
                </c:pt>
                <c:pt idx="60">
                  <c:v>21.423130881404159</c:v>
                </c:pt>
                <c:pt idx="61">
                  <c:v>21.558678603534695</c:v>
                </c:pt>
                <c:pt idx="62">
                  <c:v>21.557104616538254</c:v>
                </c:pt>
                <c:pt idx="63">
                  <c:v>21.627582984810257</c:v>
                </c:pt>
                <c:pt idx="64">
                  <c:v>21.800512839296342</c:v>
                </c:pt>
                <c:pt idx="65">
                  <c:v>21.805011021022132</c:v>
                </c:pt>
                <c:pt idx="66">
                  <c:v>21.98501357495476</c:v>
                </c:pt>
                <c:pt idx="67">
                  <c:v>22.107817041971042</c:v>
                </c:pt>
                <c:pt idx="68">
                  <c:v>22.190144889801225</c:v>
                </c:pt>
                <c:pt idx="69">
                  <c:v>22.123684423876519</c:v>
                </c:pt>
                <c:pt idx="70">
                  <c:v>22.195622112894569</c:v>
                </c:pt>
                <c:pt idx="71">
                  <c:v>22.308757316879799</c:v>
                </c:pt>
                <c:pt idx="72">
                  <c:v>22.487912432802588</c:v>
                </c:pt>
                <c:pt idx="73">
                  <c:v>22.452217743626509</c:v>
                </c:pt>
                <c:pt idx="74">
                  <c:v>22.423894704246386</c:v>
                </c:pt>
                <c:pt idx="75">
                  <c:v>22.420403853596053</c:v>
                </c:pt>
                <c:pt idx="76">
                  <c:v>22.616771850804376</c:v>
                </c:pt>
                <c:pt idx="77">
                  <c:v>22.645748603338575</c:v>
                </c:pt>
                <c:pt idx="78">
                  <c:v>22.639405611803383</c:v>
                </c:pt>
                <c:pt idx="79">
                  <c:v>22.617087160749787</c:v>
                </c:pt>
                <c:pt idx="80">
                  <c:v>22.664306101667037</c:v>
                </c:pt>
                <c:pt idx="81">
                  <c:v>22.820014331048245</c:v>
                </c:pt>
                <c:pt idx="82">
                  <c:v>22.807368183930521</c:v>
                </c:pt>
                <c:pt idx="83">
                  <c:v>22.693319979557096</c:v>
                </c:pt>
                <c:pt idx="84">
                  <c:v>22.554003174035653</c:v>
                </c:pt>
                <c:pt idx="85">
                  <c:v>22.58571900166972</c:v>
                </c:pt>
                <c:pt idx="86">
                  <c:v>22.552697154020841</c:v>
                </c:pt>
                <c:pt idx="87">
                  <c:v>22.559609089493122</c:v>
                </c:pt>
                <c:pt idx="88">
                  <c:v>22.534197527517151</c:v>
                </c:pt>
                <c:pt idx="89">
                  <c:v>22.52079133918949</c:v>
                </c:pt>
                <c:pt idx="90">
                  <c:v>22.455131989101311</c:v>
                </c:pt>
                <c:pt idx="91">
                  <c:v>22.456487903690682</c:v>
                </c:pt>
                <c:pt idx="92">
                  <c:v>22.366279294537208</c:v>
                </c:pt>
                <c:pt idx="93">
                  <c:v>22.353960518906625</c:v>
                </c:pt>
                <c:pt idx="94">
                  <c:v>22.418211183001038</c:v>
                </c:pt>
                <c:pt idx="95">
                  <c:v>22.597096251939931</c:v>
                </c:pt>
                <c:pt idx="96">
                  <c:v>22.769198121169744</c:v>
                </c:pt>
                <c:pt idx="97">
                  <c:v>23.006507024488329</c:v>
                </c:pt>
                <c:pt idx="98">
                  <c:v>23.007946075377593</c:v>
                </c:pt>
                <c:pt idx="99">
                  <c:v>23.093209641244748</c:v>
                </c:pt>
                <c:pt idx="100">
                  <c:v>23.122151496577295</c:v>
                </c:pt>
                <c:pt idx="101">
                  <c:v>23.122661246370107</c:v>
                </c:pt>
                <c:pt idx="102">
                  <c:v>23.060859885624648</c:v>
                </c:pt>
                <c:pt idx="103">
                  <c:v>23.119720828471028</c:v>
                </c:pt>
                <c:pt idx="104">
                  <c:v>23.181878038399244</c:v>
                </c:pt>
                <c:pt idx="105">
                  <c:v>23.212035068024488</c:v>
                </c:pt>
                <c:pt idx="106">
                  <c:v>23.282825269237204</c:v>
                </c:pt>
                <c:pt idx="107">
                  <c:v>23.154263330463984</c:v>
                </c:pt>
                <c:pt idx="108">
                  <c:v>23.061975765453393</c:v>
                </c:pt>
                <c:pt idx="109">
                  <c:v>22.913956871627839</c:v>
                </c:pt>
                <c:pt idx="110">
                  <c:v>22.775835398356758</c:v>
                </c:pt>
                <c:pt idx="111">
                  <c:v>22.640403456329206</c:v>
                </c:pt>
                <c:pt idx="112">
                  <c:v>22.544014786718801</c:v>
                </c:pt>
                <c:pt idx="113">
                  <c:v>22.497447384110487</c:v>
                </c:pt>
                <c:pt idx="114">
                  <c:v>22.391096930408576</c:v>
                </c:pt>
                <c:pt idx="115">
                  <c:v>22.261426531396136</c:v>
                </c:pt>
                <c:pt idx="116">
                  <c:v>22.232784442645588</c:v>
                </c:pt>
                <c:pt idx="117">
                  <c:v>21.909926735533407</c:v>
                </c:pt>
                <c:pt idx="118">
                  <c:v>21.87878242563335</c:v>
                </c:pt>
                <c:pt idx="119">
                  <c:v>22.229849797949548</c:v>
                </c:pt>
                <c:pt idx="120">
                  <c:v>22.213534774748531</c:v>
                </c:pt>
                <c:pt idx="121">
                  <c:v>22.284638772260028</c:v>
                </c:pt>
                <c:pt idx="122">
                  <c:v>22.269049604339159</c:v>
                </c:pt>
                <c:pt idx="123">
                  <c:v>22.142199573919786</c:v>
                </c:pt>
                <c:pt idx="124">
                  <c:v>22.287897904312132</c:v>
                </c:pt>
                <c:pt idx="125">
                  <c:v>22.245540806179172</c:v>
                </c:pt>
                <c:pt idx="126">
                  <c:v>22.143304226650411</c:v>
                </c:pt>
                <c:pt idx="127">
                  <c:v>22.081701902179418</c:v>
                </c:pt>
                <c:pt idx="128">
                  <c:v>22.023184648362019</c:v>
                </c:pt>
                <c:pt idx="129">
                  <c:v>24.024344025121337</c:v>
                </c:pt>
                <c:pt idx="130">
                  <c:v>23.867542238960045</c:v>
                </c:pt>
                <c:pt idx="131">
                  <c:v>23.457269666255446</c:v>
                </c:pt>
                <c:pt idx="132">
                  <c:v>23.66380358312097</c:v>
                </c:pt>
                <c:pt idx="133">
                  <c:v>23.821446238917702</c:v>
                </c:pt>
                <c:pt idx="134">
                  <c:v>23.767375619135876</c:v>
                </c:pt>
                <c:pt idx="135">
                  <c:v>23.818725193595327</c:v>
                </c:pt>
                <c:pt idx="136">
                  <c:v>23.831121370440826</c:v>
                </c:pt>
                <c:pt idx="137">
                  <c:v>23.778190913979643</c:v>
                </c:pt>
                <c:pt idx="138">
                  <c:v>24.018754944056152</c:v>
                </c:pt>
                <c:pt idx="139">
                  <c:v>24.296188206373014</c:v>
                </c:pt>
                <c:pt idx="140">
                  <c:v>24.174151263062775</c:v>
                </c:pt>
                <c:pt idx="141">
                  <c:v>22.58575800074356</c:v>
                </c:pt>
                <c:pt idx="142">
                  <c:v>22.711595419331807</c:v>
                </c:pt>
                <c:pt idx="143">
                  <c:v>22.751715876410195</c:v>
                </c:pt>
                <c:pt idx="144">
                  <c:v>22.639021753168457</c:v>
                </c:pt>
                <c:pt idx="145">
                  <c:v>22.749906086087016</c:v>
                </c:pt>
                <c:pt idx="146">
                  <c:v>22.856162745036084</c:v>
                </c:pt>
                <c:pt idx="147">
                  <c:v>22.8756507071591</c:v>
                </c:pt>
                <c:pt idx="148">
                  <c:v>22.91218186938039</c:v>
                </c:pt>
                <c:pt idx="149">
                  <c:v>22.913163979704535</c:v>
                </c:pt>
                <c:pt idx="150">
                  <c:v>22.735119852195186</c:v>
                </c:pt>
                <c:pt idx="151">
                  <c:v>22.535027922081667</c:v>
                </c:pt>
                <c:pt idx="152">
                  <c:v>22.517286194192344</c:v>
                </c:pt>
                <c:pt idx="153">
                  <c:v>22.468394369006212</c:v>
                </c:pt>
                <c:pt idx="154">
                  <c:v>22.394451811962828</c:v>
                </c:pt>
                <c:pt idx="155">
                  <c:v>22.342331514982806</c:v>
                </c:pt>
                <c:pt idx="156">
                  <c:v>22.537330026801918</c:v>
                </c:pt>
                <c:pt idx="157">
                  <c:v>22.664278138543146</c:v>
                </c:pt>
                <c:pt idx="158">
                  <c:v>22.5103664013157</c:v>
                </c:pt>
                <c:pt idx="159">
                  <c:v>22.322383092768458</c:v>
                </c:pt>
                <c:pt idx="160">
                  <c:v>22.243686663795479</c:v>
                </c:pt>
                <c:pt idx="161">
                  <c:v>22.321843031942681</c:v>
                </c:pt>
                <c:pt idx="162">
                  <c:v>22.356561958469914</c:v>
                </c:pt>
                <c:pt idx="163">
                  <c:v>22.366146862343491</c:v>
                </c:pt>
                <c:pt idx="164">
                  <c:v>22.394801521243551</c:v>
                </c:pt>
                <c:pt idx="165">
                  <c:v>22.325895672751546</c:v>
                </c:pt>
                <c:pt idx="166">
                  <c:v>22.308147444904272</c:v>
                </c:pt>
                <c:pt idx="167">
                  <c:v>22.977696304971921</c:v>
                </c:pt>
                <c:pt idx="168">
                  <c:v>22.90022683167205</c:v>
                </c:pt>
                <c:pt idx="169">
                  <c:v>22.881317880644172</c:v>
                </c:pt>
                <c:pt idx="170">
                  <c:v>22.875208036439204</c:v>
                </c:pt>
                <c:pt idx="171">
                  <c:v>22.993797475720783</c:v>
                </c:pt>
                <c:pt idx="172">
                  <c:v>23.040794801853544</c:v>
                </c:pt>
                <c:pt idx="173">
                  <c:v>22.855987900784768</c:v>
                </c:pt>
                <c:pt idx="174">
                  <c:v>22.838642516083343</c:v>
                </c:pt>
                <c:pt idx="175">
                  <c:v>22.795493074859429</c:v>
                </c:pt>
                <c:pt idx="176">
                  <c:v>22.885905162998473</c:v>
                </c:pt>
                <c:pt idx="177">
                  <c:v>22.813258204210594</c:v>
                </c:pt>
                <c:pt idx="178">
                  <c:v>22.80356287733628</c:v>
                </c:pt>
                <c:pt idx="179">
                  <c:v>22.257164083791974</c:v>
                </c:pt>
                <c:pt idx="180">
                  <c:v>22.169592893906881</c:v>
                </c:pt>
                <c:pt idx="181">
                  <c:v>22.092020314240131</c:v>
                </c:pt>
                <c:pt idx="182">
                  <c:v>22.108218416109484</c:v>
                </c:pt>
                <c:pt idx="183">
                  <c:v>21.98807992358498</c:v>
                </c:pt>
                <c:pt idx="184">
                  <c:v>21.984936134340845</c:v>
                </c:pt>
                <c:pt idx="185">
                  <c:v>22.046547472152774</c:v>
                </c:pt>
                <c:pt idx="186">
                  <c:v>22.007897876626981</c:v>
                </c:pt>
                <c:pt idx="187">
                  <c:v>22.006720645855644</c:v>
                </c:pt>
                <c:pt idx="188">
                  <c:v>21.855427398939003</c:v>
                </c:pt>
                <c:pt idx="189">
                  <c:v>21.846123262875413</c:v>
                </c:pt>
                <c:pt idx="190">
                  <c:v>21.690487749600628</c:v>
                </c:pt>
                <c:pt idx="191">
                  <c:v>21.022748215196536</c:v>
                </c:pt>
                <c:pt idx="192">
                  <c:v>21.083221320432056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83552"/>
        <c:axId val="99442688"/>
      </c:lineChart>
      <c:catAx>
        <c:axId val="99383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42688"/>
        <c:crosses val="autoZero"/>
        <c:auto val="1"/>
        <c:lblAlgn val="ctr"/>
        <c:lblOffset val="100"/>
        <c:noMultiLvlLbl val="0"/>
      </c:catAx>
      <c:valAx>
        <c:axId val="99442688"/>
        <c:scaling>
          <c:orientation val="minMax"/>
          <c:min val="15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99383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Evolução do Superávit Primário do Governo Central em</a:t>
            </a:r>
            <a:r>
              <a:rPr lang="en-US" baseline="0"/>
              <a:t> % do PIB (Dez.1999-Dez.2015)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Superávit Primário </c:v>
          </c:tx>
          <c:marker>
            <c:symbol val="none"/>
          </c:marker>
          <c:cat>
            <c:strRef>
              <c:f>OBSERVACOES!$A$14:$A$206</c:f>
              <c:strCache>
                <c:ptCount val="193"/>
                <c:pt idx="0">
                  <c:v>Dec-99</c:v>
                </c:pt>
                <c:pt idx="1">
                  <c:v>Jan-00</c:v>
                </c:pt>
                <c:pt idx="2">
                  <c:v>Feb-00</c:v>
                </c:pt>
                <c:pt idx="3">
                  <c:v>Mar-00</c:v>
                </c:pt>
                <c:pt idx="4">
                  <c:v>Apr-00</c:v>
                </c:pt>
                <c:pt idx="5">
                  <c:v>May-00</c:v>
                </c:pt>
                <c:pt idx="6">
                  <c:v>Jun-00</c:v>
                </c:pt>
                <c:pt idx="7">
                  <c:v>Jul-00</c:v>
                </c:pt>
                <c:pt idx="8">
                  <c:v>Aug-00</c:v>
                </c:pt>
                <c:pt idx="9">
                  <c:v>Sep-00</c:v>
                </c:pt>
                <c:pt idx="10">
                  <c:v>Oct-00</c:v>
                </c:pt>
                <c:pt idx="11">
                  <c:v>Nov-00</c:v>
                </c:pt>
                <c:pt idx="12">
                  <c:v>Dec-00</c:v>
                </c:pt>
                <c:pt idx="13">
                  <c:v>Jan-01</c:v>
                </c:pt>
                <c:pt idx="14">
                  <c:v>Feb-01</c:v>
                </c:pt>
                <c:pt idx="15">
                  <c:v>Mar-01</c:v>
                </c:pt>
                <c:pt idx="16">
                  <c:v>Apr-01</c:v>
                </c:pt>
                <c:pt idx="17">
                  <c:v>May-01</c:v>
                </c:pt>
                <c:pt idx="18">
                  <c:v>Jun-01</c:v>
                </c:pt>
                <c:pt idx="19">
                  <c:v>Jul-01</c:v>
                </c:pt>
                <c:pt idx="20">
                  <c:v>Aug-01</c:v>
                </c:pt>
                <c:pt idx="21">
                  <c:v>Sep-01</c:v>
                </c:pt>
                <c:pt idx="22">
                  <c:v>Oct-01</c:v>
                </c:pt>
                <c:pt idx="23">
                  <c:v>Nov-01</c:v>
                </c:pt>
                <c:pt idx="24">
                  <c:v>Dec-01</c:v>
                </c:pt>
                <c:pt idx="25">
                  <c:v>Jan-02</c:v>
                </c:pt>
                <c:pt idx="26">
                  <c:v>Feb-02</c:v>
                </c:pt>
                <c:pt idx="27">
                  <c:v>Mar-02</c:v>
                </c:pt>
                <c:pt idx="28">
                  <c:v>Apr-02</c:v>
                </c:pt>
                <c:pt idx="29">
                  <c:v>May-02</c:v>
                </c:pt>
                <c:pt idx="30">
                  <c:v>Jun-02</c:v>
                </c:pt>
                <c:pt idx="31">
                  <c:v>Jul-02</c:v>
                </c:pt>
                <c:pt idx="32">
                  <c:v>Aug-02</c:v>
                </c:pt>
                <c:pt idx="33">
                  <c:v>Sep-02</c:v>
                </c:pt>
                <c:pt idx="34">
                  <c:v>Oct-02</c:v>
                </c:pt>
                <c:pt idx="35">
                  <c:v>Nov-02</c:v>
                </c:pt>
                <c:pt idx="36">
                  <c:v>Dec-02</c:v>
                </c:pt>
                <c:pt idx="37">
                  <c:v>Jan-03</c:v>
                </c:pt>
                <c:pt idx="38">
                  <c:v>Feb-03</c:v>
                </c:pt>
                <c:pt idx="39">
                  <c:v>Mar-03</c:v>
                </c:pt>
                <c:pt idx="40">
                  <c:v>Apr-03</c:v>
                </c:pt>
                <c:pt idx="41">
                  <c:v>May-03</c:v>
                </c:pt>
                <c:pt idx="42">
                  <c:v>Jun-03</c:v>
                </c:pt>
                <c:pt idx="43">
                  <c:v>Jul-03</c:v>
                </c:pt>
                <c:pt idx="44">
                  <c:v>Aug-03</c:v>
                </c:pt>
                <c:pt idx="45">
                  <c:v>Sep-03</c:v>
                </c:pt>
                <c:pt idx="46">
                  <c:v>Oct-03</c:v>
                </c:pt>
                <c:pt idx="47">
                  <c:v>Nov-03</c:v>
                </c:pt>
                <c:pt idx="48">
                  <c:v>Dec-03</c:v>
                </c:pt>
                <c:pt idx="49">
                  <c:v>Jan-04</c:v>
                </c:pt>
                <c:pt idx="50">
                  <c:v>Feb-04</c:v>
                </c:pt>
                <c:pt idx="51">
                  <c:v>Mar-04</c:v>
                </c:pt>
                <c:pt idx="52">
                  <c:v>Apr-04</c:v>
                </c:pt>
                <c:pt idx="53">
                  <c:v>May-04</c:v>
                </c:pt>
                <c:pt idx="54">
                  <c:v>Jun-04</c:v>
                </c:pt>
                <c:pt idx="55">
                  <c:v>Jul-04</c:v>
                </c:pt>
                <c:pt idx="56">
                  <c:v>Aug-04</c:v>
                </c:pt>
                <c:pt idx="57">
                  <c:v>Sep-04</c:v>
                </c:pt>
                <c:pt idx="58">
                  <c:v>Oct-04</c:v>
                </c:pt>
                <c:pt idx="59">
                  <c:v>Nov-04</c:v>
                </c:pt>
                <c:pt idx="60">
                  <c:v>Dec-04</c:v>
                </c:pt>
                <c:pt idx="61">
                  <c:v>Jan-05</c:v>
                </c:pt>
                <c:pt idx="62">
                  <c:v>fev/2005 </c:v>
                </c:pt>
                <c:pt idx="63">
                  <c:v>Mar-05</c:v>
                </c:pt>
                <c:pt idx="64">
                  <c:v>Apr-05</c:v>
                </c:pt>
                <c:pt idx="65">
                  <c:v>May-05</c:v>
                </c:pt>
                <c:pt idx="66">
                  <c:v>Jun-05</c:v>
                </c:pt>
                <c:pt idx="67">
                  <c:v>Jul-05</c:v>
                </c:pt>
                <c:pt idx="68">
                  <c:v>Aug-05</c:v>
                </c:pt>
                <c:pt idx="69">
                  <c:v>Sep-05</c:v>
                </c:pt>
                <c:pt idx="70">
                  <c:v>out/2005 </c:v>
                </c:pt>
                <c:pt idx="71">
                  <c:v>Nov-05</c:v>
                </c:pt>
                <c:pt idx="72">
                  <c:v>Dec-05</c:v>
                </c:pt>
                <c:pt idx="73">
                  <c:v>Jan-06</c:v>
                </c:pt>
                <c:pt idx="74">
                  <c:v>fev/2006 </c:v>
                </c:pt>
                <c:pt idx="75">
                  <c:v>Mar-06</c:v>
                </c:pt>
                <c:pt idx="76">
                  <c:v>Apr-06</c:v>
                </c:pt>
                <c:pt idx="77">
                  <c:v>May-06</c:v>
                </c:pt>
                <c:pt idx="78">
                  <c:v>Jun-06</c:v>
                </c:pt>
                <c:pt idx="79">
                  <c:v>Jul-06</c:v>
                </c:pt>
                <c:pt idx="80">
                  <c:v>Aug-06</c:v>
                </c:pt>
                <c:pt idx="81">
                  <c:v>Sep-06</c:v>
                </c:pt>
                <c:pt idx="82">
                  <c:v>Oct-06</c:v>
                </c:pt>
                <c:pt idx="83">
                  <c:v>Nov-06</c:v>
                </c:pt>
                <c:pt idx="84">
                  <c:v>Dec-06</c:v>
                </c:pt>
                <c:pt idx="85">
                  <c:v>Jan-07</c:v>
                </c:pt>
                <c:pt idx="86">
                  <c:v>Feb-07</c:v>
                </c:pt>
                <c:pt idx="87">
                  <c:v>Mar-07</c:v>
                </c:pt>
                <c:pt idx="88">
                  <c:v>Apr-07</c:v>
                </c:pt>
                <c:pt idx="89">
                  <c:v>May-07</c:v>
                </c:pt>
                <c:pt idx="90">
                  <c:v>Jun-07</c:v>
                </c:pt>
                <c:pt idx="91">
                  <c:v>Jul-07</c:v>
                </c:pt>
                <c:pt idx="92">
                  <c:v>Aug-07</c:v>
                </c:pt>
                <c:pt idx="93">
                  <c:v>Sep-07</c:v>
                </c:pt>
                <c:pt idx="94">
                  <c:v>Oct-07</c:v>
                </c:pt>
                <c:pt idx="95">
                  <c:v>Nov-07</c:v>
                </c:pt>
                <c:pt idx="96">
                  <c:v>Dec-07</c:v>
                </c:pt>
                <c:pt idx="97">
                  <c:v>Jan-08</c:v>
                </c:pt>
                <c:pt idx="98">
                  <c:v>Feb-08</c:v>
                </c:pt>
                <c:pt idx="99">
                  <c:v>Mar-08</c:v>
                </c:pt>
                <c:pt idx="100">
                  <c:v>Apr-08</c:v>
                </c:pt>
                <c:pt idx="101">
                  <c:v>May-08</c:v>
                </c:pt>
                <c:pt idx="102">
                  <c:v>Jun-08</c:v>
                </c:pt>
                <c:pt idx="103">
                  <c:v>Jul-08</c:v>
                </c:pt>
                <c:pt idx="104">
                  <c:v>Aug-08</c:v>
                </c:pt>
                <c:pt idx="105">
                  <c:v>Sep-08</c:v>
                </c:pt>
                <c:pt idx="106">
                  <c:v>Oct-08</c:v>
                </c:pt>
                <c:pt idx="107">
                  <c:v>Nov-08</c:v>
                </c:pt>
                <c:pt idx="108">
                  <c:v>Dec-08</c:v>
                </c:pt>
                <c:pt idx="109">
                  <c:v>Jan-09</c:v>
                </c:pt>
                <c:pt idx="110">
                  <c:v>Feb-09</c:v>
                </c:pt>
                <c:pt idx="111">
                  <c:v>Mar-09</c:v>
                </c:pt>
                <c:pt idx="112">
                  <c:v>Apr-09</c:v>
                </c:pt>
                <c:pt idx="113">
                  <c:v>May-09</c:v>
                </c:pt>
                <c:pt idx="114">
                  <c:v>Jun-09</c:v>
                </c:pt>
                <c:pt idx="115">
                  <c:v>Jul-09</c:v>
                </c:pt>
                <c:pt idx="116">
                  <c:v>Aug-09</c:v>
                </c:pt>
                <c:pt idx="117">
                  <c:v>Sep-09</c:v>
                </c:pt>
                <c:pt idx="118">
                  <c:v>Oct-09</c:v>
                </c:pt>
                <c:pt idx="119">
                  <c:v>Nov-09</c:v>
                </c:pt>
                <c:pt idx="120">
                  <c:v>Dec-09</c:v>
                </c:pt>
                <c:pt idx="121">
                  <c:v>Jan-10</c:v>
                </c:pt>
                <c:pt idx="122">
                  <c:v>Feb-10</c:v>
                </c:pt>
                <c:pt idx="123">
                  <c:v>Mar-10</c:v>
                </c:pt>
                <c:pt idx="124">
                  <c:v>Apr-10 </c:v>
                </c:pt>
                <c:pt idx="125">
                  <c:v>May-10</c:v>
                </c:pt>
                <c:pt idx="126">
                  <c:v>Jun-10</c:v>
                </c:pt>
                <c:pt idx="127">
                  <c:v>Jul-10</c:v>
                </c:pt>
                <c:pt idx="128">
                  <c:v>Aug-10</c:v>
                </c:pt>
                <c:pt idx="129">
                  <c:v>Sep-10</c:v>
                </c:pt>
                <c:pt idx="130">
                  <c:v>Oct-10</c:v>
                </c:pt>
                <c:pt idx="131">
                  <c:v>Nov-10</c:v>
                </c:pt>
                <c:pt idx="132">
                  <c:v>Dec-10</c:v>
                </c:pt>
                <c:pt idx="133">
                  <c:v>Jan-11</c:v>
                </c:pt>
                <c:pt idx="134">
                  <c:v>Feb-11</c:v>
                </c:pt>
                <c:pt idx="135">
                  <c:v>Mar-11</c:v>
                </c:pt>
                <c:pt idx="136">
                  <c:v>Apr-11</c:v>
                </c:pt>
                <c:pt idx="137">
                  <c:v>May-11</c:v>
                </c:pt>
                <c:pt idx="138">
                  <c:v>Jun-11</c:v>
                </c:pt>
                <c:pt idx="139">
                  <c:v>Jul-11</c:v>
                </c:pt>
                <c:pt idx="140">
                  <c:v>Aug-11</c:v>
                </c:pt>
                <c:pt idx="141">
                  <c:v>Sep-11</c:v>
                </c:pt>
                <c:pt idx="142">
                  <c:v>Oct-11</c:v>
                </c:pt>
                <c:pt idx="143">
                  <c:v>Nov-11</c:v>
                </c:pt>
                <c:pt idx="144">
                  <c:v>Dec-11</c:v>
                </c:pt>
                <c:pt idx="145">
                  <c:v>Jan-12</c:v>
                </c:pt>
                <c:pt idx="146">
                  <c:v>Feb-12</c:v>
                </c:pt>
                <c:pt idx="147">
                  <c:v>Mar-12</c:v>
                </c:pt>
                <c:pt idx="148">
                  <c:v>Apr-12</c:v>
                </c:pt>
                <c:pt idx="149">
                  <c:v>May-12</c:v>
                </c:pt>
                <c:pt idx="150">
                  <c:v>Jun-12</c:v>
                </c:pt>
                <c:pt idx="151">
                  <c:v>Jul-12</c:v>
                </c:pt>
                <c:pt idx="152">
                  <c:v>Aug-12</c:v>
                </c:pt>
                <c:pt idx="153">
                  <c:v>Sep-12</c:v>
                </c:pt>
                <c:pt idx="154">
                  <c:v>Oct-12</c:v>
                </c:pt>
                <c:pt idx="155">
                  <c:v>Nov-12</c:v>
                </c:pt>
                <c:pt idx="156">
                  <c:v>Dec-12</c:v>
                </c:pt>
                <c:pt idx="157">
                  <c:v>Jan-13</c:v>
                </c:pt>
                <c:pt idx="158">
                  <c:v>Feb-13</c:v>
                </c:pt>
                <c:pt idx="159">
                  <c:v>Mar-13</c:v>
                </c:pt>
                <c:pt idx="160">
                  <c:v>Apr-13</c:v>
                </c:pt>
                <c:pt idx="161">
                  <c:v>May-13</c:v>
                </c:pt>
                <c:pt idx="162">
                  <c:v>Jun-13</c:v>
                </c:pt>
                <c:pt idx="163">
                  <c:v>Jul-13</c:v>
                </c:pt>
                <c:pt idx="164">
                  <c:v>Aug-13</c:v>
                </c:pt>
                <c:pt idx="165">
                  <c:v>Sep-13</c:v>
                </c:pt>
                <c:pt idx="166">
                  <c:v>Oct-13</c:v>
                </c:pt>
                <c:pt idx="167">
                  <c:v>Nov-13</c:v>
                </c:pt>
                <c:pt idx="168">
                  <c:v>Dec-13</c:v>
                </c:pt>
                <c:pt idx="169">
                  <c:v>Jan-14</c:v>
                </c:pt>
                <c:pt idx="170">
                  <c:v>Feb-14</c:v>
                </c:pt>
                <c:pt idx="171">
                  <c:v>Mar-14</c:v>
                </c:pt>
                <c:pt idx="172">
                  <c:v>Apr-14</c:v>
                </c:pt>
                <c:pt idx="173">
                  <c:v>May-14</c:v>
                </c:pt>
                <c:pt idx="174">
                  <c:v>Jun-14</c:v>
                </c:pt>
                <c:pt idx="175">
                  <c:v>Jul-14</c:v>
                </c:pt>
                <c:pt idx="176">
                  <c:v>Aug-14</c:v>
                </c:pt>
                <c:pt idx="177">
                  <c:v>Sep-14</c:v>
                </c:pt>
                <c:pt idx="178">
                  <c:v>Oct-14</c:v>
                </c:pt>
                <c:pt idx="179">
                  <c:v>Nov-14</c:v>
                </c:pt>
                <c:pt idx="180">
                  <c:v>Dec-14</c:v>
                </c:pt>
                <c:pt idx="181">
                  <c:v>Jan-15</c:v>
                </c:pt>
                <c:pt idx="182">
                  <c:v>Feb-15</c:v>
                </c:pt>
                <c:pt idx="183">
                  <c:v>Mar-15</c:v>
                </c:pt>
                <c:pt idx="184">
                  <c:v>Apr-15</c:v>
                </c:pt>
                <c:pt idx="185">
                  <c:v>May-15</c:v>
                </c:pt>
                <c:pt idx="186">
                  <c:v>Jun-15</c:v>
                </c:pt>
                <c:pt idx="187">
                  <c:v>Jul-15</c:v>
                </c:pt>
                <c:pt idx="188">
                  <c:v>Aug-15</c:v>
                </c:pt>
                <c:pt idx="189">
                  <c:v>Sep-15</c:v>
                </c:pt>
                <c:pt idx="190">
                  <c:v>Oct-15</c:v>
                </c:pt>
                <c:pt idx="191">
                  <c:v>Nov-15</c:v>
                </c:pt>
                <c:pt idx="192">
                  <c:v>Dec-15</c:v>
                </c:pt>
              </c:strCache>
            </c:strRef>
          </c:cat>
          <c:val>
            <c:numRef>
              <c:f>OBSERVACOES!$AA$14:$AA$206</c:f>
              <c:numCache>
                <c:formatCode>0.00</c:formatCode>
                <c:ptCount val="193"/>
                <c:pt idx="0">
                  <c:v>1.8459621786034077</c:v>
                </c:pt>
                <c:pt idx="1">
                  <c:v>1.8917579988236746</c:v>
                </c:pt>
                <c:pt idx="2">
                  <c:v>1.8650528533317008</c:v>
                </c:pt>
                <c:pt idx="3">
                  <c:v>1.8151222506657305</c:v>
                </c:pt>
                <c:pt idx="4">
                  <c:v>1.9368679479381576</c:v>
                </c:pt>
                <c:pt idx="5">
                  <c:v>2.2331152324417722</c:v>
                </c:pt>
                <c:pt idx="6">
                  <c:v>2.0214700522517397</c:v>
                </c:pt>
                <c:pt idx="7">
                  <c:v>1.8441978601447531</c:v>
                </c:pt>
                <c:pt idx="8">
                  <c:v>1.8778532434509501</c:v>
                </c:pt>
                <c:pt idx="9">
                  <c:v>1.6990171811614339</c:v>
                </c:pt>
                <c:pt idx="10">
                  <c:v>1.7271010262304962</c:v>
                </c:pt>
                <c:pt idx="11">
                  <c:v>1.7578178263958932</c:v>
                </c:pt>
                <c:pt idx="12">
                  <c:v>1.7450430696789638</c:v>
                </c:pt>
                <c:pt idx="13">
                  <c:v>1.8197227154407578</c:v>
                </c:pt>
                <c:pt idx="14">
                  <c:v>1.7311559286054319</c:v>
                </c:pt>
                <c:pt idx="15">
                  <c:v>1.674818473765086</c:v>
                </c:pt>
                <c:pt idx="16">
                  <c:v>1.8584129837843157</c:v>
                </c:pt>
                <c:pt idx="17">
                  <c:v>1.8891919081193898</c:v>
                </c:pt>
                <c:pt idx="18">
                  <c:v>1.8800664820923814</c:v>
                </c:pt>
                <c:pt idx="19">
                  <c:v>1.9349222712064282</c:v>
                </c:pt>
                <c:pt idx="20">
                  <c:v>1.8546191662231912</c:v>
                </c:pt>
                <c:pt idx="21">
                  <c:v>1.8403940807283909</c:v>
                </c:pt>
                <c:pt idx="22">
                  <c:v>1.9320376265886452</c:v>
                </c:pt>
                <c:pt idx="23">
                  <c:v>1.8786266350242258</c:v>
                </c:pt>
                <c:pt idx="24">
                  <c:v>1.6515004997652163</c:v>
                </c:pt>
                <c:pt idx="25">
                  <c:v>1.9010347489276107</c:v>
                </c:pt>
                <c:pt idx="26">
                  <c:v>2.0332291672591403</c:v>
                </c:pt>
                <c:pt idx="27">
                  <c:v>1.9003280217621707</c:v>
                </c:pt>
                <c:pt idx="28">
                  <c:v>1.8248886539160587</c:v>
                </c:pt>
                <c:pt idx="29">
                  <c:v>1.6866218304966587</c:v>
                </c:pt>
                <c:pt idx="30">
                  <c:v>1.6788327518053201</c:v>
                </c:pt>
                <c:pt idx="31">
                  <c:v>1.7015000531918645</c:v>
                </c:pt>
                <c:pt idx="32">
                  <c:v>1.6086613584662395</c:v>
                </c:pt>
                <c:pt idx="33">
                  <c:v>1.9650522081676449</c:v>
                </c:pt>
                <c:pt idx="34">
                  <c:v>2.039195300893951</c:v>
                </c:pt>
                <c:pt idx="35">
                  <c:v>2.0305932953854189</c:v>
                </c:pt>
                <c:pt idx="36">
                  <c:v>2.1175131264890865</c:v>
                </c:pt>
                <c:pt idx="37">
                  <c:v>2.1725366059834563</c:v>
                </c:pt>
                <c:pt idx="38">
                  <c:v>2.2300228782979055</c:v>
                </c:pt>
                <c:pt idx="39">
                  <c:v>2.3382759826752313</c:v>
                </c:pt>
                <c:pt idx="40">
                  <c:v>2.5588433777753714</c:v>
                </c:pt>
                <c:pt idx="41">
                  <c:v>2.6526631726162364</c:v>
                </c:pt>
                <c:pt idx="42">
                  <c:v>2.5654108394837145</c:v>
                </c:pt>
                <c:pt idx="43">
                  <c:v>2.5986408917587269</c:v>
                </c:pt>
                <c:pt idx="44">
                  <c:v>2.6428648831655117</c:v>
                </c:pt>
                <c:pt idx="45">
                  <c:v>2.4128643446586935</c:v>
                </c:pt>
                <c:pt idx="46">
                  <c:v>2.4131538928905876</c:v>
                </c:pt>
                <c:pt idx="47">
                  <c:v>2.4665587697034503</c:v>
                </c:pt>
                <c:pt idx="48">
                  <c:v>2.2721177571159465</c:v>
                </c:pt>
                <c:pt idx="49">
                  <c:v>2.2536778826962802</c:v>
                </c:pt>
                <c:pt idx="50">
                  <c:v>2.2648159042184872</c:v>
                </c:pt>
                <c:pt idx="51">
                  <c:v>2.3327626962598913</c:v>
                </c:pt>
                <c:pt idx="52">
                  <c:v>2.1699110234374857</c:v>
                </c:pt>
                <c:pt idx="53">
                  <c:v>2.1486483584707194</c:v>
                </c:pt>
                <c:pt idx="54">
                  <c:v>2.3843588160497582</c:v>
                </c:pt>
                <c:pt idx="55">
                  <c:v>2.3956827035299249</c:v>
                </c:pt>
                <c:pt idx="56">
                  <c:v>2.4164541959005241</c:v>
                </c:pt>
                <c:pt idx="57">
                  <c:v>2.4455946214013728</c:v>
                </c:pt>
                <c:pt idx="58">
                  <c:v>2.4473750771869867</c:v>
                </c:pt>
                <c:pt idx="59">
                  <c:v>2.3866754441970137</c:v>
                </c:pt>
                <c:pt idx="60">
                  <c:v>2.5190619538324626</c:v>
                </c:pt>
                <c:pt idx="61">
                  <c:v>2.5522516076338384</c:v>
                </c:pt>
                <c:pt idx="62">
                  <c:v>2.4158128629745192</c:v>
                </c:pt>
                <c:pt idx="63">
                  <c:v>2.43518384528128</c:v>
                </c:pt>
                <c:pt idx="64">
                  <c:v>2.6854863430910143</c:v>
                </c:pt>
                <c:pt idx="65">
                  <c:v>2.6135545877456465</c:v>
                </c:pt>
                <c:pt idx="66">
                  <c:v>2.5989644574912596</c:v>
                </c:pt>
                <c:pt idx="67">
                  <c:v>2.6375411725262516</c:v>
                </c:pt>
                <c:pt idx="68">
                  <c:v>2.6301146459130607</c:v>
                </c:pt>
                <c:pt idx="69">
                  <c:v>2.5185126706818721</c:v>
                </c:pt>
                <c:pt idx="70">
                  <c:v>2.548649529246326</c:v>
                </c:pt>
                <c:pt idx="71">
                  <c:v>2.5052918358966707</c:v>
                </c:pt>
                <c:pt idx="72">
                  <c:v>2.4255254645178681</c:v>
                </c:pt>
                <c:pt idx="73">
                  <c:v>2.2041321883071809</c:v>
                </c:pt>
                <c:pt idx="74">
                  <c:v>2.2584602840183976</c:v>
                </c:pt>
                <c:pt idx="75">
                  <c:v>2.2757895602163174</c:v>
                </c:pt>
                <c:pt idx="76">
                  <c:v>2.3561515430476092</c:v>
                </c:pt>
                <c:pt idx="77">
                  <c:v>2.3296691441294968</c:v>
                </c:pt>
                <c:pt idx="78">
                  <c:v>2.3235643823513001</c:v>
                </c:pt>
                <c:pt idx="79">
                  <c:v>2.2250636333083236</c:v>
                </c:pt>
                <c:pt idx="80">
                  <c:v>2.3109047730855536</c:v>
                </c:pt>
                <c:pt idx="81">
                  <c:v>2.1885077521112883</c:v>
                </c:pt>
                <c:pt idx="82">
                  <c:v>2.2076153288077194</c:v>
                </c:pt>
                <c:pt idx="83">
                  <c:v>2.117019851732362</c:v>
                </c:pt>
                <c:pt idx="84">
                  <c:v>2.0229871091526697</c:v>
                </c:pt>
                <c:pt idx="85">
                  <c:v>2.3099147457449121</c:v>
                </c:pt>
                <c:pt idx="86">
                  <c:v>2.2830767056109558</c:v>
                </c:pt>
                <c:pt idx="87">
                  <c:v>2.1206553878275578</c:v>
                </c:pt>
                <c:pt idx="88">
                  <c:v>2.0721690605644838</c:v>
                </c:pt>
                <c:pt idx="89">
                  <c:v>2.1111608106099631</c:v>
                </c:pt>
                <c:pt idx="90">
                  <c:v>2.0535579443579586</c:v>
                </c:pt>
                <c:pt idx="91">
                  <c:v>2.1146439264957628</c:v>
                </c:pt>
                <c:pt idx="92">
                  <c:v>1.9951813525083821</c:v>
                </c:pt>
                <c:pt idx="93">
                  <c:v>1.9661140548633647</c:v>
                </c:pt>
                <c:pt idx="94">
                  <c:v>2.0590892397005653</c:v>
                </c:pt>
                <c:pt idx="95">
                  <c:v>2.2216239023934605</c:v>
                </c:pt>
                <c:pt idx="96">
                  <c:v>2.1210938092110467</c:v>
                </c:pt>
                <c:pt idx="97">
                  <c:v>2.239519239083819</c:v>
                </c:pt>
                <c:pt idx="98">
                  <c:v>2.277295299179471</c:v>
                </c:pt>
                <c:pt idx="99">
                  <c:v>2.498472603726352</c:v>
                </c:pt>
                <c:pt idx="100">
                  <c:v>2.5616182144325386</c:v>
                </c:pt>
                <c:pt idx="101">
                  <c:v>2.5818871647833816</c:v>
                </c:pt>
                <c:pt idx="102">
                  <c:v>2.6428586540876502</c:v>
                </c:pt>
                <c:pt idx="103">
                  <c:v>2.672344625649945</c:v>
                </c:pt>
                <c:pt idx="104">
                  <c:v>2.7290171670660044</c:v>
                </c:pt>
                <c:pt idx="105">
                  <c:v>2.8927164387146114</c:v>
                </c:pt>
                <c:pt idx="106">
                  <c:v>3.0194725408281933</c:v>
                </c:pt>
                <c:pt idx="107">
                  <c:v>2.7021684855103736</c:v>
                </c:pt>
                <c:pt idx="108">
                  <c:v>2.7571729940697622</c:v>
                </c:pt>
                <c:pt idx="109">
                  <c:v>2.3812169494212228</c:v>
                </c:pt>
                <c:pt idx="110">
                  <c:v>2.1706418706942188</c:v>
                </c:pt>
                <c:pt idx="111">
                  <c:v>2.0307060707914708</c:v>
                </c:pt>
                <c:pt idx="112">
                  <c:v>1.8123447315134236</c:v>
                </c:pt>
                <c:pt idx="113">
                  <c:v>1.6184101310376455</c:v>
                </c:pt>
                <c:pt idx="114">
                  <c:v>1.3452826790851411</c:v>
                </c:pt>
                <c:pt idx="115">
                  <c:v>1.1638479039897547</c:v>
                </c:pt>
                <c:pt idx="116">
                  <c:v>1.0685126387023018</c:v>
                </c:pt>
                <c:pt idx="117">
                  <c:v>0.63008489599194917</c:v>
                </c:pt>
                <c:pt idx="118">
                  <c:v>0.51407093149665073</c:v>
                </c:pt>
                <c:pt idx="119">
                  <c:v>0.96864316222701063</c:v>
                </c:pt>
                <c:pt idx="120">
                  <c:v>1.1849141523146542</c:v>
                </c:pt>
                <c:pt idx="121">
                  <c:v>1.4649426631473865</c:v>
                </c:pt>
                <c:pt idx="122">
                  <c:v>1.4449323988952152</c:v>
                </c:pt>
                <c:pt idx="123">
                  <c:v>1.1009684277438723</c:v>
                </c:pt>
                <c:pt idx="124">
                  <c:v>1.2733211790032932</c:v>
                </c:pt>
                <c:pt idx="125">
                  <c:v>1.2522874920291791</c:v>
                </c:pt>
                <c:pt idx="126">
                  <c:v>1.2721984644050863</c:v>
                </c:pt>
                <c:pt idx="127">
                  <c:v>1.2356333492894613</c:v>
                </c:pt>
                <c:pt idx="128">
                  <c:v>1.2356238641522346</c:v>
                </c:pt>
                <c:pt idx="129">
                  <c:v>2.1226387015822326</c:v>
                </c:pt>
                <c:pt idx="130">
                  <c:v>2.0072563685690064</c:v>
                </c:pt>
                <c:pt idx="131">
                  <c:v>1.7289387491586403</c:v>
                </c:pt>
                <c:pt idx="132">
                  <c:v>2.0266360676488695</c:v>
                </c:pt>
                <c:pt idx="133">
                  <c:v>2.0116397665211103</c:v>
                </c:pt>
                <c:pt idx="134">
                  <c:v>2.0794765168569995</c:v>
                </c:pt>
                <c:pt idx="135">
                  <c:v>2.396503057600917</c:v>
                </c:pt>
                <c:pt idx="136">
                  <c:v>2.3450169926984294</c:v>
                </c:pt>
                <c:pt idx="137">
                  <c:v>2.4290727028261863</c:v>
                </c:pt>
                <c:pt idx="138">
                  <c:v>2.6371259784091663</c:v>
                </c:pt>
                <c:pt idx="139">
                  <c:v>2.8623372231683071</c:v>
                </c:pt>
                <c:pt idx="140">
                  <c:v>2.7992192482529141</c:v>
                </c:pt>
                <c:pt idx="141">
                  <c:v>2.2982400261387568</c:v>
                </c:pt>
                <c:pt idx="142">
                  <c:v>2.3671575426589762</c:v>
                </c:pt>
                <c:pt idx="143">
                  <c:v>2.4353817702095597</c:v>
                </c:pt>
                <c:pt idx="144">
                  <c:v>2.1377834009369678</c:v>
                </c:pt>
                <c:pt idx="145">
                  <c:v>2.2736192213994535</c:v>
                </c:pt>
                <c:pt idx="146">
                  <c:v>2.3243390852587886</c:v>
                </c:pt>
                <c:pt idx="147">
                  <c:v>2.2747703267376629</c:v>
                </c:pt>
                <c:pt idx="148">
                  <c:v>2.1656520211446875</c:v>
                </c:pt>
                <c:pt idx="149">
                  <c:v>2.1006277637961581</c:v>
                </c:pt>
                <c:pt idx="150">
                  <c:v>1.8832879543735856</c:v>
                </c:pt>
                <c:pt idx="151">
                  <c:v>1.7094696772859272</c:v>
                </c:pt>
                <c:pt idx="152">
                  <c:v>1.6766554323718523</c:v>
                </c:pt>
                <c:pt idx="153">
                  <c:v>1.577770174401568</c:v>
                </c:pt>
                <c:pt idx="154">
                  <c:v>1.5279387375063394</c:v>
                </c:pt>
                <c:pt idx="155">
                  <c:v>1.3268398884125538</c:v>
                </c:pt>
                <c:pt idx="156">
                  <c:v>1.6096001439393568</c:v>
                </c:pt>
                <c:pt idx="157">
                  <c:v>1.7115367242512001</c:v>
                </c:pt>
                <c:pt idx="158">
                  <c:v>1.4508734330897575</c:v>
                </c:pt>
                <c:pt idx="159">
                  <c:v>1.2899115021556007</c:v>
                </c:pt>
                <c:pt idx="160">
                  <c:v>1.1965311717728042</c:v>
                </c:pt>
                <c:pt idx="161">
                  <c:v>1.2741959235141174</c:v>
                </c:pt>
                <c:pt idx="162">
                  <c:v>1.2673620441324331</c:v>
                </c:pt>
                <c:pt idx="163">
                  <c:v>1.2527264048915185</c:v>
                </c:pt>
                <c:pt idx="164">
                  <c:v>1.2156344766147207</c:v>
                </c:pt>
                <c:pt idx="165">
                  <c:v>0.9745644306135226</c:v>
                </c:pt>
                <c:pt idx="166">
                  <c:v>0.88404196731966778</c:v>
                </c:pt>
                <c:pt idx="167">
                  <c:v>1.5275109223878012</c:v>
                </c:pt>
                <c:pt idx="168">
                  <c:v>1.492835093432582</c:v>
                </c:pt>
                <c:pt idx="169">
                  <c:v>1.226795643382939</c:v>
                </c:pt>
                <c:pt idx="170">
                  <c:v>1.2823042132978024</c:v>
                </c:pt>
                <c:pt idx="171">
                  <c:v>1.3294277209328911</c:v>
                </c:pt>
                <c:pt idx="172">
                  <c:v>1.4983306379905876</c:v>
                </c:pt>
                <c:pt idx="173">
                  <c:v>1.1815587135750185</c:v>
                </c:pt>
                <c:pt idx="174">
                  <c:v>1.1178896194155925</c:v>
                </c:pt>
                <c:pt idx="175">
                  <c:v>1.0011541032940308</c:v>
                </c:pt>
                <c:pt idx="176">
                  <c:v>0.80131281997200787</c:v>
                </c:pt>
                <c:pt idx="177">
                  <c:v>0.61208836179737602</c:v>
                </c:pt>
                <c:pt idx="178">
                  <c:v>0.58173614098467752</c:v>
                </c:pt>
                <c:pt idx="179">
                  <c:v>-6.9444022238542402E-2</c:v>
                </c:pt>
                <c:pt idx="180">
                  <c:v>-0.31170443261996184</c:v>
                </c:pt>
                <c:pt idx="181">
                  <c:v>-0.35773198247876792</c:v>
                </c:pt>
                <c:pt idx="182">
                  <c:v>-0.43422589239193954</c:v>
                </c:pt>
                <c:pt idx="183">
                  <c:v>-0.46085573597831697</c:v>
                </c:pt>
                <c:pt idx="184">
                  <c:v>-0.57502746394527549</c:v>
                </c:pt>
                <c:pt idx="185">
                  <c:v>-0.53134322132201106</c:v>
                </c:pt>
                <c:pt idx="186">
                  <c:v>-0.63960561040231312</c:v>
                </c:pt>
                <c:pt idx="187">
                  <c:v>-0.72381583921675485</c:v>
                </c:pt>
                <c:pt idx="188">
                  <c:v>-0.62719565026861801</c:v>
                </c:pt>
                <c:pt idx="189">
                  <c:v>-0.3887857732034341</c:v>
                </c:pt>
                <c:pt idx="190">
                  <c:v>-0.66940727951640611</c:v>
                </c:pt>
                <c:pt idx="191">
                  <c:v>-0.90107437823903069</c:v>
                </c:pt>
                <c:pt idx="192">
                  <c:v>-1.9535567149264423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503104"/>
        <c:axId val="119526144"/>
      </c:lineChart>
      <c:catAx>
        <c:axId val="119503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526144"/>
        <c:crosses val="autoZero"/>
        <c:auto val="1"/>
        <c:lblAlgn val="ctr"/>
        <c:lblOffset val="100"/>
        <c:noMultiLvlLbl val="0"/>
      </c:catAx>
      <c:valAx>
        <c:axId val="11952614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119503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Evolução da Dívida Bruta do Governo Central como % do PIB</a:t>
            </a:r>
            <a:r>
              <a:rPr lang="en-US" baseline="0"/>
              <a:t> (2006-2016)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Dívida Bruta do Governo Central</c:v>
          </c:tx>
          <c:marker>
            <c:symbol val="none"/>
          </c:marker>
          <c:cat>
            <c:numRef>
              <c:f>[Divggnp.xls]Plan1!$A$4:$A$14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[Divggnp.xls]Plan1!$B$4:$B$14</c:f>
              <c:numCache>
                <c:formatCode>General</c:formatCode>
                <c:ptCount val="11"/>
                <c:pt idx="0">
                  <c:v>55.5</c:v>
                </c:pt>
                <c:pt idx="1">
                  <c:v>56.7</c:v>
                </c:pt>
                <c:pt idx="2">
                  <c:v>56</c:v>
                </c:pt>
                <c:pt idx="3">
                  <c:v>59.2</c:v>
                </c:pt>
                <c:pt idx="4">
                  <c:v>51.8</c:v>
                </c:pt>
                <c:pt idx="5">
                  <c:v>51.3</c:v>
                </c:pt>
                <c:pt idx="6">
                  <c:v>53.8</c:v>
                </c:pt>
                <c:pt idx="7">
                  <c:v>51.7</c:v>
                </c:pt>
                <c:pt idx="8">
                  <c:v>57.2</c:v>
                </c:pt>
                <c:pt idx="9">
                  <c:v>61.8</c:v>
                </c:pt>
                <c:pt idx="10">
                  <c:v>69.5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510528"/>
        <c:axId val="121770368"/>
      </c:lineChart>
      <c:catAx>
        <c:axId val="12151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770368"/>
        <c:crosses val="autoZero"/>
        <c:auto val="1"/>
        <c:lblAlgn val="ctr"/>
        <c:lblOffset val="100"/>
        <c:noMultiLvlLbl val="0"/>
      </c:catAx>
      <c:valAx>
        <c:axId val="121770368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1510528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Evolução da Composição da Poupança Nacional Bruta e do Superávit Primário da União (%PIB)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participação da poupança doméstica</c:v>
          </c:tx>
          <c:marker>
            <c:symbol val="none"/>
          </c:marker>
          <c:cat>
            <c:numRef>
              <c:f>Plan1!$A$2:$A$14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Plan1!$F$2:$F$14</c:f>
              <c:numCache>
                <c:formatCode>0.00</c:formatCode>
                <c:ptCount val="13"/>
                <c:pt idx="0">
                  <c:v>0.96571428571428564</c:v>
                </c:pt>
                <c:pt idx="1">
                  <c:v>1.0470588235294118</c:v>
                </c:pt>
                <c:pt idx="2">
                  <c:v>1.1111111111111112</c:v>
                </c:pt>
                <c:pt idx="3">
                  <c:v>1.1149425287356323</c:v>
                </c:pt>
                <c:pt idx="4">
                  <c:v>1.0722222222222222</c:v>
                </c:pt>
                <c:pt idx="5">
                  <c:v>0.99499999999999988</c:v>
                </c:pt>
                <c:pt idx="6">
                  <c:v>0.92660550458715585</c:v>
                </c:pt>
                <c:pt idx="7">
                  <c:v>0.90476190476190477</c:v>
                </c:pt>
                <c:pt idx="8">
                  <c:v>0.88073394495412838</c:v>
                </c:pt>
                <c:pt idx="9">
                  <c:v>0.88990825688073405</c:v>
                </c:pt>
                <c:pt idx="10">
                  <c:v>0.87192118226600979</c:v>
                </c:pt>
                <c:pt idx="11">
                  <c:v>0.82125603864734298</c:v>
                </c:pt>
                <c:pt idx="12">
                  <c:v>0.78606965174129351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921920"/>
        <c:axId val="121924608"/>
      </c:lineChart>
      <c:lineChart>
        <c:grouping val="standard"/>
        <c:varyColors val="0"/>
        <c:ser>
          <c:idx val="1"/>
          <c:order val="1"/>
          <c:tx>
            <c:v>superávit primário da União </c:v>
          </c:tx>
          <c:marker>
            <c:symbol val="none"/>
          </c:marker>
          <c:cat>
            <c:numRef>
              <c:f>Plan1!$A$2:$A$14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Plan1!$B$2:$B$14</c:f>
              <c:numCache>
                <c:formatCode>General</c:formatCode>
                <c:ptCount val="13"/>
                <c:pt idx="0">
                  <c:v>3.2</c:v>
                </c:pt>
                <c:pt idx="1">
                  <c:v>3.2</c:v>
                </c:pt>
                <c:pt idx="2">
                  <c:v>3.7</c:v>
                </c:pt>
                <c:pt idx="3">
                  <c:v>3.7</c:v>
                </c:pt>
                <c:pt idx="4">
                  <c:v>3.2</c:v>
                </c:pt>
                <c:pt idx="5">
                  <c:v>3.2</c:v>
                </c:pt>
                <c:pt idx="6">
                  <c:v>3.3</c:v>
                </c:pt>
                <c:pt idx="7">
                  <c:v>1.9</c:v>
                </c:pt>
                <c:pt idx="8">
                  <c:v>2.6</c:v>
                </c:pt>
                <c:pt idx="9">
                  <c:v>2.9</c:v>
                </c:pt>
                <c:pt idx="10">
                  <c:v>2.2000000000000002</c:v>
                </c:pt>
                <c:pt idx="11">
                  <c:v>1.8</c:v>
                </c:pt>
                <c:pt idx="12">
                  <c:v>-0.6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09344"/>
        <c:axId val="122098432"/>
      </c:lineChart>
      <c:catAx>
        <c:axId val="12192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924608"/>
        <c:crosses val="autoZero"/>
        <c:auto val="1"/>
        <c:lblAlgn val="ctr"/>
        <c:lblOffset val="100"/>
        <c:noMultiLvlLbl val="0"/>
      </c:catAx>
      <c:valAx>
        <c:axId val="12192460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21921920"/>
        <c:crosses val="autoZero"/>
        <c:crossBetween val="between"/>
      </c:valAx>
      <c:valAx>
        <c:axId val="1220984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22409344"/>
        <c:crosses val="max"/>
        <c:crossBetween val="between"/>
      </c:valAx>
      <c:catAx>
        <c:axId val="122409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0984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Evolução da Composição da Poupança Nacional Bruta e da Taxa Real de Câmbio (2002-2014)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poupança doméstica/PNB</c:v>
          </c:tx>
          <c:marker>
            <c:symbol val="none"/>
          </c:marker>
          <c:cat>
            <c:numRef>
              <c:f>Plan1!$A$2:$A$14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Plan1!$F$2:$F$14</c:f>
              <c:numCache>
                <c:formatCode>0.00</c:formatCode>
                <c:ptCount val="13"/>
                <c:pt idx="0">
                  <c:v>0.96571428571428564</c:v>
                </c:pt>
                <c:pt idx="1">
                  <c:v>1.0470588235294118</c:v>
                </c:pt>
                <c:pt idx="2">
                  <c:v>1.1111111111111112</c:v>
                </c:pt>
                <c:pt idx="3">
                  <c:v>1.1149425287356323</c:v>
                </c:pt>
                <c:pt idx="4">
                  <c:v>1.0722222222222222</c:v>
                </c:pt>
                <c:pt idx="5">
                  <c:v>0.99499999999999988</c:v>
                </c:pt>
                <c:pt idx="6">
                  <c:v>0.92660550458715585</c:v>
                </c:pt>
                <c:pt idx="7">
                  <c:v>0.90476190476190477</c:v>
                </c:pt>
                <c:pt idx="8">
                  <c:v>0.88073394495412838</c:v>
                </c:pt>
                <c:pt idx="9">
                  <c:v>0.88990825688073405</c:v>
                </c:pt>
                <c:pt idx="10">
                  <c:v>0.87192118226600979</c:v>
                </c:pt>
                <c:pt idx="11">
                  <c:v>0.82125603864734298</c:v>
                </c:pt>
                <c:pt idx="12">
                  <c:v>0.78606965174129351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647040"/>
        <c:axId val="72648576"/>
      </c:lineChart>
      <c:lineChart>
        <c:grouping val="standard"/>
        <c:varyColors val="0"/>
        <c:ser>
          <c:idx val="1"/>
          <c:order val="1"/>
          <c:tx>
            <c:v>Cãmbio real </c:v>
          </c:tx>
          <c:marker>
            <c:symbol val="none"/>
          </c:marker>
          <c:val>
            <c:numRef>
              <c:f>Plan1!$G$2:$G$14</c:f>
              <c:numCache>
                <c:formatCode>General</c:formatCode>
                <c:ptCount val="13"/>
                <c:pt idx="0">
                  <c:v>104</c:v>
                </c:pt>
                <c:pt idx="1">
                  <c:v>110.36</c:v>
                </c:pt>
                <c:pt idx="2">
                  <c:v>109.85</c:v>
                </c:pt>
                <c:pt idx="3">
                  <c:v>106.33</c:v>
                </c:pt>
                <c:pt idx="4">
                  <c:v>98.46</c:v>
                </c:pt>
                <c:pt idx="5">
                  <c:v>89.65</c:v>
                </c:pt>
                <c:pt idx="6">
                  <c:v>81.95</c:v>
                </c:pt>
                <c:pt idx="7">
                  <c:v>77.099999999999994</c:v>
                </c:pt>
                <c:pt idx="8">
                  <c:v>73.17</c:v>
                </c:pt>
                <c:pt idx="9">
                  <c:v>69.819999999999993</c:v>
                </c:pt>
                <c:pt idx="10">
                  <c:v>70.14</c:v>
                </c:pt>
                <c:pt idx="11">
                  <c:v>71.760000000000005</c:v>
                </c:pt>
                <c:pt idx="12">
                  <c:v>75.2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668288"/>
        <c:axId val="72650112"/>
      </c:lineChart>
      <c:catAx>
        <c:axId val="726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2648576"/>
        <c:crosses val="autoZero"/>
        <c:auto val="1"/>
        <c:lblAlgn val="ctr"/>
        <c:lblOffset val="100"/>
        <c:noMultiLvlLbl val="0"/>
      </c:catAx>
      <c:valAx>
        <c:axId val="7264857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72647040"/>
        <c:crosses val="autoZero"/>
        <c:crossBetween val="between"/>
      </c:valAx>
      <c:valAx>
        <c:axId val="726501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2668288"/>
        <c:crosses val="max"/>
        <c:crossBetween val="between"/>
      </c:valAx>
      <c:catAx>
        <c:axId val="72668288"/>
        <c:scaling>
          <c:orientation val="minMax"/>
        </c:scaling>
        <c:delete val="1"/>
        <c:axPos val="b"/>
        <c:majorTickMark val="out"/>
        <c:minorTickMark val="none"/>
        <c:tickLblPos val="nextTo"/>
        <c:crossAx val="726501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1155-F15A-4506-BEC0-3C5218E2A5D5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5B290-C87E-40F3-8739-7167CF5123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7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5B290-C87E-40F3-8739-7167CF5123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4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6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8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6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0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8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D9D8-EE6A-4359-BFDE-13F8CDA2AB70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4CC1-CDC4-46A5-8273-17239A044F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luisoreiro.com.br/" TargetMode="External"/><Relationship Id="rId2" Type="http://schemas.openxmlformats.org/officeDocument/2006/relationships/hyperlink" Target="mailto:jose.oreiro@ie.ufrj.br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hyperlink" Target="http://www.jlcoreiro.wordpres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Ajuste Fiscal do Governo Temer e a PEC 241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José </a:t>
            </a:r>
            <a:r>
              <a:rPr lang="pt-BR" dirty="0" err="1" smtClean="0"/>
              <a:t>Luis</a:t>
            </a:r>
            <a:r>
              <a:rPr lang="pt-BR" dirty="0" smtClean="0"/>
              <a:t> </a:t>
            </a:r>
            <a:r>
              <a:rPr lang="pt-BR" dirty="0" err="1" smtClean="0"/>
              <a:t>Oreiro</a:t>
            </a:r>
            <a:r>
              <a:rPr lang="pt-BR" dirty="0" smtClean="0"/>
              <a:t> </a:t>
            </a:r>
          </a:p>
          <a:p>
            <a:r>
              <a:rPr lang="pt-BR" dirty="0" smtClean="0"/>
              <a:t>Departamento de Economia da Universidade de Brasília</a:t>
            </a:r>
            <a:endParaRPr lang="pt-BR" dirty="0" smtClean="0"/>
          </a:p>
          <a:p>
            <a:r>
              <a:rPr lang="pt-BR" dirty="0" smtClean="0"/>
              <a:t>Pesquisador Nível IB do CNPq </a:t>
            </a:r>
          </a:p>
          <a:p>
            <a:r>
              <a:rPr lang="pt-BR" dirty="0" smtClean="0"/>
              <a:t>Presidente da Associação </a:t>
            </a:r>
            <a:r>
              <a:rPr lang="pt-BR" dirty="0" err="1" smtClean="0"/>
              <a:t>Keynesiana</a:t>
            </a:r>
            <a:r>
              <a:rPr lang="pt-BR" dirty="0" smtClean="0"/>
              <a:t> Brasileira (2013-2015)</a:t>
            </a:r>
            <a:endParaRPr lang="en-US" dirty="0"/>
          </a:p>
        </p:txBody>
      </p:sp>
      <p:pic>
        <p:nvPicPr>
          <p:cNvPr id="5" name="Imagem 4" descr="http://1.bp.blogspot.com/_KPAka0CQN9M/TOa04qazOBI/AAAAAAAAAIw/d-xCwu8V78Y/s1600/logo_unb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158417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4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82406"/>
              </p:ext>
            </p:extLst>
          </p:nvPr>
        </p:nvGraphicFramePr>
        <p:xfrm>
          <a:off x="-1" y="427371"/>
          <a:ext cx="9036497" cy="600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5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833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7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 de Ajuste Fiscal do Governo Temer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Dois Pressupostos: </a:t>
            </a:r>
          </a:p>
          <a:p>
            <a:pPr lvl="1" algn="just"/>
            <a:r>
              <a:rPr lang="pt-BR" dirty="0" smtClean="0"/>
              <a:t>A </a:t>
            </a:r>
            <a:r>
              <a:rPr lang="pt-BR" dirty="0"/>
              <a:t>crise fiscal vivenciada pelo Brasil a partir de 2014 é de </a:t>
            </a:r>
            <a:r>
              <a:rPr lang="pt-BR" i="1" dirty="0"/>
              <a:t>natureza estrutural</a:t>
            </a:r>
            <a:r>
              <a:rPr lang="pt-BR" dirty="0"/>
              <a:t>, resultado do crescimento dos gastos primários da União a um ritmo superior ao PIB ao longo dos últimos 15 anos. </a:t>
            </a:r>
            <a:endParaRPr lang="pt-BR" dirty="0" smtClean="0"/>
          </a:p>
          <a:p>
            <a:pPr lvl="2" algn="just"/>
            <a:r>
              <a:rPr lang="pt-BR" dirty="0" smtClean="0"/>
              <a:t>O </a:t>
            </a:r>
            <a:r>
              <a:rPr lang="pt-BR" dirty="0"/>
              <a:t>ajuste fiscal deve passar necessariamente pela contenção do ritmo de crescimento das despesas primárias da União, de forma a interromper o crescimento da relação despesas primárias/PIB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4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...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Em </a:t>
            </a:r>
            <a:r>
              <a:rPr lang="pt-BR" dirty="0"/>
              <a:t>função da recessão e das “restrições constitucionais” que impedem a redução das despesas obrigatórias em termos nominais; ajuste fiscal tem que ser feito de maneira gradual, inexistindo a possibilidade de uma “virada” fiscal como foi tentado, sem sucesso, pelo Ministro Levy em 2015. </a:t>
            </a:r>
            <a:endParaRPr lang="pt-BR" dirty="0" smtClean="0"/>
          </a:p>
          <a:p>
            <a:pPr lvl="1" algn="just"/>
            <a:r>
              <a:rPr lang="pt-BR" dirty="0" smtClean="0"/>
              <a:t>A </a:t>
            </a:r>
            <a:r>
              <a:rPr lang="pt-BR" dirty="0"/>
              <a:t>recuperação do nível de atividade econômica levará a um aumento gradual da arrecadação tributária como proporção do PIB, sem a necessidade de uma nova rodada de aumento de impostos. </a:t>
            </a:r>
            <a:endParaRPr lang="pt-BR" dirty="0" smtClean="0"/>
          </a:p>
          <a:p>
            <a:pPr lvl="1" algn="just"/>
            <a:r>
              <a:rPr lang="pt-BR" dirty="0" smtClean="0"/>
              <a:t>Pelo </a:t>
            </a:r>
            <a:r>
              <a:rPr lang="pt-BR" dirty="0"/>
              <a:t>lado das despesas primárias, deve-se fazer com que as mesmas cresçam a um ritmo menor do que a expansão do PIB de forma que a relação despesas primárias/PIB se reduza gradualmente. </a:t>
            </a:r>
            <a:endParaRPr lang="pt-BR" dirty="0" smtClean="0"/>
          </a:p>
          <a:p>
            <a:pPr lvl="1" algn="just"/>
            <a:r>
              <a:rPr lang="pt-BR" dirty="0" smtClean="0"/>
              <a:t>Essa </a:t>
            </a:r>
            <a:r>
              <a:rPr lang="pt-BR" dirty="0"/>
              <a:t>estratégia deverá fazer com que no espaço de 3 ou 4 anos a União volte a gerar o superávit primário necessário para a estabilização e posterior redução da relação dívida pública/PIB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PEC 241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pt-BR" sz="1400" dirty="0" smtClean="0"/>
              <a:t>O </a:t>
            </a:r>
            <a:r>
              <a:rPr lang="pt-BR" sz="1400" dirty="0"/>
              <a:t>governo Temer formulou a PEC 241 que limita o crescimento anual da despesa primária da União à variação observada do IPCA do ano anterior por um prazo de 20 anos. </a:t>
            </a:r>
            <a:endParaRPr lang="pt-BR" sz="1400" dirty="0" smtClean="0"/>
          </a:p>
          <a:p>
            <a:pPr lvl="1" algn="just"/>
            <a:r>
              <a:rPr lang="pt-BR" sz="1400" dirty="0" smtClean="0"/>
              <a:t>No décimo ano o governo poderá rever o indexador por projeto de lei sem a necessidade de formular uma nova PEC. </a:t>
            </a:r>
          </a:p>
          <a:p>
            <a:pPr lvl="1" algn="just"/>
            <a:r>
              <a:rPr lang="pt-BR" sz="1400" dirty="0" smtClean="0"/>
              <a:t>No computo desse limite ficam excluídos os seguintes itens: (i) transferências constitucionais, (</a:t>
            </a:r>
            <a:r>
              <a:rPr lang="pt-BR" sz="1400" dirty="0" err="1" smtClean="0"/>
              <a:t>ii</a:t>
            </a:r>
            <a:r>
              <a:rPr lang="pt-BR" sz="1400" dirty="0" smtClean="0"/>
              <a:t>) créditos extraordinários, (</a:t>
            </a:r>
            <a:r>
              <a:rPr lang="pt-BR" sz="1400" dirty="0" err="1" smtClean="0"/>
              <a:t>iii</a:t>
            </a:r>
            <a:r>
              <a:rPr lang="pt-BR" sz="1400" dirty="0" smtClean="0"/>
              <a:t>)  despesas com a realização de eleições; (</a:t>
            </a:r>
            <a:r>
              <a:rPr lang="pt-BR" sz="1400" dirty="0" err="1" smtClean="0"/>
              <a:t>iv</a:t>
            </a:r>
            <a:r>
              <a:rPr lang="pt-BR" sz="1400" dirty="0" smtClean="0"/>
              <a:t>) outras  transferências  obrigatórias derivadas de lei que sejam apuradas  em função de receita vinculada; e (V) despesas de aumento de capital de empresas estatais não dependentes. </a:t>
            </a:r>
          </a:p>
          <a:p>
            <a:pPr lvl="1" algn="just"/>
            <a:r>
              <a:rPr lang="pt-BR" sz="1400" dirty="0" smtClean="0"/>
              <a:t>Em caso de descumprimento do limite ficam impedidos reajustes salariais, criação de cargo, alteração de estrutura de carreira, admissão ou contratação de pessoal e realização de concursos públicos. </a:t>
            </a:r>
          </a:p>
          <a:p>
            <a:pPr lvl="1" algn="just"/>
            <a:r>
              <a:rPr lang="pt-BR" sz="1400" dirty="0" smtClean="0"/>
              <a:t>Além disso a despesa nominal com subsídio fica congelada  e a concessão de incentivo ou benefício tributário da qual decorre renúncia de receita fica vedada. </a:t>
            </a:r>
          </a:p>
          <a:p>
            <a:pPr lvl="1" algn="just"/>
            <a:r>
              <a:rPr lang="pt-BR" sz="1400" dirty="0" smtClean="0"/>
              <a:t>A regra não prevê  cláusula de escape para baixo crescimento. </a:t>
            </a:r>
          </a:p>
          <a:p>
            <a:pPr algn="just"/>
            <a:r>
              <a:rPr lang="pt-BR" sz="1400" dirty="0" smtClean="0"/>
              <a:t>Dessa </a:t>
            </a:r>
            <a:r>
              <a:rPr lang="pt-BR" sz="1400" dirty="0"/>
              <a:t>forma, as despesas primárias serão mantidas constantes em termos </a:t>
            </a:r>
            <a:r>
              <a:rPr lang="pt-BR" sz="1400" dirty="0" smtClean="0"/>
              <a:t>reais (</a:t>
            </a:r>
            <a:r>
              <a:rPr lang="pt-BR" sz="1400" dirty="0" err="1" smtClean="0"/>
              <a:t>obs</a:t>
            </a:r>
            <a:r>
              <a:rPr lang="pt-BR" sz="1400" dirty="0" smtClean="0"/>
              <a:t>: só a partir do momento que o processo de desinflação for concluído. Até lá os gastos estarão aumentando em termos reais, ou seja, o teto é mais frouxo para o governo atual e mais rígido para os subsequentes)</a:t>
            </a:r>
          </a:p>
          <a:p>
            <a:pPr algn="just"/>
            <a:r>
              <a:rPr lang="pt-BR" sz="1400" dirty="0" smtClean="0"/>
              <a:t>Como </a:t>
            </a:r>
            <a:r>
              <a:rPr lang="pt-BR" sz="1400" dirty="0"/>
              <a:t>a economia brasileira deverá retomar a sua trajetória de crescimento a partir do próximo ano, a aprovação da PEC 241 levará a uma redução gradual da despesa primária como proporção do PIB, permitindo assim a recuperação gradual da capacidade de geração de superávit </a:t>
            </a:r>
            <a:r>
              <a:rPr lang="pt-BR" sz="1400" dirty="0" smtClean="0"/>
              <a:t>primário.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69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 dos efeitos da PEC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Crescimento real do PIB de 2.0% </a:t>
            </a:r>
            <a:r>
              <a:rPr lang="pt-BR" dirty="0" err="1" smtClean="0"/>
              <a:t>a.a</a:t>
            </a:r>
            <a:r>
              <a:rPr lang="pt-BR" dirty="0" smtClean="0"/>
              <a:t> a partir de 2017. </a:t>
            </a:r>
          </a:p>
          <a:p>
            <a:pPr algn="just"/>
            <a:r>
              <a:rPr lang="pt-BR" dirty="0" smtClean="0"/>
              <a:t>Inflação no centro da meta (4,5% </a:t>
            </a:r>
            <a:r>
              <a:rPr lang="pt-BR" dirty="0" err="1" smtClean="0"/>
              <a:t>a.a</a:t>
            </a:r>
            <a:r>
              <a:rPr lang="pt-BR" dirty="0" smtClean="0"/>
              <a:t>) a partir de 2017. </a:t>
            </a:r>
          </a:p>
          <a:p>
            <a:pPr algn="just"/>
            <a:r>
              <a:rPr lang="pt-BR" dirty="0" smtClean="0"/>
              <a:t>Referência: Pires, M.C (2016). “Análise da PEC 241”. </a:t>
            </a:r>
            <a:r>
              <a:rPr lang="pt-BR" dirty="0" err="1" smtClean="0"/>
              <a:t>Mimeo</a:t>
            </a:r>
            <a:r>
              <a:rPr lang="pt-B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916833"/>
            <a:ext cx="604867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1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fica a composição do orçamento da União 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Hipóteses (cenário sem reformas)</a:t>
            </a:r>
          </a:p>
          <a:p>
            <a:pPr lvl="1" algn="just"/>
            <a:r>
              <a:rPr lang="pt-BR" dirty="0" smtClean="0"/>
              <a:t>Crescimento real dos benefícios previdenciários de 3,1% (crescimento médio no período 2011-2014)</a:t>
            </a:r>
          </a:p>
          <a:p>
            <a:pPr lvl="1" algn="just"/>
            <a:r>
              <a:rPr lang="pt-BR" dirty="0" smtClean="0"/>
              <a:t>Crescimento real da LOAS de 4% </a:t>
            </a:r>
            <a:r>
              <a:rPr lang="pt-BR" dirty="0" err="1" smtClean="0"/>
              <a:t>a.a</a:t>
            </a:r>
            <a:r>
              <a:rPr lang="pt-BR" dirty="0" smtClean="0"/>
              <a:t> (2014)</a:t>
            </a:r>
          </a:p>
          <a:p>
            <a:pPr lvl="1" algn="just"/>
            <a:r>
              <a:rPr lang="pt-BR" dirty="0" smtClean="0"/>
              <a:t>Crescimento real do FAT de 1% </a:t>
            </a:r>
            <a:r>
              <a:rPr lang="pt-BR" dirty="0" err="1" smtClean="0"/>
              <a:t>a.a</a:t>
            </a:r>
            <a:r>
              <a:rPr lang="pt-BR" dirty="0" smtClean="0"/>
              <a:t> </a:t>
            </a:r>
          </a:p>
          <a:p>
            <a:pPr lvl="1" algn="just"/>
            <a:r>
              <a:rPr lang="pt-BR" dirty="0" smtClean="0"/>
              <a:t>Crescimento das despesas com saúde de 1,5% </a:t>
            </a:r>
            <a:r>
              <a:rPr lang="pt-BR" dirty="0" err="1" smtClean="0"/>
              <a:t>a.a</a:t>
            </a:r>
            <a:r>
              <a:rPr lang="pt-BR" dirty="0" smtClean="0"/>
              <a:t> (crescimento real dos últimos dois anos em que a receita não cresceu em termos reais). </a:t>
            </a:r>
          </a:p>
          <a:p>
            <a:pPr lvl="1" algn="just"/>
            <a:r>
              <a:rPr lang="pt-BR" dirty="0" smtClean="0"/>
              <a:t>Crescimento da folha de pessoal da União incorporando os reajustes já concedidos e após 2018 cresce apenas pela meta de inflação (sem crescimento vegetativo da folha).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Projeção dos Impactos da PEC 241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16832"/>
            <a:ext cx="89535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5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impactos da PEC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Na ausência de reformas (Previdência, Abono Salarial, LOAS) a variável de ajuste será o item “demais despesas” o que inclui gastos federais com educação, investimento, subsídios. </a:t>
            </a:r>
          </a:p>
          <a:p>
            <a:pPr algn="just"/>
            <a:r>
              <a:rPr lang="pt-BR" dirty="0" smtClean="0"/>
              <a:t>Em 2016 a rubrica “demais despesas” tem uma projeção de R$ 264 bilhões, dos quais apenas R$ 120 bilhões são contingenciáveis. </a:t>
            </a:r>
          </a:p>
          <a:p>
            <a:pPr algn="just"/>
            <a:r>
              <a:rPr lang="pt-BR" dirty="0" smtClean="0"/>
              <a:t>Nessa toada o orçamento implode em 2024, ou seja, a União não terá mais como cortar despesa para respeitar o limite do teto. </a:t>
            </a:r>
          </a:p>
          <a:p>
            <a:pPr algn="just"/>
            <a:r>
              <a:rPr lang="pt-BR" dirty="0" smtClean="0"/>
              <a:t>Não há nenhuma garantia de que o Congresso Nacional irá aprovar as reformas necessárias para evitar a implosão do orçamento.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natureza do desequilíbrio fiscal brasileiro. </a:t>
            </a:r>
          </a:p>
          <a:p>
            <a:pPr algn="just"/>
            <a:r>
              <a:rPr lang="pt-BR" dirty="0" smtClean="0"/>
              <a:t>A dívida pública brasileira é baixa na comparação internacional? </a:t>
            </a:r>
          </a:p>
          <a:p>
            <a:pPr algn="just"/>
            <a:r>
              <a:rPr lang="pt-BR" dirty="0" smtClean="0"/>
              <a:t>Efeitos de longo-prazo do aumento da dívida pública</a:t>
            </a:r>
          </a:p>
          <a:p>
            <a:pPr algn="just"/>
            <a:r>
              <a:rPr lang="pt-BR" dirty="0" smtClean="0"/>
              <a:t>A Estratégia de Ajuste Fiscal do Governo Temer</a:t>
            </a:r>
          </a:p>
          <a:p>
            <a:pPr algn="just"/>
            <a:r>
              <a:rPr lang="pt-BR" dirty="0" smtClean="0"/>
              <a:t> A PEC 241 </a:t>
            </a:r>
          </a:p>
          <a:p>
            <a:pPr algn="just"/>
            <a:r>
              <a:rPr lang="pt-BR" dirty="0" smtClean="0"/>
              <a:t>Como fica a composição do orçamento da União?</a:t>
            </a:r>
          </a:p>
          <a:p>
            <a:pPr algn="just"/>
            <a:r>
              <a:rPr lang="pt-BR" dirty="0" smtClean="0"/>
              <a:t>Proposta alternativa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Alternativa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O Limite deve ser dado pela inflação do ano anterior mais o crescimento da população, estimado atualmente em 0,8% a.a. </a:t>
            </a:r>
          </a:p>
          <a:p>
            <a:pPr algn="just"/>
            <a:r>
              <a:rPr lang="pt-BR" dirty="0" smtClean="0"/>
              <a:t>A ideia é manter os gastos primários constantes em termos per-capita. </a:t>
            </a:r>
          </a:p>
          <a:p>
            <a:pPr algn="just"/>
            <a:r>
              <a:rPr lang="pt-BR" dirty="0" smtClean="0"/>
              <a:t>Se o crescimento do PIB for maior do que o crescimento da população (ou seja, se tivermos crescimento do PIB per-capita), os gastos primários como proporção do PIB também vão cair. </a:t>
            </a:r>
          </a:p>
          <a:p>
            <a:pPr algn="just"/>
            <a:r>
              <a:rPr lang="pt-BR" dirty="0" smtClean="0"/>
              <a:t>O ajuste fiscal seria mais lento, porém com baixo risco de implosão do orçamento.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2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132857"/>
            <a:ext cx="89535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da PEC 241 modificada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da Despesa Primária/PIB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71700"/>
            <a:ext cx="7340949" cy="399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9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Contato 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248471" cy="2592288"/>
          </a:xfrm>
        </p:spPr>
        <p:txBody>
          <a:bodyPr/>
          <a:lstStyle/>
          <a:p>
            <a:r>
              <a:rPr lang="pt-BR" sz="1800" dirty="0" smtClean="0"/>
              <a:t>E-mail: </a:t>
            </a:r>
          </a:p>
          <a:p>
            <a:pPr lvl="1"/>
            <a:r>
              <a:rPr lang="pt-BR" sz="1400" dirty="0" smtClean="0">
                <a:hlinkClick r:id="rId2"/>
              </a:rPr>
              <a:t>jose.oreiro@ie.ufrj.br</a:t>
            </a:r>
            <a:r>
              <a:rPr lang="pt-BR" sz="1400" dirty="0" smtClean="0"/>
              <a:t>. </a:t>
            </a:r>
          </a:p>
          <a:p>
            <a:r>
              <a:rPr lang="pt-BR" sz="1800" dirty="0" smtClean="0"/>
              <a:t>Página pessoal: </a:t>
            </a:r>
          </a:p>
          <a:p>
            <a:pPr lvl="1"/>
            <a:r>
              <a:rPr lang="pt-BR" sz="1400" dirty="0" smtClean="0">
                <a:hlinkClick r:id="rId3"/>
              </a:rPr>
              <a:t>www.joseluisoreiro.com.br</a:t>
            </a:r>
            <a:r>
              <a:rPr lang="pt-BR" sz="1400" dirty="0" smtClean="0"/>
              <a:t>. </a:t>
            </a:r>
          </a:p>
          <a:p>
            <a:r>
              <a:rPr lang="pt-BR" sz="1800" dirty="0" smtClean="0"/>
              <a:t>Blog: </a:t>
            </a:r>
          </a:p>
          <a:p>
            <a:pPr lvl="1"/>
            <a:r>
              <a:rPr lang="pt-BR" sz="1400" dirty="0" smtClean="0">
                <a:hlinkClick r:id="rId4"/>
              </a:rPr>
              <a:t>www.jlcoreiro.wordpress.com</a:t>
            </a:r>
            <a:r>
              <a:rPr lang="pt-BR" sz="1400" dirty="0" smtClean="0"/>
              <a:t>. </a:t>
            </a:r>
          </a:p>
          <a:p>
            <a:endParaRPr lang="pt-BR" dirty="0" smtClean="0"/>
          </a:p>
          <a:p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  <p:pic>
        <p:nvPicPr>
          <p:cNvPr id="4098" name="Picture 2" descr="C:\Users\joreiro\Pictures\14372576032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720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9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Desequilíbrios Estruturais da Economia Brasileira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Desequilíbrio Fiscal </a:t>
            </a:r>
          </a:p>
          <a:p>
            <a:pPr lvl="1" algn="just"/>
            <a:r>
              <a:rPr lang="pt-BR" dirty="0" smtClean="0"/>
              <a:t>Despesas primárias (excluindo o pagamento de juros e amortizações da dívida pública) crescem sistematicamente acima do PIB ao menos desde 1999. </a:t>
            </a:r>
          </a:p>
          <a:p>
            <a:pPr lvl="2" algn="just"/>
            <a:r>
              <a:rPr lang="pt-BR" dirty="0" smtClean="0"/>
              <a:t>Insustentabilidade fiscal: Como existe um limite máximo para a carga tributária (de 100% não passa!), segue-se que em algum momento as despesas passariam a crescer mais do que as receitas, eliminando assim o superávit primário. </a:t>
            </a:r>
          </a:p>
          <a:p>
            <a:pPr lvl="3" algn="just"/>
            <a:r>
              <a:rPr lang="pt-BR" dirty="0" smtClean="0"/>
              <a:t>Dívida pública como proporção do PIB aumentando de forma contínua com reflexos negativos sobre o risco soberano e o custo do capital. </a:t>
            </a:r>
          </a:p>
          <a:p>
            <a:pPr lvl="2" algn="just"/>
            <a:r>
              <a:rPr lang="pt-BR" dirty="0" smtClean="0"/>
              <a:t>Herbert Stein: O que não pode ser sustentado tem que ser parado.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9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514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71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39732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01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659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60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dívida pública brasileira é baixa?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 relação dívida bruta/PIB não é um bom indicador do tamanho da dívida do governo. </a:t>
            </a:r>
          </a:p>
          <a:p>
            <a:pPr lvl="1" algn="just"/>
            <a:r>
              <a:rPr lang="pt-BR" dirty="0" smtClean="0"/>
              <a:t>A capacidade do setor privado de absorver títulos públicos depende do tamanho do seu estoque de riqueza, não do fluxo anual de renda. </a:t>
            </a:r>
          </a:p>
          <a:p>
            <a:pPr lvl="1" algn="just"/>
            <a:r>
              <a:rPr lang="pt-BR" dirty="0" smtClean="0"/>
              <a:t>Existem diferenças significativas entre os países no que se refere a relação riqueza/renda. </a:t>
            </a:r>
          </a:p>
          <a:p>
            <a:pPr lvl="1" algn="just"/>
            <a:r>
              <a:rPr lang="pt-BR" dirty="0" smtClean="0"/>
              <a:t>O Brasil é um país pobre: a riqueza representa apenas 2,2 vezes o PIB anual na média do período (1970-1990) [Fonte: </a:t>
            </a:r>
            <a:r>
              <a:rPr lang="pt-BR" dirty="0" err="1" smtClean="0"/>
              <a:t>Morandi</a:t>
            </a:r>
            <a:r>
              <a:rPr lang="pt-BR" dirty="0" smtClean="0"/>
              <a:t>, 1998, TD 572, IPEA-RJ]. </a:t>
            </a:r>
          </a:p>
          <a:p>
            <a:pPr lvl="1" algn="just"/>
            <a:r>
              <a:rPr lang="pt-BR" dirty="0" smtClean="0"/>
              <a:t>Países como o Reino Unido e a França apresentam uma relação riqueza líquida/PIB muito mais alta do que o verificado no Brasil (entre 5 e 6, de acordo com </a:t>
            </a:r>
            <a:r>
              <a:rPr lang="pt-BR" dirty="0" err="1" smtClean="0"/>
              <a:t>Piketty</a:t>
            </a:r>
            <a:r>
              <a:rPr lang="pt-BR" dirty="0" smtClean="0"/>
              <a:t>, 2014)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23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64095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¼ da Riqueza Nacional está alocada em títulos da dívida pública !!!!!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9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Efeitos de Longo-Prazo de uma Dívida Pública Elevada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/>
            <a:r>
              <a:rPr lang="pt-BR" sz="1900" dirty="0" smtClean="0"/>
              <a:t>Quanto maior a participação da dívida pública na riqueza do setor privado, menor a diversificação de risco, fazendo com que a taxa de juros requerida para a rolagem da dívida pública seja maior (princípio do risco financeiro crescente de </a:t>
            </a:r>
            <a:r>
              <a:rPr lang="pt-BR" sz="1900" dirty="0" err="1" smtClean="0"/>
              <a:t>Mikhael</a:t>
            </a:r>
            <a:r>
              <a:rPr lang="pt-BR" sz="1900" dirty="0" smtClean="0"/>
              <a:t> </a:t>
            </a:r>
            <a:r>
              <a:rPr lang="pt-BR" sz="1900" dirty="0" err="1" smtClean="0"/>
              <a:t>Kalecki</a:t>
            </a:r>
            <a:r>
              <a:rPr lang="pt-BR" sz="1900" dirty="0" smtClean="0"/>
              <a:t>). </a:t>
            </a:r>
          </a:p>
          <a:p>
            <a:pPr lvl="1" algn="just"/>
            <a:r>
              <a:rPr lang="pt-BR" sz="1900" dirty="0" smtClean="0"/>
              <a:t>Impor um limite para o crescimento da dívida pública (e eventualmente reduzir a mesma) irá levar a uma queda da taxa de juros de longo-prazo. </a:t>
            </a:r>
          </a:p>
          <a:p>
            <a:pPr algn="just"/>
            <a:r>
              <a:rPr lang="pt-BR" sz="1900" dirty="0" smtClean="0"/>
              <a:t>Os déficits fiscais que levam ao aumento da dívida pública (como proporção do PIB e da riqueza líquida) estão associados a uma redução da participação da poupança doméstica na poupança bruta do Brasil. </a:t>
            </a:r>
          </a:p>
          <a:p>
            <a:pPr lvl="1" algn="just"/>
            <a:r>
              <a:rPr lang="pt-BR" sz="1900" dirty="0" smtClean="0"/>
              <a:t>A deterioração da situação fiscal da União nos últimos anos (redução do superávit primário/PIB) veio acompanhada por uma mudança perversa na composição da poupança agregada (substituição da poupança doméstica por poupança externa). </a:t>
            </a:r>
          </a:p>
          <a:p>
            <a:pPr lvl="2" algn="just"/>
            <a:r>
              <a:rPr lang="pt-BR" sz="1500" dirty="0" smtClean="0"/>
              <a:t>Resultado é uma apreciação da taxa real de câmbio com efeitos negativos sobre a competitividade externa da economia brasileira, particularmente da indústria de transformação.  </a:t>
            </a:r>
          </a:p>
        </p:txBody>
      </p:sp>
    </p:spTree>
    <p:extLst>
      <p:ext uri="{BB962C8B-B14F-4D97-AF65-F5344CB8AC3E}">
        <p14:creationId xmlns:p14="http://schemas.microsoft.com/office/powerpoint/2010/main" val="228109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1500</Words>
  <Application>Microsoft Office PowerPoint</Application>
  <PresentationFormat>Apresentação na tela (4:3)</PresentationFormat>
  <Paragraphs>89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O Ajuste Fiscal do Governo Temer e a PEC 241</vt:lpstr>
      <vt:lpstr>Tópicos </vt:lpstr>
      <vt:lpstr>Desequilíbrios Estruturais da Economia Brasileira </vt:lpstr>
      <vt:lpstr>Apresentação do PowerPoint</vt:lpstr>
      <vt:lpstr>Apresentação do PowerPoint</vt:lpstr>
      <vt:lpstr>Apresentação do PowerPoint</vt:lpstr>
      <vt:lpstr>A dívida pública brasileira é baixa?</vt:lpstr>
      <vt:lpstr>¼ da Riqueza Nacional está alocada em títulos da dívida pública !!!!! </vt:lpstr>
      <vt:lpstr>Efeitos de Longo-Prazo de uma Dívida Pública Elevada</vt:lpstr>
      <vt:lpstr>Apresentação do PowerPoint</vt:lpstr>
      <vt:lpstr>Apresentação do PowerPoint</vt:lpstr>
      <vt:lpstr>Estratégia de Ajuste Fiscal do Governo Temer</vt:lpstr>
      <vt:lpstr>Estratégia ...</vt:lpstr>
      <vt:lpstr>PEC 241 </vt:lpstr>
      <vt:lpstr>Simulação dos efeitos da PEC</vt:lpstr>
      <vt:lpstr>Simulação </vt:lpstr>
      <vt:lpstr>Como fica a composição do orçamento da União ?</vt:lpstr>
      <vt:lpstr>Projeção dos Impactos da PEC 241</vt:lpstr>
      <vt:lpstr>Análise dos impactos da PEC</vt:lpstr>
      <vt:lpstr>Proposta Alternativa</vt:lpstr>
      <vt:lpstr>Impacto da PEC 241 modificada</vt:lpstr>
      <vt:lpstr>Evolução da Despesa Primária/PIB</vt:lpstr>
      <vt:lpstr>Contato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Ajuste Fiscal do Governo Temer e a PEC 241</dc:title>
  <dc:creator>joreiro</dc:creator>
  <cp:lastModifiedBy>ninguem </cp:lastModifiedBy>
  <cp:revision>17</cp:revision>
  <dcterms:created xsi:type="dcterms:W3CDTF">2016-11-02T15:42:19Z</dcterms:created>
  <dcterms:modified xsi:type="dcterms:W3CDTF">2019-01-05T06:08:20Z</dcterms:modified>
</cp:coreProperties>
</file>