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xlsx" ContentType="application/vnd.openxmlformats-officedocument.spreadsheetml.sheet"/>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329" r:id="rId4"/>
    <p:sldId id="268" r:id="rId5"/>
    <p:sldId id="330" r:id="rId6"/>
    <p:sldId id="327" r:id="rId7"/>
    <p:sldId id="328" r:id="rId8"/>
    <p:sldId id="326" r:id="rId9"/>
    <p:sldId id="278" r:id="rId10"/>
    <p:sldId id="277" r:id="rId11"/>
    <p:sldId id="279" r:id="rId12"/>
    <p:sldId id="325" r:id="rId13"/>
    <p:sldId id="259" r:id="rId14"/>
    <p:sldId id="260" r:id="rId15"/>
    <p:sldId id="261" r:id="rId16"/>
    <p:sldId id="262" r:id="rId17"/>
    <p:sldId id="334" r:id="rId18"/>
    <p:sldId id="263" r:id="rId19"/>
    <p:sldId id="264" r:id="rId20"/>
    <p:sldId id="332" r:id="rId21"/>
    <p:sldId id="265" r:id="rId22"/>
    <p:sldId id="288" r:id="rId23"/>
    <p:sldId id="289" r:id="rId24"/>
    <p:sldId id="290" r:id="rId25"/>
    <p:sldId id="291" r:id="rId26"/>
    <p:sldId id="292" r:id="rId27"/>
    <p:sldId id="280" r:id="rId28"/>
    <p:sldId id="293" r:id="rId29"/>
    <p:sldId id="294" r:id="rId30"/>
    <p:sldId id="281" r:id="rId31"/>
    <p:sldId id="266" r:id="rId32"/>
    <p:sldId id="333" r:id="rId33"/>
    <p:sldId id="335" r:id="rId34"/>
    <p:sldId id="267" r:id="rId35"/>
    <p:sldId id="336" r:id="rId36"/>
    <p:sldId id="337" r:id="rId37"/>
    <p:sldId id="387" r:id="rId38"/>
    <p:sldId id="388" r:id="rId39"/>
    <p:sldId id="392" r:id="rId40"/>
    <p:sldId id="389" r:id="rId41"/>
    <p:sldId id="390" r:id="rId42"/>
    <p:sldId id="391" r:id="rId4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snapToGrid="0">
      <p:cViewPr varScale="1">
        <p:scale>
          <a:sx n="82" d="100"/>
          <a:sy n="82" d="100"/>
        </p:scale>
        <p:origin x="73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Users\joreiro\Documents\Forum%202018\Poupan&#231;a%20Privada%20P&#250;blica%20e%20Extern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Users\joreiro\Documents\Forum%202018\Poupan&#231;a%20Privada%20P&#250;blica%20e%20Extern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oreiro\AppData\Roaming\Microsoft\Excel\Poupan&#231;a%20Privada%20P&#250;blica%20e%20Externa%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Users\joreiro\Documents\Forum%202018\Poupan&#231;a%20Privada%20P&#250;blica%20e%20Extern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Users\joreiro\Documents\Forum%202018\Poupan&#231;a%20Privada%20P&#250;blica%20e%20Extern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oreiro\AppData\Roaming\Microsoft\Excel\Poupan&#231;a%20Privada%20P&#250;blica%20e%20Externa%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BR" sz="1800" b="1" i="0" u="none" strike="noStrike" kern="1200" baseline="0">
                <a:solidFill>
                  <a:schemeClr val="tx1"/>
                </a:solidFill>
                <a:latin typeface="+mn-lt"/>
                <a:ea typeface="+mn-ea"/>
                <a:cs typeface="+mn-cs"/>
              </a:defRPr>
            </a:pPr>
            <a:r>
              <a:rPr lang="en-US"/>
              <a:t>Taxa de Investimento e Poupança Doméstica como  % PIB (2000-2015)</a:t>
            </a:r>
            <a:endParaRPr lang="en-US"/>
          </a:p>
        </c:rich>
      </c:tx>
      <c:layout/>
      <c:overlay val="0"/>
    </c:title>
    <c:autoTitleDeleted val="0"/>
    <c:plotArea>
      <c:layout/>
      <c:lineChart>
        <c:grouping val="standard"/>
        <c:varyColors val="0"/>
        <c:ser>
          <c:idx val="0"/>
          <c:order val="0"/>
          <c:tx>
            <c:strRef>
              <c:f>Taxa de Investimento</c:f>
              <c:strCache>
                <c:ptCount val="1"/>
                <c:pt idx="0">
                  <c:v>Taxa de Investimento</c:v>
                </c:pt>
              </c:strCache>
            </c:strRef>
          </c:tx>
          <c:marker>
            <c:symbol val="none"/>
          </c:marker>
          <c:dLbls>
            <c:delete val="1"/>
          </c:dLbls>
          <c:cat>
            <c:strRef>
              <c:f>Plan1!$B$60:$Q$60</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Plan1!$B$66:$Q$66</c:f>
              <c:numCache>
                <c:formatCode>0.00</c:formatCode>
                <c:ptCount val="16"/>
                <c:pt idx="0">
                  <c:v>18.3044872855476</c:v>
                </c:pt>
                <c:pt idx="1">
                  <c:v>18.4180863289418</c:v>
                </c:pt>
                <c:pt idx="2">
                  <c:v>17.926250639534</c:v>
                </c:pt>
                <c:pt idx="3">
                  <c:v>16.6047585835757</c:v>
                </c:pt>
                <c:pt idx="4">
                  <c:v>17.3202332888654</c:v>
                </c:pt>
                <c:pt idx="5">
                  <c:v>17.056183873126</c:v>
                </c:pt>
                <c:pt idx="6">
                  <c:v>17.2102996590945</c:v>
                </c:pt>
                <c:pt idx="7">
                  <c:v>17.9957611862735</c:v>
                </c:pt>
                <c:pt idx="8">
                  <c:v>19.3853295521177</c:v>
                </c:pt>
                <c:pt idx="9">
                  <c:v>19.1019581706937</c:v>
                </c:pt>
                <c:pt idx="10">
                  <c:v>20.5346736503007</c:v>
                </c:pt>
                <c:pt idx="11">
                  <c:v>20.6089642083346</c:v>
                </c:pt>
                <c:pt idx="12">
                  <c:v>20.7167127748839</c:v>
                </c:pt>
                <c:pt idx="13">
                  <c:v>20.911921875888</c:v>
                </c:pt>
                <c:pt idx="14">
                  <c:v>19.8730289033325</c:v>
                </c:pt>
                <c:pt idx="15">
                  <c:v>17.8358070425117</c:v>
                </c:pt>
              </c:numCache>
            </c:numRef>
          </c:val>
          <c:smooth val="0"/>
        </c:ser>
        <c:ser>
          <c:idx val="1"/>
          <c:order val="1"/>
          <c:tx>
            <c:strRef>
              <c:f>Poupança Doméstica </c:f>
              <c:strCache>
                <c:ptCount val="1"/>
                <c:pt idx="0">
                  <c:v>Poupança Doméstica </c:v>
                </c:pt>
              </c:strCache>
            </c:strRef>
          </c:tx>
          <c:marker>
            <c:symbol val="none"/>
          </c:marker>
          <c:dLbls>
            <c:delete val="1"/>
          </c:dLbls>
          <c:val>
            <c:numRef>
              <c:f>Plan1!$B$63:$Q$63</c:f>
              <c:numCache>
                <c:formatCode>0.00</c:formatCode>
                <c:ptCount val="16"/>
                <c:pt idx="0">
                  <c:v>13.9890206483064</c:v>
                </c:pt>
                <c:pt idx="1">
                  <c:v>13.5926614674583</c:v>
                </c:pt>
                <c:pt idx="2">
                  <c:v>15.4250187912677</c:v>
                </c:pt>
                <c:pt idx="3">
                  <c:v>16.4137368880244</c:v>
                </c:pt>
                <c:pt idx="4">
                  <c:v>18.8550133333919</c:v>
                </c:pt>
                <c:pt idx="5">
                  <c:v>18.1106379080564</c:v>
                </c:pt>
                <c:pt idx="6">
                  <c:v>18.4081087608172</c:v>
                </c:pt>
                <c:pt idx="7">
                  <c:v>19.3405941107833</c:v>
                </c:pt>
                <c:pt idx="8">
                  <c:v>19.2266274139948</c:v>
                </c:pt>
                <c:pt idx="9">
                  <c:v>16.3723503409949</c:v>
                </c:pt>
                <c:pt idx="10">
                  <c:v>17.9451223890184</c:v>
                </c:pt>
                <c:pt idx="11">
                  <c:v>18.5538419635215</c:v>
                </c:pt>
                <c:pt idx="12">
                  <c:v>18.0367453414085</c:v>
                </c:pt>
                <c:pt idx="13">
                  <c:v>18.3226895995382</c:v>
                </c:pt>
                <c:pt idx="14">
                  <c:v>16.004975295698</c:v>
                </c:pt>
                <c:pt idx="15">
                  <c:v>14.2382476228725</c:v>
                </c:pt>
              </c:numCache>
            </c:numRef>
          </c:val>
          <c:smooth val="0"/>
        </c:ser>
        <c:dLbls>
          <c:showLegendKey val="0"/>
          <c:showVal val="0"/>
          <c:showCatName val="0"/>
          <c:showSerName val="0"/>
          <c:showPercent val="0"/>
          <c:showBubbleSize val="0"/>
        </c:dLbls>
        <c:marker val="0"/>
        <c:smooth val="0"/>
        <c:axId val="68995712"/>
        <c:axId val="75254016"/>
      </c:lineChart>
      <c:catAx>
        <c:axId val="68995712"/>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crossAx val="75254016"/>
        <c:crosses val="autoZero"/>
        <c:auto val="1"/>
        <c:lblAlgn val="ctr"/>
        <c:lblOffset val="100"/>
        <c:noMultiLvlLbl val="0"/>
      </c:catAx>
      <c:valAx>
        <c:axId val="75254016"/>
        <c:scaling>
          <c:orientation val="minMax"/>
          <c:min val="10"/>
        </c:scaling>
        <c:delete val="0"/>
        <c:axPos val="l"/>
        <c:majorGridlines/>
        <c:numFmt formatCode="0.00"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crossAx val="68995712"/>
        <c:crosses val="autoZero"/>
        <c:crossBetween val="between"/>
      </c:valAx>
    </c:plotArea>
    <c:legend>
      <c:legendPos val="b"/>
      <c:layout/>
      <c:overlay val="0"/>
      <c:txPr>
        <a:bodyPr rot="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pt-B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BR" sz="1800" b="1" i="0" u="none" strike="noStrike" kern="1200" baseline="0">
                <a:solidFill>
                  <a:schemeClr val="tx1"/>
                </a:solidFill>
                <a:latin typeface="+mn-lt"/>
                <a:ea typeface="+mn-ea"/>
                <a:cs typeface="+mn-cs"/>
              </a:defRPr>
            </a:pPr>
            <a:r>
              <a:rPr lang="en-US"/>
              <a:t>Poupança</a:t>
            </a:r>
            <a:r>
              <a:rPr lang="en-US" baseline="0"/>
              <a:t> Doméstica e Poupança Externa % PIB (2000-2015)</a:t>
            </a:r>
            <a:endParaRPr lang="en-US"/>
          </a:p>
        </c:rich>
      </c:tx>
      <c:layout/>
      <c:overlay val="0"/>
    </c:title>
    <c:autoTitleDeleted val="0"/>
    <c:plotArea>
      <c:layout/>
      <c:lineChart>
        <c:grouping val="standard"/>
        <c:varyColors val="0"/>
        <c:ser>
          <c:idx val="0"/>
          <c:order val="0"/>
          <c:tx>
            <c:strRef>
              <c:f>Poupança domestica</c:f>
              <c:strCache>
                <c:ptCount val="1"/>
                <c:pt idx="0">
                  <c:v>Poupança domestica</c:v>
                </c:pt>
              </c:strCache>
            </c:strRef>
          </c:tx>
          <c:marker>
            <c:symbol val="none"/>
          </c:marker>
          <c:dLbls>
            <c:delete val="1"/>
          </c:dLbls>
          <c:cat>
            <c:strRef>
              <c:f>Plan1!$B$60:$Q$60</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Plan1!$B$63:$Q$63</c:f>
              <c:numCache>
                <c:formatCode>0.00</c:formatCode>
                <c:ptCount val="16"/>
                <c:pt idx="0">
                  <c:v>13.9890206483064</c:v>
                </c:pt>
                <c:pt idx="1">
                  <c:v>13.5926614674583</c:v>
                </c:pt>
                <c:pt idx="2">
                  <c:v>15.4250187912677</c:v>
                </c:pt>
                <c:pt idx="3">
                  <c:v>16.4137368880244</c:v>
                </c:pt>
                <c:pt idx="4">
                  <c:v>18.8550133333919</c:v>
                </c:pt>
                <c:pt idx="5">
                  <c:v>18.1106379080564</c:v>
                </c:pt>
                <c:pt idx="6">
                  <c:v>18.4081087608172</c:v>
                </c:pt>
                <c:pt idx="7">
                  <c:v>19.3405941107833</c:v>
                </c:pt>
                <c:pt idx="8">
                  <c:v>19.2266274139948</c:v>
                </c:pt>
                <c:pt idx="9">
                  <c:v>16.3723503409949</c:v>
                </c:pt>
                <c:pt idx="10">
                  <c:v>17.9451223890184</c:v>
                </c:pt>
                <c:pt idx="11">
                  <c:v>18.5538419635215</c:v>
                </c:pt>
                <c:pt idx="12">
                  <c:v>18.0367453414085</c:v>
                </c:pt>
                <c:pt idx="13">
                  <c:v>18.3226895995382</c:v>
                </c:pt>
                <c:pt idx="14">
                  <c:v>16.004975295698</c:v>
                </c:pt>
                <c:pt idx="15">
                  <c:v>14.2382476228725</c:v>
                </c:pt>
              </c:numCache>
            </c:numRef>
          </c:val>
          <c:smooth val="0"/>
        </c:ser>
        <c:ser>
          <c:idx val="1"/>
          <c:order val="1"/>
          <c:tx>
            <c:strRef>
              <c:f>poupança externa</c:f>
              <c:strCache>
                <c:ptCount val="1"/>
                <c:pt idx="0">
                  <c:v>poupança externa</c:v>
                </c:pt>
              </c:strCache>
            </c:strRef>
          </c:tx>
          <c:marker>
            <c:symbol val="none"/>
          </c:marker>
          <c:dLbls>
            <c:delete val="1"/>
          </c:dLbls>
          <c:cat>
            <c:strRef>
              <c:f>Plan1!$B$60:$Q$60</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Plan1!$B$64:$Q$64</c:f>
              <c:numCache>
                <c:formatCode>0.00</c:formatCode>
                <c:ptCount val="16"/>
                <c:pt idx="0">
                  <c:v>4.31546663724126</c:v>
                </c:pt>
                <c:pt idx="1">
                  <c:v>4.82542486148347</c:v>
                </c:pt>
                <c:pt idx="2">
                  <c:v>2.50123184826629</c:v>
                </c:pt>
                <c:pt idx="3">
                  <c:v>0.19102169555133</c:v>
                </c:pt>
                <c:pt idx="4">
                  <c:v>-1.53478004452655</c:v>
                </c:pt>
                <c:pt idx="5">
                  <c:v>-1.05445403493044</c:v>
                </c:pt>
                <c:pt idx="6">
                  <c:v>-1.19780910172274</c:v>
                </c:pt>
                <c:pt idx="7">
                  <c:v>-1.34483292450979</c:v>
                </c:pt>
                <c:pt idx="8">
                  <c:v>0.158702138122884</c:v>
                </c:pt>
                <c:pt idx="9">
                  <c:v>2.72960782969877</c:v>
                </c:pt>
                <c:pt idx="10">
                  <c:v>2.58955126128229</c:v>
                </c:pt>
                <c:pt idx="11">
                  <c:v>2.05512224481318</c:v>
                </c:pt>
                <c:pt idx="12">
                  <c:v>2.6799674334754</c:v>
                </c:pt>
                <c:pt idx="13">
                  <c:v>2.58923227634983</c:v>
                </c:pt>
                <c:pt idx="14">
                  <c:v>3.86805360763446</c:v>
                </c:pt>
                <c:pt idx="15">
                  <c:v>3.59755941963916</c:v>
                </c:pt>
              </c:numCache>
            </c:numRef>
          </c:val>
          <c:smooth val="0"/>
        </c:ser>
        <c:dLbls>
          <c:showLegendKey val="0"/>
          <c:showVal val="0"/>
          <c:showCatName val="0"/>
          <c:showSerName val="0"/>
          <c:showPercent val="0"/>
          <c:showBubbleSize val="0"/>
        </c:dLbls>
        <c:marker val="0"/>
        <c:smooth val="0"/>
        <c:axId val="76924032"/>
        <c:axId val="76925952"/>
      </c:lineChart>
      <c:catAx>
        <c:axId val="76924032"/>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crossAx val="76925952"/>
        <c:crosses val="autoZero"/>
        <c:auto val="1"/>
        <c:lblAlgn val="ctr"/>
        <c:lblOffset val="100"/>
        <c:noMultiLvlLbl val="0"/>
      </c:catAx>
      <c:valAx>
        <c:axId val="76925952"/>
        <c:scaling>
          <c:orientation val="minMax"/>
        </c:scaling>
        <c:delete val="0"/>
        <c:axPos val="l"/>
        <c:majorGridlines/>
        <c:numFmt formatCode="0.00"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crossAx val="76924032"/>
        <c:crosses val="autoZero"/>
        <c:crossBetween val="between"/>
      </c:valAx>
    </c:plotArea>
    <c:legend>
      <c:legendPos val="b"/>
      <c:layout/>
      <c:overlay val="0"/>
      <c:txPr>
        <a:bodyPr rot="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pt-B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BR" sz="1800" b="1" i="0" u="none" strike="noStrike" kern="1200" baseline="0">
                <a:solidFill>
                  <a:schemeClr val="tx1"/>
                </a:solidFill>
                <a:latin typeface="+mn-lt"/>
                <a:ea typeface="+mn-ea"/>
                <a:cs typeface="+mn-cs"/>
              </a:defRPr>
            </a:pPr>
            <a:r>
              <a:rPr lang="en-US"/>
              <a:t>Poupança Doméstica como % da Poupança Total (2000-2015)</a:t>
            </a:r>
            <a:endParaRPr lang="en-US"/>
          </a:p>
        </c:rich>
      </c:tx>
      <c:layout/>
      <c:overlay val="0"/>
    </c:title>
    <c:autoTitleDeleted val="0"/>
    <c:plotArea>
      <c:layout/>
      <c:lineChart>
        <c:grouping val="standard"/>
        <c:varyColors val="0"/>
        <c:ser>
          <c:idx val="0"/>
          <c:order val="0"/>
          <c:tx>
            <c:strRef>
              <c:f>poupança doméstica/poupança total</c:f>
              <c:strCache>
                <c:ptCount val="1"/>
                <c:pt idx="0">
                  <c:v>poupança doméstica/poupança total</c:v>
                </c:pt>
              </c:strCache>
            </c:strRef>
          </c:tx>
          <c:marker>
            <c:symbol val="none"/>
          </c:marker>
          <c:dLbls>
            <c:delete val="1"/>
          </c:dLbls>
          <c:cat>
            <c:strRef>
              <c:f>Plan1!$B$1:$Q$1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Plan1!$B$27:$Q$27</c:f>
              <c:numCache>
                <c:formatCode>0.00</c:formatCode>
                <c:ptCount val="16"/>
                <c:pt idx="0">
                  <c:v>78.7270211745728</c:v>
                </c:pt>
                <c:pt idx="1">
                  <c:v>76.2234032887502</c:v>
                </c:pt>
                <c:pt idx="2">
                  <c:v>90.6553144636196</c:v>
                </c:pt>
                <c:pt idx="3">
                  <c:v>104.25566055102</c:v>
                </c:pt>
                <c:pt idx="4">
                  <c:v>109.909639631063</c:v>
                </c:pt>
                <c:pt idx="5">
                  <c:v>109.161793587586</c:v>
                </c:pt>
                <c:pt idx="6">
                  <c:v>106.84927182886</c:v>
                </c:pt>
                <c:pt idx="7">
                  <c:v>100.15535513733</c:v>
                </c:pt>
                <c:pt idx="8">
                  <c:v>91.3959592268299</c:v>
                </c:pt>
                <c:pt idx="9">
                  <c:v>91.2497528464103</c:v>
                </c:pt>
                <c:pt idx="10">
                  <c:v>83.9533082544492</c:v>
                </c:pt>
                <c:pt idx="11">
                  <c:v>86.2815212044234</c:v>
                </c:pt>
                <c:pt idx="12">
                  <c:v>85.4548868129987</c:v>
                </c:pt>
                <c:pt idx="13">
                  <c:v>85.7791399651964</c:v>
                </c:pt>
                <c:pt idx="14">
                  <c:v>79.041287247743</c:v>
                </c:pt>
                <c:pt idx="15">
                  <c:v>81.14257553544</c:v>
                </c:pt>
              </c:numCache>
            </c:numRef>
          </c:val>
          <c:smooth val="0"/>
        </c:ser>
        <c:dLbls>
          <c:showLegendKey val="0"/>
          <c:showVal val="0"/>
          <c:showCatName val="0"/>
          <c:showSerName val="0"/>
          <c:showPercent val="0"/>
          <c:showBubbleSize val="0"/>
        </c:dLbls>
        <c:marker val="0"/>
        <c:smooth val="0"/>
        <c:axId val="80692352"/>
        <c:axId val="85766144"/>
      </c:lineChart>
      <c:catAx>
        <c:axId val="80692352"/>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crossAx val="85766144"/>
        <c:crosses val="autoZero"/>
        <c:auto val="1"/>
        <c:lblAlgn val="ctr"/>
        <c:lblOffset val="100"/>
        <c:noMultiLvlLbl val="0"/>
      </c:catAx>
      <c:valAx>
        <c:axId val="85766144"/>
        <c:scaling>
          <c:orientation val="minMax"/>
          <c:min val="40"/>
        </c:scaling>
        <c:delete val="0"/>
        <c:axPos val="l"/>
        <c:majorGridlines/>
        <c:numFmt formatCode="0.00"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crossAx val="80692352"/>
        <c:crosses val="autoZero"/>
        <c:crossBetween val="between"/>
      </c:valAx>
    </c:plotArea>
    <c:legend>
      <c:legendPos val="b"/>
      <c:layout/>
      <c:overlay val="0"/>
      <c:txPr>
        <a:bodyPr rot="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pt-B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BR" sz="1800" b="1" i="0" u="none" strike="noStrike" kern="1200" baseline="0">
                <a:solidFill>
                  <a:schemeClr val="tx1"/>
                </a:solidFill>
                <a:latin typeface="+mn-lt"/>
                <a:ea typeface="+mn-ea"/>
                <a:cs typeface="+mn-cs"/>
              </a:defRPr>
            </a:pPr>
            <a:r>
              <a:rPr lang="en-US"/>
              <a:t>Poupança do</a:t>
            </a:r>
            <a:r>
              <a:rPr lang="en-US" baseline="0"/>
              <a:t> Governo e Poupança Externa % PIB (2000-2015)</a:t>
            </a:r>
            <a:endParaRPr lang="en-US"/>
          </a:p>
        </c:rich>
      </c:tx>
      <c:layout/>
      <c:overlay val="0"/>
    </c:title>
    <c:autoTitleDeleted val="0"/>
    <c:plotArea>
      <c:layout/>
      <c:lineChart>
        <c:grouping val="standard"/>
        <c:varyColors val="0"/>
        <c:ser>
          <c:idx val="0"/>
          <c:order val="0"/>
          <c:tx>
            <c:strRef>
              <c:f>Poupança do governo </c:f>
              <c:strCache>
                <c:ptCount val="1"/>
                <c:pt idx="0">
                  <c:v>Poupança do governo </c:v>
                </c:pt>
              </c:strCache>
            </c:strRef>
          </c:tx>
          <c:marker>
            <c:symbol val="none"/>
          </c:marker>
          <c:dLbls>
            <c:delete val="1"/>
          </c:dLbls>
          <c:cat>
            <c:strRef>
              <c:f>Plan1!$B$60:$Q$60</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Plan1!$B$62:$Q$62</c:f>
              <c:numCache>
                <c:formatCode>0.00</c:formatCode>
                <c:ptCount val="16"/>
                <c:pt idx="0">
                  <c:v>-2.76742192660459</c:v>
                </c:pt>
                <c:pt idx="1">
                  <c:v>-4.13710129798368</c:v>
                </c:pt>
                <c:pt idx="2">
                  <c:v>-3.78394601196131</c:v>
                </c:pt>
                <c:pt idx="3">
                  <c:v>-2.856478088245</c:v>
                </c:pt>
                <c:pt idx="4">
                  <c:v>-0.817804829386562</c:v>
                </c:pt>
                <c:pt idx="5">
                  <c:v>-0.656905957886646</c:v>
                </c:pt>
                <c:pt idx="6">
                  <c:v>-2.1292987400145</c:v>
                </c:pt>
                <c:pt idx="7">
                  <c:v>-2.16889057188304</c:v>
                </c:pt>
                <c:pt idx="8">
                  <c:v>-0.0395061668941497</c:v>
                </c:pt>
                <c:pt idx="9">
                  <c:v>-1.29604432979339</c:v>
                </c:pt>
                <c:pt idx="10">
                  <c:v>0.23166120539486</c:v>
                </c:pt>
                <c:pt idx="11">
                  <c:v>0.324697432719539</c:v>
                </c:pt>
                <c:pt idx="12">
                  <c:v>0.570454186709203</c:v>
                </c:pt>
                <c:pt idx="13">
                  <c:v>-0.523255694002141</c:v>
                </c:pt>
                <c:pt idx="14">
                  <c:v>-2.80485063643881</c:v>
                </c:pt>
                <c:pt idx="15">
                  <c:v>-5.59095911846101</c:v>
                </c:pt>
              </c:numCache>
            </c:numRef>
          </c:val>
          <c:smooth val="0"/>
        </c:ser>
        <c:ser>
          <c:idx val="1"/>
          <c:order val="1"/>
          <c:tx>
            <c:strRef>
              <c:f>Poupança externa</c:f>
              <c:strCache>
                <c:ptCount val="1"/>
                <c:pt idx="0">
                  <c:v>Poupança externa</c:v>
                </c:pt>
              </c:strCache>
            </c:strRef>
          </c:tx>
          <c:marker>
            <c:symbol val="none"/>
          </c:marker>
          <c:dLbls>
            <c:delete val="1"/>
          </c:dLbls>
          <c:cat>
            <c:strRef>
              <c:f>Plan1!$B$60:$Q$60</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Plan1!$B$64:$Q$64</c:f>
              <c:numCache>
                <c:formatCode>0.00</c:formatCode>
                <c:ptCount val="16"/>
                <c:pt idx="0">
                  <c:v>4.31546663724126</c:v>
                </c:pt>
                <c:pt idx="1">
                  <c:v>4.82542486148347</c:v>
                </c:pt>
                <c:pt idx="2">
                  <c:v>2.50123184826629</c:v>
                </c:pt>
                <c:pt idx="3">
                  <c:v>0.19102169555133</c:v>
                </c:pt>
                <c:pt idx="4">
                  <c:v>-1.53478004452655</c:v>
                </c:pt>
                <c:pt idx="5">
                  <c:v>-1.05445403493044</c:v>
                </c:pt>
                <c:pt idx="6">
                  <c:v>-1.19780910172274</c:v>
                </c:pt>
                <c:pt idx="7">
                  <c:v>-1.34483292450979</c:v>
                </c:pt>
                <c:pt idx="8">
                  <c:v>0.158702138122884</c:v>
                </c:pt>
                <c:pt idx="9">
                  <c:v>2.72960782969877</c:v>
                </c:pt>
                <c:pt idx="10">
                  <c:v>2.58955126128229</c:v>
                </c:pt>
                <c:pt idx="11">
                  <c:v>2.05512224481318</c:v>
                </c:pt>
                <c:pt idx="12">
                  <c:v>2.6799674334754</c:v>
                </c:pt>
                <c:pt idx="13">
                  <c:v>2.58923227634983</c:v>
                </c:pt>
                <c:pt idx="14">
                  <c:v>3.86805360763446</c:v>
                </c:pt>
                <c:pt idx="15">
                  <c:v>3.59755941963916</c:v>
                </c:pt>
              </c:numCache>
            </c:numRef>
          </c:val>
          <c:smooth val="0"/>
        </c:ser>
        <c:dLbls>
          <c:showLegendKey val="0"/>
          <c:showVal val="0"/>
          <c:showCatName val="0"/>
          <c:showSerName val="0"/>
          <c:showPercent val="0"/>
          <c:showBubbleSize val="0"/>
        </c:dLbls>
        <c:marker val="0"/>
        <c:smooth val="0"/>
        <c:axId val="86510208"/>
        <c:axId val="87339776"/>
      </c:lineChart>
      <c:catAx>
        <c:axId val="86510208"/>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crossAx val="87339776"/>
        <c:crosses val="autoZero"/>
        <c:auto val="1"/>
        <c:lblAlgn val="ctr"/>
        <c:lblOffset val="100"/>
        <c:noMultiLvlLbl val="0"/>
      </c:catAx>
      <c:valAx>
        <c:axId val="87339776"/>
        <c:scaling>
          <c:orientation val="minMax"/>
        </c:scaling>
        <c:delete val="0"/>
        <c:axPos val="l"/>
        <c:majorGridlines/>
        <c:numFmt formatCode="0.00"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crossAx val="86510208"/>
        <c:crosses val="autoZero"/>
        <c:crossBetween val="between"/>
      </c:valAx>
    </c:plotArea>
    <c:legend>
      <c:legendPos val="b"/>
      <c:layout/>
      <c:overlay val="0"/>
      <c:txPr>
        <a:bodyPr rot="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pt-B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BR" sz="1800" b="1" i="0" u="none" strike="noStrike" kern="1200" baseline="0">
                <a:solidFill>
                  <a:schemeClr val="tx1"/>
                </a:solidFill>
                <a:latin typeface="+mn-lt"/>
                <a:ea typeface="+mn-ea"/>
                <a:cs typeface="+mn-cs"/>
              </a:defRPr>
            </a:pPr>
            <a:r>
              <a:rPr lang="en-US"/>
              <a:t>Poupança</a:t>
            </a:r>
            <a:r>
              <a:rPr lang="en-US" baseline="0"/>
              <a:t> das Empresas e Poupança das Famílias  % PIB (2000-2015)</a:t>
            </a:r>
            <a:endParaRPr lang="en-US"/>
          </a:p>
        </c:rich>
      </c:tx>
      <c:layout/>
      <c:overlay val="0"/>
    </c:title>
    <c:autoTitleDeleted val="0"/>
    <c:plotArea>
      <c:layout/>
      <c:lineChart>
        <c:grouping val="standard"/>
        <c:varyColors val="0"/>
        <c:ser>
          <c:idx val="0"/>
          <c:order val="0"/>
          <c:tx>
            <c:strRef>
              <c:f>Poupança das Famílias </c:f>
              <c:strCache>
                <c:ptCount val="1"/>
                <c:pt idx="0">
                  <c:v>Poupança das Famílias </c:v>
                </c:pt>
              </c:strCache>
            </c:strRef>
          </c:tx>
          <c:marker>
            <c:symbol val="none"/>
          </c:marker>
          <c:dLbls>
            <c:delete val="1"/>
          </c:dLbls>
          <c:cat>
            <c:strRef>
              <c:f>Plan1!$B$1:$Q$1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Plan1!$B$4:$Q$4</c:f>
              <c:numCache>
                <c:formatCode>0.00</c:formatCode>
                <c:ptCount val="16"/>
                <c:pt idx="0">
                  <c:v>8.96923639254932</c:v>
                </c:pt>
                <c:pt idx="1">
                  <c:v>8.88071848188753</c:v>
                </c:pt>
                <c:pt idx="2">
                  <c:v>9.15192069591438</c:v>
                </c:pt>
                <c:pt idx="3">
                  <c:v>8.63802378826412</c:v>
                </c:pt>
                <c:pt idx="4">
                  <c:v>8.22511540801155</c:v>
                </c:pt>
                <c:pt idx="5">
                  <c:v>7.55427143549857</c:v>
                </c:pt>
                <c:pt idx="6">
                  <c:v>7.27193872079392</c:v>
                </c:pt>
                <c:pt idx="7">
                  <c:v>6.96903455178678</c:v>
                </c:pt>
                <c:pt idx="8">
                  <c:v>6.71021150727241</c:v>
                </c:pt>
                <c:pt idx="9">
                  <c:v>6.93717266510808</c:v>
                </c:pt>
                <c:pt idx="10">
                  <c:v>6.89126463291015</c:v>
                </c:pt>
                <c:pt idx="11">
                  <c:v>6.78165205870968</c:v>
                </c:pt>
                <c:pt idx="12">
                  <c:v>7.13734433284317</c:v>
                </c:pt>
                <c:pt idx="13">
                  <c:v>7.23119937865027</c:v>
                </c:pt>
                <c:pt idx="14">
                  <c:v>6.82286220358601</c:v>
                </c:pt>
                <c:pt idx="15">
                  <c:v>8.23096284107491</c:v>
                </c:pt>
              </c:numCache>
            </c:numRef>
          </c:val>
          <c:smooth val="0"/>
        </c:ser>
        <c:ser>
          <c:idx val="1"/>
          <c:order val="1"/>
          <c:tx>
            <c:strRef>
              <c:f>Poupança das Empresas</c:f>
              <c:strCache>
                <c:ptCount val="1"/>
                <c:pt idx="0">
                  <c:v>Poupança das Empresas</c:v>
                </c:pt>
              </c:strCache>
            </c:strRef>
          </c:tx>
          <c:marker>
            <c:symbol val="none"/>
          </c:marker>
          <c:dLbls>
            <c:delete val="1"/>
          </c:dLbls>
          <c:cat>
            <c:strRef>
              <c:f>Plan1!$B$1:$Q$1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Plan1!$B$9:$Q$9</c:f>
              <c:numCache>
                <c:formatCode>0.00</c:formatCode>
                <c:ptCount val="16"/>
                <c:pt idx="0">
                  <c:v>7.78720618236164</c:v>
                </c:pt>
                <c:pt idx="1">
                  <c:v>8.84904428355449</c:v>
                </c:pt>
                <c:pt idx="2">
                  <c:v>10.0570441073146</c:v>
                </c:pt>
                <c:pt idx="3">
                  <c:v>10.6321911880053</c:v>
                </c:pt>
                <c:pt idx="4">
                  <c:v>11.4477027547669</c:v>
                </c:pt>
                <c:pt idx="5">
                  <c:v>11.2132724304445</c:v>
                </c:pt>
                <c:pt idx="6">
                  <c:v>13.2654687800378</c:v>
                </c:pt>
                <c:pt idx="7">
                  <c:v>14.5404501308795</c:v>
                </c:pt>
                <c:pt idx="8">
                  <c:v>12.5559220736165</c:v>
                </c:pt>
                <c:pt idx="9">
                  <c:v>10.7312220056802</c:v>
                </c:pt>
                <c:pt idx="10">
                  <c:v>10.8221965507134</c:v>
                </c:pt>
                <c:pt idx="11">
                  <c:v>11.4474924720922</c:v>
                </c:pt>
                <c:pt idx="12">
                  <c:v>10.3289468218561</c:v>
                </c:pt>
                <c:pt idx="13">
                  <c:v>11.61474591489</c:v>
                </c:pt>
                <c:pt idx="14">
                  <c:v>11.9869637285508</c:v>
                </c:pt>
                <c:pt idx="15">
                  <c:v>11.5982439002586</c:v>
                </c:pt>
              </c:numCache>
            </c:numRef>
          </c:val>
          <c:smooth val="0"/>
        </c:ser>
        <c:dLbls>
          <c:showLegendKey val="0"/>
          <c:showVal val="0"/>
          <c:showCatName val="0"/>
          <c:showSerName val="0"/>
          <c:showPercent val="0"/>
          <c:showBubbleSize val="0"/>
        </c:dLbls>
        <c:marker val="0"/>
        <c:smooth val="0"/>
        <c:axId val="97187712"/>
        <c:axId val="97640448"/>
      </c:lineChart>
      <c:catAx>
        <c:axId val="97187712"/>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crossAx val="97640448"/>
        <c:crosses val="autoZero"/>
        <c:auto val="1"/>
        <c:lblAlgn val="ctr"/>
        <c:lblOffset val="100"/>
        <c:noMultiLvlLbl val="0"/>
      </c:catAx>
      <c:valAx>
        <c:axId val="97640448"/>
        <c:scaling>
          <c:orientation val="minMax"/>
        </c:scaling>
        <c:delete val="0"/>
        <c:axPos val="l"/>
        <c:majorGridlines/>
        <c:numFmt formatCode="0.00"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crossAx val="97187712"/>
        <c:crosses val="autoZero"/>
        <c:crossBetween val="between"/>
      </c:valAx>
    </c:plotArea>
    <c:legend>
      <c:legendPos val="b"/>
      <c:layout/>
      <c:overlay val="0"/>
      <c:txPr>
        <a:bodyPr rot="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pt-B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BR" sz="1800" b="1" i="0" u="none" strike="noStrike" kern="1200" baseline="0">
                <a:solidFill>
                  <a:schemeClr val="tx1"/>
                </a:solidFill>
                <a:latin typeface="+mn-lt"/>
                <a:ea typeface="+mn-ea"/>
                <a:cs typeface="+mn-cs"/>
              </a:defRPr>
            </a:pPr>
            <a:r>
              <a:rPr lang="en-US"/>
              <a:t>Taxa Real Efetiva de Câmbio e Participação</a:t>
            </a:r>
            <a:r>
              <a:rPr lang="en-US" baseline="0"/>
              <a:t> da Poupança Doméstica na Poupança Total (2000-2015)</a:t>
            </a:r>
            <a:endParaRPr lang="en-US"/>
          </a:p>
        </c:rich>
      </c:tx>
      <c:layout/>
      <c:overlay val="0"/>
    </c:title>
    <c:autoTitleDeleted val="0"/>
    <c:plotArea>
      <c:layout/>
      <c:lineChart>
        <c:grouping val="standard"/>
        <c:varyColors val="0"/>
        <c:ser>
          <c:idx val="0"/>
          <c:order val="0"/>
          <c:tx>
            <c:strRef>
              <c:f>Taxa real efetiva de câmbio </c:f>
              <c:strCache>
                <c:ptCount val="1"/>
                <c:pt idx="0">
                  <c:v>Taxa real efetiva de câmbio </c:v>
                </c:pt>
              </c:strCache>
            </c:strRef>
          </c:tx>
          <c:marker>
            <c:symbol val="none"/>
          </c:marker>
          <c:dLbls>
            <c:delete val="1"/>
          </c:dLbls>
          <c:cat>
            <c:strRef>
              <c:f>Plan1!$B$1:$Q$1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Plan1!$B$17:$Q$17</c:f>
              <c:numCache>
                <c:formatCode>0.00</c:formatCode>
                <c:ptCount val="16"/>
                <c:pt idx="0">
                  <c:v>146.61</c:v>
                </c:pt>
                <c:pt idx="1">
                  <c:v>174.44</c:v>
                </c:pt>
                <c:pt idx="2">
                  <c:v>197.33</c:v>
                </c:pt>
                <c:pt idx="3">
                  <c:v>186.95</c:v>
                </c:pt>
                <c:pt idx="4">
                  <c:v>177.04</c:v>
                </c:pt>
                <c:pt idx="5">
                  <c:v>145.89</c:v>
                </c:pt>
                <c:pt idx="6">
                  <c:v>131.43</c:v>
                </c:pt>
                <c:pt idx="7">
                  <c:v>120.73</c:v>
                </c:pt>
                <c:pt idx="8">
                  <c:v>113.97</c:v>
                </c:pt>
                <c:pt idx="9">
                  <c:v>114.45</c:v>
                </c:pt>
                <c:pt idx="10">
                  <c:v>100</c:v>
                </c:pt>
                <c:pt idx="11">
                  <c:v>95.69</c:v>
                </c:pt>
                <c:pt idx="12">
                  <c:v>105.86</c:v>
                </c:pt>
                <c:pt idx="13">
                  <c:v>112.83</c:v>
                </c:pt>
                <c:pt idx="14">
                  <c:v>115.95</c:v>
                </c:pt>
                <c:pt idx="15">
                  <c:v>136.27</c:v>
                </c:pt>
              </c:numCache>
            </c:numRef>
          </c:val>
          <c:smooth val="0"/>
        </c:ser>
        <c:dLbls>
          <c:showLegendKey val="0"/>
          <c:showVal val="0"/>
          <c:showCatName val="0"/>
          <c:showSerName val="0"/>
          <c:showPercent val="0"/>
          <c:showBubbleSize val="0"/>
        </c:dLbls>
        <c:marker val="0"/>
        <c:smooth val="0"/>
        <c:axId val="97861632"/>
        <c:axId val="97863936"/>
      </c:lineChart>
      <c:lineChart>
        <c:grouping val="standard"/>
        <c:varyColors val="0"/>
        <c:ser>
          <c:idx val="1"/>
          <c:order val="1"/>
          <c:tx>
            <c:strRef>
              <c:f>Poupança doméstica % Poupança Total </c:f>
              <c:strCache>
                <c:ptCount val="1"/>
                <c:pt idx="0">
                  <c:v>Poupança doméstica % Poupança Total </c:v>
                </c:pt>
              </c:strCache>
            </c:strRef>
          </c:tx>
          <c:marker>
            <c:symbol val="none"/>
          </c:marker>
          <c:dLbls>
            <c:delete val="1"/>
          </c:dLbls>
          <c:cat>
            <c:strRef>
              <c:f>Plan1!$B$1:$Q$1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Plan1!$B$27:$Q$27</c:f>
              <c:numCache>
                <c:formatCode>0.00</c:formatCode>
                <c:ptCount val="16"/>
                <c:pt idx="0">
                  <c:v>78.7270211745728</c:v>
                </c:pt>
                <c:pt idx="1">
                  <c:v>76.2234032887502</c:v>
                </c:pt>
                <c:pt idx="2">
                  <c:v>90.6553144636196</c:v>
                </c:pt>
                <c:pt idx="3">
                  <c:v>104.25566055102</c:v>
                </c:pt>
                <c:pt idx="4">
                  <c:v>109.909639631063</c:v>
                </c:pt>
                <c:pt idx="5">
                  <c:v>109.161793587586</c:v>
                </c:pt>
                <c:pt idx="6">
                  <c:v>106.84927182886</c:v>
                </c:pt>
                <c:pt idx="7">
                  <c:v>100.15535513733</c:v>
                </c:pt>
                <c:pt idx="8">
                  <c:v>91.3959592268299</c:v>
                </c:pt>
                <c:pt idx="9">
                  <c:v>91.2497528464103</c:v>
                </c:pt>
                <c:pt idx="10">
                  <c:v>83.9533082544492</c:v>
                </c:pt>
                <c:pt idx="11">
                  <c:v>86.2815212044234</c:v>
                </c:pt>
                <c:pt idx="12">
                  <c:v>85.4548868129987</c:v>
                </c:pt>
                <c:pt idx="13">
                  <c:v>85.7791399651964</c:v>
                </c:pt>
                <c:pt idx="14">
                  <c:v>79.041287247743</c:v>
                </c:pt>
                <c:pt idx="15">
                  <c:v>81.14257553544</c:v>
                </c:pt>
              </c:numCache>
            </c:numRef>
          </c:val>
          <c:smooth val="0"/>
        </c:ser>
        <c:dLbls>
          <c:showLegendKey val="0"/>
          <c:showVal val="0"/>
          <c:showCatName val="0"/>
          <c:showSerName val="0"/>
          <c:showPercent val="0"/>
          <c:showBubbleSize val="0"/>
        </c:dLbls>
        <c:marker val="0"/>
        <c:smooth val="0"/>
        <c:axId val="97888128"/>
        <c:axId val="97886208"/>
      </c:lineChart>
      <c:catAx>
        <c:axId val="97861632"/>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crossAx val="97863936"/>
        <c:crosses val="autoZero"/>
        <c:auto val="1"/>
        <c:lblAlgn val="ctr"/>
        <c:lblOffset val="100"/>
        <c:noMultiLvlLbl val="0"/>
      </c:catAx>
      <c:valAx>
        <c:axId val="97863936"/>
        <c:scaling>
          <c:orientation val="minMax"/>
        </c:scaling>
        <c:delete val="0"/>
        <c:axPos val="l"/>
        <c:majorGridlines/>
        <c:numFmt formatCode="0.00"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crossAx val="97861632"/>
        <c:crosses val="autoZero"/>
        <c:crossBetween val="between"/>
      </c:valAx>
      <c:catAx>
        <c:axId val="97888128"/>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crossAx val="97886208"/>
        <c:crosses val="autoZero"/>
        <c:auto val="1"/>
        <c:lblAlgn val="ctr"/>
        <c:lblOffset val="100"/>
        <c:noMultiLvlLbl val="0"/>
      </c:catAx>
      <c:valAx>
        <c:axId val="97886208"/>
        <c:scaling>
          <c:orientation val="minMax"/>
        </c:scaling>
        <c:delete val="0"/>
        <c:axPos val="r"/>
        <c:numFmt formatCode="0.00" sourceLinked="1"/>
        <c:majorTickMark val="out"/>
        <c:minorTickMark val="none"/>
        <c:tickLblPos val="nextTo"/>
        <c:txPr>
          <a:bodyPr rot="-6000000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crossAx val="97888128"/>
        <c:crosses val="max"/>
        <c:crossBetween val="between"/>
      </c:valAx>
    </c:plotArea>
    <c:legend>
      <c:legendPos val="b"/>
      <c:layout/>
      <c:overlay val="0"/>
      <c:txPr>
        <a:bodyPr rot="0" spcFirstLastPara="0" vertOverflow="ellipsis" vert="horz" wrap="square" anchor="ctr" anchorCtr="1"/>
        <a:lstStyle/>
        <a:p>
          <a:pPr>
            <a:defRPr lang="pt-BR" sz="10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pt-BR"/>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639F194-C56C-4B0D-9443-71D6FDFBDD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D55ABF7-E1E6-4A62-8287-F374FC96A656}">
      <dgm:prSet/>
      <dgm:spPr/>
      <dgm:t>
        <a:bodyPr/>
        <a:lstStyle/>
        <a:p>
          <a:pPr algn="just"/>
          <a:r>
            <a:rPr lang="pt-BR" b="0" i="0" dirty="0"/>
            <a:t>Numa economia aberta, como ressaltado por </a:t>
          </a:r>
          <a:r>
            <a:rPr lang="pt-BR" b="0" i="0" dirty="0" err="1"/>
            <a:t>Bortis</a:t>
          </a:r>
          <a:r>
            <a:rPr lang="pt-BR" b="0" i="0" dirty="0"/>
            <a:t> (1997), são duas as fontes de crescimento da demanda autônoma, a saber: as exportações e os gastos do governo, ou seja, a taxa de crescimento da demanda autônoma será a média da taxa de crescimento das exportações (</a:t>
          </a:r>
          <a:r>
            <a:rPr lang="pt-BR" b="0" i="0" dirty="0" err="1"/>
            <a:t>Gx</a:t>
          </a:r>
          <a:r>
            <a:rPr lang="pt-BR" b="0" i="0" dirty="0"/>
            <a:t>) e da taxa de crescimento dos gastos do governo (</a:t>
          </a:r>
          <a:r>
            <a:rPr lang="pt-BR" b="0" i="0" dirty="0" err="1"/>
            <a:t>Gg</a:t>
          </a:r>
          <a:r>
            <a:rPr lang="pt-BR" b="0" i="0" dirty="0"/>
            <a:t>), ponderadas por suas respectivas participações na demanda autônoma. </a:t>
          </a:r>
          <a:endParaRPr lang="en-US" dirty="0"/>
        </a:p>
      </dgm:t>
    </dgm:pt>
    <dgm:pt modelId="{AE51C1CB-3795-4711-B59E-033263924DFE}" cxnId="{9E61A972-62A0-4C35-B94D-808DDE0720C4}" type="parTrans">
      <dgm:prSet/>
      <dgm:spPr/>
      <dgm:t>
        <a:bodyPr/>
        <a:lstStyle/>
        <a:p>
          <a:endParaRPr lang="en-US"/>
        </a:p>
      </dgm:t>
    </dgm:pt>
    <dgm:pt modelId="{7CF31A7A-6954-4E3C-937F-AB6B559C83FE}" cxnId="{9E61A972-62A0-4C35-B94D-808DDE0720C4}" type="sibTrans">
      <dgm:prSet/>
      <dgm:spPr/>
      <dgm:t>
        <a:bodyPr/>
        <a:lstStyle/>
        <a:p>
          <a:endParaRPr lang="en-US"/>
        </a:p>
      </dgm:t>
    </dgm:pt>
    <dgm:pt modelId="{646981ED-3F79-4E1D-87EC-C494412A4D51}">
      <dgm:prSet/>
      <dgm:spPr/>
      <dgm:t>
        <a:bodyPr/>
        <a:lstStyle/>
        <a:p>
          <a:pPr algn="just"/>
          <a:r>
            <a:rPr lang="pt-BR" b="0" i="0" dirty="0"/>
            <a:t>Se </a:t>
          </a:r>
          <a:r>
            <a:rPr lang="pt-BR" b="0" i="0" dirty="0" err="1"/>
            <a:t>Gx</a:t>
          </a:r>
          <a:r>
            <a:rPr lang="pt-BR" b="0" i="0" dirty="0"/>
            <a:t> for maior do que </a:t>
          </a:r>
          <a:r>
            <a:rPr lang="pt-BR" b="0" i="0" dirty="0" err="1"/>
            <a:t>Gg</a:t>
          </a:r>
          <a:r>
            <a:rPr lang="pt-BR" b="0" i="0" dirty="0"/>
            <a:t>, então a participação dos gastos do governo na demanda autônoma total convergir assintoticamente para zero, de maneira que no longo-prazo a taxa de crescimento da demanda autônoma será totalmente determinada pela taxa de crescimento das exportações. </a:t>
          </a:r>
          <a:endParaRPr lang="en-US" dirty="0"/>
        </a:p>
      </dgm:t>
    </dgm:pt>
    <dgm:pt modelId="{0D3D47DD-DF56-4E3D-BC99-DF7A2B4E1F23}" cxnId="{FA98BFC7-A748-4E61-9C54-ECE31F191B61}" type="parTrans">
      <dgm:prSet/>
      <dgm:spPr/>
      <dgm:t>
        <a:bodyPr/>
        <a:lstStyle/>
        <a:p>
          <a:endParaRPr lang="en-US"/>
        </a:p>
      </dgm:t>
    </dgm:pt>
    <dgm:pt modelId="{C477D8AE-147B-40D6-973D-687FE8EF7ACF}" cxnId="{FA98BFC7-A748-4E61-9C54-ECE31F191B61}" type="sibTrans">
      <dgm:prSet/>
      <dgm:spPr/>
      <dgm:t>
        <a:bodyPr/>
        <a:lstStyle/>
        <a:p>
          <a:endParaRPr lang="en-US"/>
        </a:p>
      </dgm:t>
    </dgm:pt>
    <dgm:pt modelId="{C165E8B6-207D-46BE-8FD8-E761588C6A65}">
      <dgm:prSet/>
      <dgm:spPr/>
      <dgm:t>
        <a:bodyPr/>
        <a:lstStyle/>
        <a:p>
          <a:pPr algn="just"/>
          <a:r>
            <a:rPr lang="pt-BR" b="0" i="0" dirty="0"/>
            <a:t>Nesse caso, o crescimento de longo-prazo será determinado pela razão entre a taxa de crescimento das exportações e a elasticidade renda das importações, ou seja, pela “lei de </a:t>
          </a:r>
          <a:r>
            <a:rPr lang="pt-BR" b="0" i="0" dirty="0" err="1"/>
            <a:t>Thirwall</a:t>
          </a:r>
          <a:r>
            <a:rPr lang="pt-BR" b="0" i="0" dirty="0"/>
            <a:t>”. </a:t>
          </a:r>
          <a:endParaRPr lang="en-US" dirty="0"/>
        </a:p>
      </dgm:t>
    </dgm:pt>
    <dgm:pt modelId="{36A53CC1-D78C-4F5F-92DD-3DD21E9752A2}" cxnId="{7DB3423F-A282-46BA-B193-054C28124B25}" type="parTrans">
      <dgm:prSet/>
      <dgm:spPr/>
      <dgm:t>
        <a:bodyPr/>
        <a:lstStyle/>
        <a:p>
          <a:endParaRPr lang="en-US"/>
        </a:p>
      </dgm:t>
    </dgm:pt>
    <dgm:pt modelId="{908AEB79-C27E-415D-8DF9-6731C881FC9C}" cxnId="{7DB3423F-A282-46BA-B193-054C28124B25}" type="sibTrans">
      <dgm:prSet/>
      <dgm:spPr/>
      <dgm:t>
        <a:bodyPr/>
        <a:lstStyle/>
        <a:p>
          <a:endParaRPr lang="en-US"/>
        </a:p>
      </dgm:t>
    </dgm:pt>
    <dgm:pt modelId="{857895A8-FC60-44BA-B1D8-36F0B1476C83}">
      <dgm:prSet/>
      <dgm:spPr/>
      <dgm:t>
        <a:bodyPr/>
        <a:lstStyle/>
        <a:p>
          <a:pPr algn="just"/>
          <a:r>
            <a:rPr lang="pt-BR" b="0" i="0" dirty="0"/>
            <a:t>Caso </a:t>
          </a:r>
          <a:r>
            <a:rPr lang="pt-BR" b="0" i="0" dirty="0" err="1"/>
            <a:t>Gx</a:t>
          </a:r>
          <a:r>
            <a:rPr lang="pt-BR" b="0" i="0" dirty="0"/>
            <a:t> seja menor do que </a:t>
          </a:r>
          <a:r>
            <a:rPr lang="pt-BR" b="0" i="0" dirty="0" err="1"/>
            <a:t>Gg</a:t>
          </a:r>
          <a:r>
            <a:rPr lang="pt-BR" b="0" i="0" dirty="0"/>
            <a:t>, então a participação das exportações na demanda autônoma irá convergir para zero no longo-prazo, fazendo com que a taxa de crescimento do produto seja inteiramente determinada pela taxa de crescimento dos gastos do governo. </a:t>
          </a:r>
          <a:endParaRPr lang="en-US" dirty="0"/>
        </a:p>
      </dgm:t>
    </dgm:pt>
    <dgm:pt modelId="{58E13E71-3A68-4915-AD69-3C177C28624A}" cxnId="{C1F73FF4-1682-4EC9-B5E2-A029D738F5B1}" type="parTrans">
      <dgm:prSet/>
      <dgm:spPr/>
      <dgm:t>
        <a:bodyPr/>
        <a:lstStyle/>
        <a:p>
          <a:endParaRPr lang="en-US"/>
        </a:p>
      </dgm:t>
    </dgm:pt>
    <dgm:pt modelId="{8512CAE0-A2B1-402F-A6D8-5D4FCE55B93E}" cxnId="{C1F73FF4-1682-4EC9-B5E2-A029D738F5B1}" type="sibTrans">
      <dgm:prSet/>
      <dgm:spPr/>
      <dgm:t>
        <a:bodyPr/>
        <a:lstStyle/>
        <a:p>
          <a:endParaRPr lang="en-US"/>
        </a:p>
      </dgm:t>
    </dgm:pt>
    <dgm:pt modelId="{05767614-A43B-474A-ABA9-350E18ED7085}">
      <dgm:prSet/>
      <dgm:spPr/>
      <dgm:t>
        <a:bodyPr/>
        <a:lstStyle/>
        <a:p>
          <a:pPr algn="just"/>
          <a:r>
            <a:rPr lang="pt-BR" b="0" i="0" dirty="0"/>
            <a:t>Nesse caso, as importações irão crescer a uma taxa muito maior do que as exportações, levando o país a uma crise do balanço de pagamentos. Esse resultado pode ser verificado em Oreiro e Costa Santos (2019).</a:t>
          </a:r>
          <a:endParaRPr lang="en-US" dirty="0"/>
        </a:p>
      </dgm:t>
    </dgm:pt>
    <dgm:pt modelId="{4ACE7186-ED41-4471-A1CE-9084BDE43876}" cxnId="{91446C93-D921-465B-9933-EEE134886FB4}" type="parTrans">
      <dgm:prSet/>
      <dgm:spPr/>
      <dgm:t>
        <a:bodyPr/>
        <a:lstStyle/>
        <a:p>
          <a:endParaRPr lang="en-US"/>
        </a:p>
      </dgm:t>
    </dgm:pt>
    <dgm:pt modelId="{40348B8A-64C0-4515-9E4C-BEBE541D97B0}" cxnId="{91446C93-D921-465B-9933-EEE134886FB4}" type="sibTrans">
      <dgm:prSet/>
      <dgm:spPr/>
      <dgm:t>
        <a:bodyPr/>
        <a:lstStyle/>
        <a:p>
          <a:endParaRPr lang="en-US"/>
        </a:p>
      </dgm:t>
    </dgm:pt>
    <dgm:pt modelId="{2E35DD31-9811-407C-810F-57ED85AD2980}" type="pres">
      <dgm:prSet presAssocID="{3639F194-C56C-4B0D-9443-71D6FDFBDDAF}" presName="linear" presStyleCnt="0">
        <dgm:presLayoutVars>
          <dgm:animLvl val="lvl"/>
          <dgm:resizeHandles val="exact"/>
        </dgm:presLayoutVars>
      </dgm:prSet>
      <dgm:spPr/>
    </dgm:pt>
    <dgm:pt modelId="{9E5D1C5B-EFC7-46B7-9858-72A450F0FEA6}" type="pres">
      <dgm:prSet presAssocID="{FD55ABF7-E1E6-4A62-8287-F374FC96A656}" presName="parentText" presStyleLbl="node1" presStyleIdx="0" presStyleCnt="5">
        <dgm:presLayoutVars>
          <dgm:chMax val="0"/>
          <dgm:bulletEnabled val="1"/>
        </dgm:presLayoutVars>
      </dgm:prSet>
      <dgm:spPr/>
    </dgm:pt>
    <dgm:pt modelId="{A12B74AA-F8D0-42BD-95EE-C1607017815F}" type="pres">
      <dgm:prSet presAssocID="{7CF31A7A-6954-4E3C-937F-AB6B559C83FE}" presName="spacer" presStyleCnt="0"/>
      <dgm:spPr/>
    </dgm:pt>
    <dgm:pt modelId="{95E9EC27-F1FF-4A55-B69D-6DE2DDD9CB03}" type="pres">
      <dgm:prSet presAssocID="{646981ED-3F79-4E1D-87EC-C494412A4D51}" presName="parentText" presStyleLbl="node1" presStyleIdx="1" presStyleCnt="5">
        <dgm:presLayoutVars>
          <dgm:chMax val="0"/>
          <dgm:bulletEnabled val="1"/>
        </dgm:presLayoutVars>
      </dgm:prSet>
      <dgm:spPr/>
    </dgm:pt>
    <dgm:pt modelId="{E7ED842E-7766-4223-BE66-55E7C97209BD}" type="pres">
      <dgm:prSet presAssocID="{C477D8AE-147B-40D6-973D-687FE8EF7ACF}" presName="spacer" presStyleCnt="0"/>
      <dgm:spPr/>
    </dgm:pt>
    <dgm:pt modelId="{307F4383-0A70-484B-A607-4291895470A0}" type="pres">
      <dgm:prSet presAssocID="{C165E8B6-207D-46BE-8FD8-E761588C6A65}" presName="parentText" presStyleLbl="node1" presStyleIdx="2" presStyleCnt="5">
        <dgm:presLayoutVars>
          <dgm:chMax val="0"/>
          <dgm:bulletEnabled val="1"/>
        </dgm:presLayoutVars>
      </dgm:prSet>
      <dgm:spPr/>
    </dgm:pt>
    <dgm:pt modelId="{55030DDE-3F4B-4819-9B73-60B1D22F878F}" type="pres">
      <dgm:prSet presAssocID="{908AEB79-C27E-415D-8DF9-6731C881FC9C}" presName="spacer" presStyleCnt="0"/>
      <dgm:spPr/>
    </dgm:pt>
    <dgm:pt modelId="{67F82A42-2E7D-45E5-A6DC-E8180480E5FE}" type="pres">
      <dgm:prSet presAssocID="{857895A8-FC60-44BA-B1D8-36F0B1476C83}" presName="parentText" presStyleLbl="node1" presStyleIdx="3" presStyleCnt="5">
        <dgm:presLayoutVars>
          <dgm:chMax val="0"/>
          <dgm:bulletEnabled val="1"/>
        </dgm:presLayoutVars>
      </dgm:prSet>
      <dgm:spPr/>
    </dgm:pt>
    <dgm:pt modelId="{9DCCC000-D721-42C9-A5E3-E8DDA977C50C}" type="pres">
      <dgm:prSet presAssocID="{8512CAE0-A2B1-402F-A6D8-5D4FCE55B93E}" presName="spacer" presStyleCnt="0"/>
      <dgm:spPr/>
    </dgm:pt>
    <dgm:pt modelId="{89A8312C-255B-4DB8-A158-17FFD231D8BD}" type="pres">
      <dgm:prSet presAssocID="{05767614-A43B-474A-ABA9-350E18ED7085}" presName="parentText" presStyleLbl="node1" presStyleIdx="4" presStyleCnt="5">
        <dgm:presLayoutVars>
          <dgm:chMax val="0"/>
          <dgm:bulletEnabled val="1"/>
        </dgm:presLayoutVars>
      </dgm:prSet>
      <dgm:spPr/>
    </dgm:pt>
  </dgm:ptLst>
  <dgm:cxnLst>
    <dgm:cxn modelId="{E8DD7010-3338-49A4-8E2C-09163EE2AF48}" type="presOf" srcId="{646981ED-3F79-4E1D-87EC-C494412A4D51}" destId="{95E9EC27-F1FF-4A55-B69D-6DE2DDD9CB03}" srcOrd="0" destOrd="0" presId="urn:microsoft.com/office/officeart/2005/8/layout/vList2"/>
    <dgm:cxn modelId="{609AC423-09FA-4EE5-A400-B809D7462551}" type="presOf" srcId="{857895A8-FC60-44BA-B1D8-36F0B1476C83}" destId="{67F82A42-2E7D-45E5-A6DC-E8180480E5FE}" srcOrd="0" destOrd="0" presId="urn:microsoft.com/office/officeart/2005/8/layout/vList2"/>
    <dgm:cxn modelId="{80AFC72D-C11E-488E-B6D1-E041D1C8436A}" type="presOf" srcId="{3639F194-C56C-4B0D-9443-71D6FDFBDDAF}" destId="{2E35DD31-9811-407C-810F-57ED85AD2980}" srcOrd="0" destOrd="0" presId="urn:microsoft.com/office/officeart/2005/8/layout/vList2"/>
    <dgm:cxn modelId="{7DB3423F-A282-46BA-B193-054C28124B25}" srcId="{3639F194-C56C-4B0D-9443-71D6FDFBDDAF}" destId="{C165E8B6-207D-46BE-8FD8-E761588C6A65}" srcOrd="2" destOrd="0" parTransId="{36A53CC1-D78C-4F5F-92DD-3DD21E9752A2}" sibTransId="{908AEB79-C27E-415D-8DF9-6731C881FC9C}"/>
    <dgm:cxn modelId="{9E61A972-62A0-4C35-B94D-808DDE0720C4}" srcId="{3639F194-C56C-4B0D-9443-71D6FDFBDDAF}" destId="{FD55ABF7-E1E6-4A62-8287-F374FC96A656}" srcOrd="0" destOrd="0" parTransId="{AE51C1CB-3795-4711-B59E-033263924DFE}" sibTransId="{7CF31A7A-6954-4E3C-937F-AB6B559C83FE}"/>
    <dgm:cxn modelId="{91446C93-D921-465B-9933-EEE134886FB4}" srcId="{3639F194-C56C-4B0D-9443-71D6FDFBDDAF}" destId="{05767614-A43B-474A-ABA9-350E18ED7085}" srcOrd="4" destOrd="0" parTransId="{4ACE7186-ED41-4471-A1CE-9084BDE43876}" sibTransId="{40348B8A-64C0-4515-9E4C-BEBE541D97B0}"/>
    <dgm:cxn modelId="{46DD04C4-B7EE-4281-93D5-A4B8C564A0CE}" type="presOf" srcId="{FD55ABF7-E1E6-4A62-8287-F374FC96A656}" destId="{9E5D1C5B-EFC7-46B7-9858-72A450F0FEA6}" srcOrd="0" destOrd="0" presId="urn:microsoft.com/office/officeart/2005/8/layout/vList2"/>
    <dgm:cxn modelId="{FA98BFC7-A748-4E61-9C54-ECE31F191B61}" srcId="{3639F194-C56C-4B0D-9443-71D6FDFBDDAF}" destId="{646981ED-3F79-4E1D-87EC-C494412A4D51}" srcOrd="1" destOrd="0" parTransId="{0D3D47DD-DF56-4E3D-BC99-DF7A2B4E1F23}" sibTransId="{C477D8AE-147B-40D6-973D-687FE8EF7ACF}"/>
    <dgm:cxn modelId="{A80A9AE6-2FA7-4C53-A876-743F984E83D0}" type="presOf" srcId="{C165E8B6-207D-46BE-8FD8-E761588C6A65}" destId="{307F4383-0A70-484B-A607-4291895470A0}" srcOrd="0" destOrd="0" presId="urn:microsoft.com/office/officeart/2005/8/layout/vList2"/>
    <dgm:cxn modelId="{1DAB16F3-8DF2-4A76-8D6D-E9936B6063B1}" type="presOf" srcId="{05767614-A43B-474A-ABA9-350E18ED7085}" destId="{89A8312C-255B-4DB8-A158-17FFD231D8BD}" srcOrd="0" destOrd="0" presId="urn:microsoft.com/office/officeart/2005/8/layout/vList2"/>
    <dgm:cxn modelId="{C1F73FF4-1682-4EC9-B5E2-A029D738F5B1}" srcId="{3639F194-C56C-4B0D-9443-71D6FDFBDDAF}" destId="{857895A8-FC60-44BA-B1D8-36F0B1476C83}" srcOrd="3" destOrd="0" parTransId="{58E13E71-3A68-4915-AD69-3C177C28624A}" sibTransId="{8512CAE0-A2B1-402F-A6D8-5D4FCE55B93E}"/>
    <dgm:cxn modelId="{79312C0D-A7BB-462E-81F7-17F6AF964E20}" type="presParOf" srcId="{2E35DD31-9811-407C-810F-57ED85AD2980}" destId="{9E5D1C5B-EFC7-46B7-9858-72A450F0FEA6}" srcOrd="0" destOrd="0" presId="urn:microsoft.com/office/officeart/2005/8/layout/vList2"/>
    <dgm:cxn modelId="{873AFD2F-A397-4788-960F-6491CD622D0E}" type="presParOf" srcId="{2E35DD31-9811-407C-810F-57ED85AD2980}" destId="{A12B74AA-F8D0-42BD-95EE-C1607017815F}" srcOrd="1" destOrd="0" presId="urn:microsoft.com/office/officeart/2005/8/layout/vList2"/>
    <dgm:cxn modelId="{9ADD00B3-7F94-4B4C-8CF4-BB8515812BCC}" type="presParOf" srcId="{2E35DD31-9811-407C-810F-57ED85AD2980}" destId="{95E9EC27-F1FF-4A55-B69D-6DE2DDD9CB03}" srcOrd="2" destOrd="0" presId="urn:microsoft.com/office/officeart/2005/8/layout/vList2"/>
    <dgm:cxn modelId="{631661D5-DC11-466E-8696-E167CCAA790F}" type="presParOf" srcId="{2E35DD31-9811-407C-810F-57ED85AD2980}" destId="{E7ED842E-7766-4223-BE66-55E7C97209BD}" srcOrd="3" destOrd="0" presId="urn:microsoft.com/office/officeart/2005/8/layout/vList2"/>
    <dgm:cxn modelId="{8ACAF27F-31D2-4236-BFE1-5DB14FADCD73}" type="presParOf" srcId="{2E35DD31-9811-407C-810F-57ED85AD2980}" destId="{307F4383-0A70-484B-A607-4291895470A0}" srcOrd="4" destOrd="0" presId="urn:microsoft.com/office/officeart/2005/8/layout/vList2"/>
    <dgm:cxn modelId="{EE83E962-3685-461F-B628-FF4EB283A763}" type="presParOf" srcId="{2E35DD31-9811-407C-810F-57ED85AD2980}" destId="{55030DDE-3F4B-4819-9B73-60B1D22F878F}" srcOrd="5" destOrd="0" presId="urn:microsoft.com/office/officeart/2005/8/layout/vList2"/>
    <dgm:cxn modelId="{ED10CDE6-58E8-4B9F-8CBF-BB391361772B}" type="presParOf" srcId="{2E35DD31-9811-407C-810F-57ED85AD2980}" destId="{67F82A42-2E7D-45E5-A6DC-E8180480E5FE}" srcOrd="6" destOrd="0" presId="urn:microsoft.com/office/officeart/2005/8/layout/vList2"/>
    <dgm:cxn modelId="{E2006FA1-200C-42A2-80AB-8F3208DCAFF3}" type="presParOf" srcId="{2E35DD31-9811-407C-810F-57ED85AD2980}" destId="{9DCCC000-D721-42C9-A5E3-E8DDA977C50C}" srcOrd="7" destOrd="0" presId="urn:microsoft.com/office/officeart/2005/8/layout/vList2"/>
    <dgm:cxn modelId="{D8146000-8879-4D4E-B3E3-3FBCD0951855}" type="presParOf" srcId="{2E35DD31-9811-407C-810F-57ED85AD2980}" destId="{89A8312C-255B-4DB8-A158-17FFD231D8BD}" srcOrd="8"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6555347" cy="6745225"/>
        <a:chOff x="0" y="0"/>
        <a:chExt cx="6555347" cy="6745225"/>
      </a:xfrm>
    </dsp:grpSpPr>
    <dsp:sp modelId="{9E5D1C5B-EFC7-46B7-9858-72A450F0FEA6}">
      <dsp:nvSpPr>
        <dsp:cNvPr id="3" name="Retângulo arredondado 2"/>
        <dsp:cNvSpPr/>
      </dsp:nvSpPr>
      <dsp:spPr bwMode="white">
        <a:xfrm>
          <a:off x="0" y="278308"/>
          <a:ext cx="6555347" cy="1207770"/>
        </a:xfrm>
        <a:prstGeom prst="roundRect">
          <a:avLst/>
        </a:prstGeom>
      </dsp:spPr>
      <dsp:style>
        <a:lnRef idx="2">
          <a:schemeClr val="lt1"/>
        </a:lnRef>
        <a:fillRef idx="1">
          <a:schemeClr val="accent1"/>
        </a:fillRef>
        <a:effectRef idx="0">
          <a:scrgbClr r="0" g="0" b="0"/>
        </a:effectRef>
        <a:fontRef idx="minor">
          <a:schemeClr val="lt1"/>
        </a:fontRef>
      </dsp:style>
      <dsp:txBody>
        <a:bodyPr lIns="49530" tIns="49530" rIns="49530" bIns="4953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just">
            <a:lnSpc>
              <a:spcPct val="100000"/>
            </a:lnSpc>
            <a:spcBef>
              <a:spcPct val="0"/>
            </a:spcBef>
            <a:spcAft>
              <a:spcPct val="35000"/>
            </a:spcAft>
          </a:pPr>
          <a:r>
            <a:rPr lang="pt-BR" b="0" i="0" dirty="0"/>
            <a:t>Numa economia aberta, como ressaltado por </a:t>
          </a:r>
          <a:r>
            <a:rPr lang="pt-BR" b="0" i="0" dirty="0" err="1"/>
            <a:t>Bortis</a:t>
          </a:r>
          <a:r>
            <a:rPr lang="pt-BR" b="0" i="0" dirty="0"/>
            <a:t> (1997), são duas as fontes de crescimento da demanda autônoma, a saber: as exportações e os gastos do governo, ou seja, a taxa de crescimento da demanda autônoma será a média da taxa de crescimento das exportações (</a:t>
          </a:r>
          <a:r>
            <a:rPr lang="pt-BR" b="0" i="0" dirty="0" err="1"/>
            <a:t>Gx</a:t>
          </a:r>
          <a:r>
            <a:rPr lang="pt-BR" b="0" i="0" dirty="0"/>
            <a:t>) e da taxa de crescimento dos gastos do governo (</a:t>
          </a:r>
          <a:r>
            <a:rPr lang="pt-BR" b="0" i="0" dirty="0" err="1"/>
            <a:t>Gg</a:t>
          </a:r>
          <a:r>
            <a:rPr lang="pt-BR" b="0" i="0" dirty="0"/>
            <a:t>), ponderadas por suas respectivas participações na demanda autônoma. </a:t>
          </a:r>
          <a:endParaRPr lang="en-US" dirty="0"/>
        </a:p>
      </dsp:txBody>
      <dsp:txXfrm>
        <a:off x="0" y="278308"/>
        <a:ext cx="6555347" cy="1207770"/>
      </dsp:txXfrm>
    </dsp:sp>
    <dsp:sp modelId="{95E9EC27-F1FF-4A55-B69D-6DE2DDD9CB03}">
      <dsp:nvSpPr>
        <dsp:cNvPr id="4" name="Retângulo arredondado 3"/>
        <dsp:cNvSpPr/>
      </dsp:nvSpPr>
      <dsp:spPr bwMode="white">
        <a:xfrm>
          <a:off x="0" y="1523518"/>
          <a:ext cx="6555347" cy="1207770"/>
        </a:xfrm>
        <a:prstGeom prst="roundRect">
          <a:avLst/>
        </a:prstGeom>
      </dsp:spPr>
      <dsp:style>
        <a:lnRef idx="2">
          <a:schemeClr val="lt1"/>
        </a:lnRef>
        <a:fillRef idx="1">
          <a:schemeClr val="accent1"/>
        </a:fillRef>
        <a:effectRef idx="0">
          <a:scrgbClr r="0" g="0" b="0"/>
        </a:effectRef>
        <a:fontRef idx="minor">
          <a:schemeClr val="lt1"/>
        </a:fontRef>
      </dsp:style>
      <dsp:txBody>
        <a:bodyPr lIns="49530" tIns="49530" rIns="49530" bIns="4953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just">
            <a:lnSpc>
              <a:spcPct val="100000"/>
            </a:lnSpc>
            <a:spcBef>
              <a:spcPct val="0"/>
            </a:spcBef>
            <a:spcAft>
              <a:spcPct val="35000"/>
            </a:spcAft>
          </a:pPr>
          <a:r>
            <a:rPr lang="pt-BR" b="0" i="0" dirty="0"/>
            <a:t>Se </a:t>
          </a:r>
          <a:r>
            <a:rPr lang="pt-BR" b="0" i="0" dirty="0" err="1"/>
            <a:t>Gx</a:t>
          </a:r>
          <a:r>
            <a:rPr lang="pt-BR" b="0" i="0" dirty="0"/>
            <a:t> for maior do que </a:t>
          </a:r>
          <a:r>
            <a:rPr lang="pt-BR" b="0" i="0" dirty="0" err="1"/>
            <a:t>Gg</a:t>
          </a:r>
          <a:r>
            <a:rPr lang="pt-BR" b="0" i="0" dirty="0"/>
            <a:t>, então a participação dos gastos do governo na demanda autônoma total convergir assintoticamente para zero, de maneira que no longo-prazo a taxa de crescimento da demanda autônoma será totalmente determinada pela taxa de crescimento das exportações. </a:t>
          </a:r>
          <a:endParaRPr lang="en-US" dirty="0"/>
        </a:p>
      </dsp:txBody>
      <dsp:txXfrm>
        <a:off x="0" y="1523518"/>
        <a:ext cx="6555347" cy="1207770"/>
      </dsp:txXfrm>
    </dsp:sp>
    <dsp:sp modelId="{307F4383-0A70-484B-A607-4291895470A0}">
      <dsp:nvSpPr>
        <dsp:cNvPr id="5" name="Retângulo arredondado 4"/>
        <dsp:cNvSpPr/>
      </dsp:nvSpPr>
      <dsp:spPr bwMode="white">
        <a:xfrm>
          <a:off x="0" y="2768728"/>
          <a:ext cx="6555347" cy="1207770"/>
        </a:xfrm>
        <a:prstGeom prst="roundRect">
          <a:avLst/>
        </a:prstGeom>
      </dsp:spPr>
      <dsp:style>
        <a:lnRef idx="2">
          <a:schemeClr val="lt1"/>
        </a:lnRef>
        <a:fillRef idx="1">
          <a:schemeClr val="accent1"/>
        </a:fillRef>
        <a:effectRef idx="0">
          <a:scrgbClr r="0" g="0" b="0"/>
        </a:effectRef>
        <a:fontRef idx="minor">
          <a:schemeClr val="lt1"/>
        </a:fontRef>
      </dsp:style>
      <dsp:txBody>
        <a:bodyPr lIns="49530" tIns="49530" rIns="49530" bIns="4953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just">
            <a:lnSpc>
              <a:spcPct val="100000"/>
            </a:lnSpc>
            <a:spcBef>
              <a:spcPct val="0"/>
            </a:spcBef>
            <a:spcAft>
              <a:spcPct val="35000"/>
            </a:spcAft>
          </a:pPr>
          <a:r>
            <a:rPr lang="pt-BR" b="0" i="0" dirty="0"/>
            <a:t>Nesse caso, o crescimento de longo-prazo será determinado pela razão entre a taxa de crescimento das exportações e a elasticidade renda das importações, ou seja, pela “lei de </a:t>
          </a:r>
          <a:r>
            <a:rPr lang="pt-BR" b="0" i="0" dirty="0" err="1"/>
            <a:t>Thirwall</a:t>
          </a:r>
          <a:r>
            <a:rPr lang="pt-BR" b="0" i="0" dirty="0"/>
            <a:t>”. </a:t>
          </a:r>
          <a:endParaRPr lang="en-US" dirty="0"/>
        </a:p>
      </dsp:txBody>
      <dsp:txXfrm>
        <a:off x="0" y="2768728"/>
        <a:ext cx="6555347" cy="1207770"/>
      </dsp:txXfrm>
    </dsp:sp>
    <dsp:sp modelId="{67F82A42-2E7D-45E5-A6DC-E8180480E5FE}">
      <dsp:nvSpPr>
        <dsp:cNvPr id="6" name="Retângulo arredondado 5"/>
        <dsp:cNvSpPr/>
      </dsp:nvSpPr>
      <dsp:spPr bwMode="white">
        <a:xfrm>
          <a:off x="0" y="4013938"/>
          <a:ext cx="6555347" cy="1207770"/>
        </a:xfrm>
        <a:prstGeom prst="roundRect">
          <a:avLst/>
        </a:prstGeom>
      </dsp:spPr>
      <dsp:style>
        <a:lnRef idx="2">
          <a:schemeClr val="lt1"/>
        </a:lnRef>
        <a:fillRef idx="1">
          <a:schemeClr val="accent1"/>
        </a:fillRef>
        <a:effectRef idx="0">
          <a:scrgbClr r="0" g="0" b="0"/>
        </a:effectRef>
        <a:fontRef idx="minor">
          <a:schemeClr val="lt1"/>
        </a:fontRef>
      </dsp:style>
      <dsp:txBody>
        <a:bodyPr lIns="49530" tIns="49530" rIns="49530" bIns="4953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just">
            <a:lnSpc>
              <a:spcPct val="100000"/>
            </a:lnSpc>
            <a:spcBef>
              <a:spcPct val="0"/>
            </a:spcBef>
            <a:spcAft>
              <a:spcPct val="35000"/>
            </a:spcAft>
          </a:pPr>
          <a:r>
            <a:rPr lang="pt-BR" b="0" i="0" dirty="0"/>
            <a:t>Caso </a:t>
          </a:r>
          <a:r>
            <a:rPr lang="pt-BR" b="0" i="0" dirty="0" err="1"/>
            <a:t>Gx</a:t>
          </a:r>
          <a:r>
            <a:rPr lang="pt-BR" b="0" i="0" dirty="0"/>
            <a:t> seja menor do que </a:t>
          </a:r>
          <a:r>
            <a:rPr lang="pt-BR" b="0" i="0" dirty="0" err="1"/>
            <a:t>Gg</a:t>
          </a:r>
          <a:r>
            <a:rPr lang="pt-BR" b="0" i="0" dirty="0"/>
            <a:t>, então a participação das exportações na demanda autônoma irá convergir para zero no longo-prazo, fazendo com que a taxa de crescimento do produto seja inteiramente determinada pela taxa de crescimento dos gastos do governo. </a:t>
          </a:r>
          <a:endParaRPr lang="en-US" dirty="0"/>
        </a:p>
      </dsp:txBody>
      <dsp:txXfrm>
        <a:off x="0" y="4013938"/>
        <a:ext cx="6555347" cy="1207770"/>
      </dsp:txXfrm>
    </dsp:sp>
    <dsp:sp modelId="{89A8312C-255B-4DB8-A158-17FFD231D8BD}">
      <dsp:nvSpPr>
        <dsp:cNvPr id="7" name="Retângulo arredondado 6"/>
        <dsp:cNvSpPr/>
      </dsp:nvSpPr>
      <dsp:spPr bwMode="white">
        <a:xfrm>
          <a:off x="0" y="5259148"/>
          <a:ext cx="6555347" cy="1207770"/>
        </a:xfrm>
        <a:prstGeom prst="roundRect">
          <a:avLst/>
        </a:prstGeom>
      </dsp:spPr>
      <dsp:style>
        <a:lnRef idx="2">
          <a:schemeClr val="lt1"/>
        </a:lnRef>
        <a:fillRef idx="1">
          <a:schemeClr val="accent1"/>
        </a:fillRef>
        <a:effectRef idx="0">
          <a:scrgbClr r="0" g="0" b="0"/>
        </a:effectRef>
        <a:fontRef idx="minor">
          <a:schemeClr val="lt1"/>
        </a:fontRef>
      </dsp:style>
      <dsp:txBody>
        <a:bodyPr lIns="49530" tIns="49530" rIns="49530" bIns="4953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just">
            <a:lnSpc>
              <a:spcPct val="100000"/>
            </a:lnSpc>
            <a:spcBef>
              <a:spcPct val="0"/>
            </a:spcBef>
            <a:spcAft>
              <a:spcPct val="35000"/>
            </a:spcAft>
          </a:pPr>
          <a:r>
            <a:rPr lang="pt-BR" b="0" i="0" dirty="0"/>
            <a:t>Nesse caso, as importações irão crescer a uma taxa muito maior do que as exportações, levando o país a uma crise do balanço de pagamentos. Esse resultado pode ser verificado em Oreiro e Costa Santos (2019).</a:t>
          </a:r>
          <a:endParaRPr lang="en-US" dirty="0"/>
        </a:p>
      </dsp:txBody>
      <dsp:txXfrm>
        <a:off x="0" y="5259148"/>
        <a:ext cx="6555347" cy="12077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55439F8-E3EC-4F4E-870C-D7342B41E934}" type="datetimeFigureOut">
              <a:rPr lang="pt-BR" smtClean="0"/>
            </a:fld>
            <a:endParaRPr lang="pt-B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pt-B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1B56EF1-39B0-4B44-92BF-FAE96D151D84}" type="slidenum">
              <a:rPr lang="pt-BR" smtClean="0"/>
            </a:fld>
            <a:endParaRPr lang="pt-B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Espaço Reservado para Data 3"/>
          <p:cNvSpPr>
            <a:spLocks noGrp="1"/>
          </p:cNvSpPr>
          <p:nvPr>
            <p:ph type="dt" sz="half" idx="10"/>
          </p:nvPr>
        </p:nvSpPr>
        <p:spPr/>
        <p:txBody>
          <a:bodyPr/>
          <a:p>
            <a:fld id="{955439F8-E3EC-4F4E-870C-D7342B41E934}" type="datetimeFigureOut">
              <a:rPr lang="pt-BR" smtClean="0"/>
            </a:fld>
            <a:endParaRPr lang="pt-BR"/>
          </a:p>
        </p:txBody>
      </p:sp>
      <p:sp>
        <p:nvSpPr>
          <p:cNvPr id="5" name="Espaço Reservado para Rodapé 4"/>
          <p:cNvSpPr>
            <a:spLocks noGrp="1"/>
          </p:cNvSpPr>
          <p:nvPr>
            <p:ph type="ftr" sz="quarter" idx="11"/>
          </p:nvPr>
        </p:nvSpPr>
        <p:spPr/>
        <p:txBody>
          <a:bodyPr/>
          <a:p>
            <a:endParaRPr lang="pt-BR"/>
          </a:p>
        </p:txBody>
      </p:sp>
      <p:sp>
        <p:nvSpPr>
          <p:cNvPr id="6" name="Espaço Reservado para Número de Slide 5"/>
          <p:cNvSpPr>
            <a:spLocks noGrp="1"/>
          </p:cNvSpPr>
          <p:nvPr>
            <p:ph type="sldNum" sz="quarter" idx="12"/>
          </p:nvPr>
        </p:nvSpPr>
        <p:spPr/>
        <p:txBody>
          <a:bodyPr/>
          <a:p>
            <a:fld id="{11B56EF1-39B0-4B44-92BF-FAE96D151D84}" type="slidenum">
              <a:rPr lang="pt-BR" smtClean="0"/>
            </a:fld>
            <a:endParaRPr lang="pt-B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Espaço Reservado para Data 3"/>
          <p:cNvSpPr>
            <a:spLocks noGrp="1"/>
          </p:cNvSpPr>
          <p:nvPr>
            <p:ph type="dt" sz="half" idx="10"/>
          </p:nvPr>
        </p:nvSpPr>
        <p:spPr/>
        <p:txBody>
          <a:bodyPr/>
          <a:p>
            <a:fld id="{955439F8-E3EC-4F4E-870C-D7342B41E934}" type="datetimeFigureOut">
              <a:rPr lang="pt-BR" smtClean="0"/>
            </a:fld>
            <a:endParaRPr lang="pt-BR"/>
          </a:p>
        </p:txBody>
      </p:sp>
      <p:sp>
        <p:nvSpPr>
          <p:cNvPr id="5" name="Espaço Reservado para Rodapé 4"/>
          <p:cNvSpPr>
            <a:spLocks noGrp="1"/>
          </p:cNvSpPr>
          <p:nvPr>
            <p:ph type="ftr" sz="quarter" idx="11"/>
          </p:nvPr>
        </p:nvSpPr>
        <p:spPr/>
        <p:txBody>
          <a:bodyPr/>
          <a:p>
            <a:endParaRPr lang="pt-BR"/>
          </a:p>
        </p:txBody>
      </p:sp>
      <p:sp>
        <p:nvSpPr>
          <p:cNvPr id="6" name="Espaço Reservado para Número de Slide 5"/>
          <p:cNvSpPr>
            <a:spLocks noGrp="1"/>
          </p:cNvSpPr>
          <p:nvPr>
            <p:ph type="sldNum" sz="quarter" idx="12"/>
          </p:nvPr>
        </p:nvSpPr>
        <p:spPr/>
        <p:txBody>
          <a:bodyPr/>
          <a:p>
            <a:fld id="{11B56EF1-39B0-4B44-92BF-FAE96D151D84}" type="slidenum">
              <a:rPr lang="pt-BR" smtClean="0"/>
            </a:fld>
            <a:endParaRPr lang="pt-B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Espaço Reservado para Data 3"/>
          <p:cNvSpPr>
            <a:spLocks noGrp="1"/>
          </p:cNvSpPr>
          <p:nvPr>
            <p:ph type="dt" sz="half" idx="10"/>
          </p:nvPr>
        </p:nvSpPr>
        <p:spPr/>
        <p:txBody>
          <a:bodyPr/>
          <a:p>
            <a:fld id="{955439F8-E3EC-4F4E-870C-D7342B41E934}" type="datetimeFigureOut">
              <a:rPr lang="pt-BR" smtClean="0"/>
            </a:fld>
            <a:endParaRPr lang="pt-BR"/>
          </a:p>
        </p:txBody>
      </p:sp>
      <p:sp>
        <p:nvSpPr>
          <p:cNvPr id="5" name="Espaço Reservado para Rodapé 4"/>
          <p:cNvSpPr>
            <a:spLocks noGrp="1"/>
          </p:cNvSpPr>
          <p:nvPr>
            <p:ph type="ftr" sz="quarter" idx="11"/>
          </p:nvPr>
        </p:nvSpPr>
        <p:spPr/>
        <p:txBody>
          <a:bodyPr/>
          <a:p>
            <a:endParaRPr lang="pt-BR"/>
          </a:p>
        </p:txBody>
      </p:sp>
      <p:sp>
        <p:nvSpPr>
          <p:cNvPr id="6" name="Espaço Reservado para Número de Slide 5"/>
          <p:cNvSpPr>
            <a:spLocks noGrp="1"/>
          </p:cNvSpPr>
          <p:nvPr>
            <p:ph type="sldNum" sz="quarter" idx="12"/>
          </p:nvPr>
        </p:nvSpPr>
        <p:spPr/>
        <p:txBody>
          <a:bodyPr/>
          <a:p>
            <a:fld id="{11B56EF1-39B0-4B44-92BF-FAE96D151D84}" type="slidenum">
              <a:rPr lang="pt-BR" smtClean="0"/>
            </a:fld>
            <a:endParaRPr lang="pt-B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Espaço Reservado para Data 3"/>
          <p:cNvSpPr>
            <a:spLocks noGrp="1"/>
          </p:cNvSpPr>
          <p:nvPr>
            <p:ph type="dt" sz="half" idx="10"/>
          </p:nvPr>
        </p:nvSpPr>
        <p:spPr/>
        <p:txBody>
          <a:bodyPr/>
          <a:p>
            <a:fld id="{955439F8-E3EC-4F4E-870C-D7342B41E934}" type="datetimeFigureOut">
              <a:rPr lang="pt-BR" smtClean="0"/>
            </a:fld>
            <a:endParaRPr lang="pt-BR"/>
          </a:p>
        </p:txBody>
      </p:sp>
      <p:sp>
        <p:nvSpPr>
          <p:cNvPr id="5" name="Espaço Reservado para Rodapé 4"/>
          <p:cNvSpPr>
            <a:spLocks noGrp="1"/>
          </p:cNvSpPr>
          <p:nvPr>
            <p:ph type="ftr" sz="quarter" idx="11"/>
          </p:nvPr>
        </p:nvSpPr>
        <p:spPr/>
        <p:txBody>
          <a:bodyPr/>
          <a:p>
            <a:endParaRPr lang="pt-BR"/>
          </a:p>
        </p:txBody>
      </p:sp>
      <p:sp>
        <p:nvSpPr>
          <p:cNvPr id="6" name="Espaço Reservado para Número de Slide 5"/>
          <p:cNvSpPr>
            <a:spLocks noGrp="1"/>
          </p:cNvSpPr>
          <p:nvPr>
            <p:ph type="sldNum" sz="quarter" idx="12"/>
          </p:nvPr>
        </p:nvSpPr>
        <p:spPr/>
        <p:txBody>
          <a:bodyPr/>
          <a:p>
            <a:fld id="{11B56EF1-39B0-4B44-92BF-FAE96D151D84}" type="slidenum">
              <a:rPr lang="pt-BR" smtClean="0"/>
            </a:fld>
            <a:endParaRPr lang="pt-B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Espaço Reservado para Data 4"/>
          <p:cNvSpPr>
            <a:spLocks noGrp="1"/>
          </p:cNvSpPr>
          <p:nvPr>
            <p:ph type="dt" sz="half" idx="10"/>
          </p:nvPr>
        </p:nvSpPr>
        <p:spPr/>
        <p:txBody>
          <a:bodyPr/>
          <a:p>
            <a:fld id="{955439F8-E3EC-4F4E-870C-D7342B41E934}" type="datetimeFigureOut">
              <a:rPr lang="pt-BR" smtClean="0"/>
            </a:fld>
            <a:endParaRPr lang="pt-BR"/>
          </a:p>
        </p:txBody>
      </p:sp>
      <p:sp>
        <p:nvSpPr>
          <p:cNvPr id="6" name="Espaço Reservado para Rodapé 5"/>
          <p:cNvSpPr>
            <a:spLocks noGrp="1"/>
          </p:cNvSpPr>
          <p:nvPr>
            <p:ph type="ftr" sz="quarter" idx="11"/>
          </p:nvPr>
        </p:nvSpPr>
        <p:spPr/>
        <p:txBody>
          <a:bodyPr/>
          <a:p>
            <a:endParaRPr lang="pt-BR"/>
          </a:p>
        </p:txBody>
      </p:sp>
      <p:sp>
        <p:nvSpPr>
          <p:cNvPr id="7" name="Espaço Reservado para Número de Slide 6"/>
          <p:cNvSpPr>
            <a:spLocks noGrp="1"/>
          </p:cNvSpPr>
          <p:nvPr>
            <p:ph type="sldNum" sz="quarter" idx="12"/>
          </p:nvPr>
        </p:nvSpPr>
        <p:spPr/>
        <p:txBody>
          <a:bodyPr/>
          <a:p>
            <a:fld id="{11B56EF1-39B0-4B44-92BF-FAE96D151D84}" type="slidenum">
              <a:rPr lang="pt-BR" smtClean="0"/>
            </a:fld>
            <a:endParaRPr lang="pt-B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Espaço Reservado para Data 6"/>
          <p:cNvSpPr>
            <a:spLocks noGrp="1"/>
          </p:cNvSpPr>
          <p:nvPr>
            <p:ph type="dt" sz="half" idx="10"/>
          </p:nvPr>
        </p:nvSpPr>
        <p:spPr/>
        <p:txBody>
          <a:bodyPr/>
          <a:p>
            <a:fld id="{955439F8-E3EC-4F4E-870C-D7342B41E934}" type="datetimeFigureOut">
              <a:rPr lang="pt-BR" smtClean="0"/>
            </a:fld>
            <a:endParaRPr lang="pt-BR"/>
          </a:p>
        </p:txBody>
      </p:sp>
      <p:sp>
        <p:nvSpPr>
          <p:cNvPr id="8" name="Espaço Reservado para Rodapé 7"/>
          <p:cNvSpPr>
            <a:spLocks noGrp="1"/>
          </p:cNvSpPr>
          <p:nvPr>
            <p:ph type="ftr" sz="quarter" idx="11"/>
          </p:nvPr>
        </p:nvSpPr>
        <p:spPr/>
        <p:txBody>
          <a:bodyPr/>
          <a:p>
            <a:endParaRPr lang="pt-BR"/>
          </a:p>
        </p:txBody>
      </p:sp>
      <p:sp>
        <p:nvSpPr>
          <p:cNvPr id="9" name="Espaço Reservado para Número de Slide 8"/>
          <p:cNvSpPr>
            <a:spLocks noGrp="1"/>
          </p:cNvSpPr>
          <p:nvPr>
            <p:ph type="sldNum" sz="quarter" idx="12"/>
          </p:nvPr>
        </p:nvSpPr>
        <p:spPr/>
        <p:txBody>
          <a:bodyPr/>
          <a:p>
            <a:fld id="{11B56EF1-39B0-4B44-92BF-FAE96D151D84}" type="slidenum">
              <a:rPr lang="pt-BR" smtClean="0"/>
            </a:fld>
            <a:endParaRPr lang="pt-B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Espaço Reservado para Data 2"/>
          <p:cNvSpPr>
            <a:spLocks noGrp="1"/>
          </p:cNvSpPr>
          <p:nvPr>
            <p:ph type="dt" sz="half" idx="10"/>
          </p:nvPr>
        </p:nvSpPr>
        <p:spPr/>
        <p:txBody>
          <a:bodyPr/>
          <a:p>
            <a:fld id="{955439F8-E3EC-4F4E-870C-D7342B41E934}" type="datetimeFigureOut">
              <a:rPr lang="pt-BR" smtClean="0"/>
            </a:fld>
            <a:endParaRPr lang="pt-BR"/>
          </a:p>
        </p:txBody>
      </p:sp>
      <p:sp>
        <p:nvSpPr>
          <p:cNvPr id="4" name="Espaço Reservado para Rodapé 3"/>
          <p:cNvSpPr>
            <a:spLocks noGrp="1"/>
          </p:cNvSpPr>
          <p:nvPr>
            <p:ph type="ftr" sz="quarter" idx="11"/>
          </p:nvPr>
        </p:nvSpPr>
        <p:spPr/>
        <p:txBody>
          <a:bodyPr/>
          <a:p>
            <a:endParaRPr lang="pt-BR"/>
          </a:p>
        </p:txBody>
      </p:sp>
      <p:sp>
        <p:nvSpPr>
          <p:cNvPr id="5" name="Espaço Reservado para Número de Slide 4"/>
          <p:cNvSpPr>
            <a:spLocks noGrp="1"/>
          </p:cNvSpPr>
          <p:nvPr>
            <p:ph type="sldNum" sz="quarter" idx="12"/>
          </p:nvPr>
        </p:nvSpPr>
        <p:spPr/>
        <p:txBody>
          <a:bodyPr/>
          <a:p>
            <a:fld id="{11B56EF1-39B0-4B44-92BF-FAE96D151D84}" type="slidenum">
              <a:rPr lang="pt-BR" smtClean="0"/>
            </a:fld>
            <a:endParaRPr lang="pt-B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p>
            <a:fld id="{955439F8-E3EC-4F4E-870C-D7342B41E934}" type="datetimeFigureOut">
              <a:rPr lang="pt-BR" smtClean="0"/>
            </a:fld>
            <a:endParaRPr lang="pt-BR"/>
          </a:p>
        </p:txBody>
      </p:sp>
      <p:sp>
        <p:nvSpPr>
          <p:cNvPr id="3" name="Espaço Reservado para Rodapé 2"/>
          <p:cNvSpPr>
            <a:spLocks noGrp="1"/>
          </p:cNvSpPr>
          <p:nvPr>
            <p:ph type="ftr" sz="quarter" idx="11"/>
          </p:nvPr>
        </p:nvSpPr>
        <p:spPr/>
        <p:txBody>
          <a:bodyPr/>
          <a:p>
            <a:endParaRPr lang="pt-BR"/>
          </a:p>
        </p:txBody>
      </p:sp>
      <p:sp>
        <p:nvSpPr>
          <p:cNvPr id="4" name="Espaço Reservado para Número de Slide 3"/>
          <p:cNvSpPr>
            <a:spLocks noGrp="1"/>
          </p:cNvSpPr>
          <p:nvPr>
            <p:ph type="sldNum" sz="quarter" idx="12"/>
          </p:nvPr>
        </p:nvSpPr>
        <p:spPr/>
        <p:txBody>
          <a:bodyPr/>
          <a:p>
            <a:fld id="{11B56EF1-39B0-4B44-92BF-FAE96D151D84}" type="slidenum">
              <a:rPr lang="pt-BR" smtClean="0"/>
            </a:fld>
            <a:endParaRPr lang="pt-B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Espaço Reservado para Data 4"/>
          <p:cNvSpPr>
            <a:spLocks noGrp="1"/>
          </p:cNvSpPr>
          <p:nvPr>
            <p:ph type="dt" sz="half" idx="10"/>
          </p:nvPr>
        </p:nvSpPr>
        <p:spPr/>
        <p:txBody>
          <a:bodyPr/>
          <a:p>
            <a:fld id="{955439F8-E3EC-4F4E-870C-D7342B41E934}" type="datetimeFigureOut">
              <a:rPr lang="pt-BR" smtClean="0"/>
            </a:fld>
            <a:endParaRPr lang="pt-BR"/>
          </a:p>
        </p:txBody>
      </p:sp>
      <p:sp>
        <p:nvSpPr>
          <p:cNvPr id="6" name="Espaço Reservado para Rodapé 5"/>
          <p:cNvSpPr>
            <a:spLocks noGrp="1"/>
          </p:cNvSpPr>
          <p:nvPr>
            <p:ph type="ftr" sz="quarter" idx="11"/>
          </p:nvPr>
        </p:nvSpPr>
        <p:spPr/>
        <p:txBody>
          <a:bodyPr/>
          <a:p>
            <a:endParaRPr lang="pt-BR"/>
          </a:p>
        </p:txBody>
      </p:sp>
      <p:sp>
        <p:nvSpPr>
          <p:cNvPr id="7" name="Espaço Reservado para Número de Slide 6"/>
          <p:cNvSpPr>
            <a:spLocks noGrp="1"/>
          </p:cNvSpPr>
          <p:nvPr>
            <p:ph type="sldNum" sz="quarter" idx="12"/>
          </p:nvPr>
        </p:nvSpPr>
        <p:spPr/>
        <p:txBody>
          <a:bodyPr/>
          <a:p>
            <a:fld id="{11B56EF1-39B0-4B44-92BF-FAE96D151D84}" type="slidenum">
              <a:rPr lang="pt-BR" smtClean="0"/>
            </a:fld>
            <a:endParaRPr lang="pt-B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Espaço Reservado para Data 4"/>
          <p:cNvSpPr>
            <a:spLocks noGrp="1"/>
          </p:cNvSpPr>
          <p:nvPr>
            <p:ph type="dt" sz="half" idx="10"/>
          </p:nvPr>
        </p:nvSpPr>
        <p:spPr/>
        <p:txBody>
          <a:bodyPr/>
          <a:p>
            <a:fld id="{955439F8-E3EC-4F4E-870C-D7342B41E934}" type="datetimeFigureOut">
              <a:rPr lang="pt-BR" smtClean="0"/>
            </a:fld>
            <a:endParaRPr lang="pt-BR"/>
          </a:p>
        </p:txBody>
      </p:sp>
      <p:sp>
        <p:nvSpPr>
          <p:cNvPr id="6" name="Espaço Reservado para Rodapé 5"/>
          <p:cNvSpPr>
            <a:spLocks noGrp="1"/>
          </p:cNvSpPr>
          <p:nvPr>
            <p:ph type="ftr" sz="quarter" idx="11"/>
          </p:nvPr>
        </p:nvSpPr>
        <p:spPr/>
        <p:txBody>
          <a:bodyPr/>
          <a:p>
            <a:endParaRPr lang="pt-BR"/>
          </a:p>
        </p:txBody>
      </p:sp>
      <p:sp>
        <p:nvSpPr>
          <p:cNvPr id="7" name="Espaço Reservado para Número de Slide 6"/>
          <p:cNvSpPr>
            <a:spLocks noGrp="1"/>
          </p:cNvSpPr>
          <p:nvPr>
            <p:ph type="sldNum" sz="quarter" idx="12"/>
          </p:nvPr>
        </p:nvSpPr>
        <p:spPr/>
        <p:txBody>
          <a:bodyPr/>
          <a:p>
            <a:fld id="{11B56EF1-39B0-4B44-92BF-FAE96D151D84}" type="slidenum">
              <a:rPr lang="pt-BR" smtClean="0"/>
            </a:fld>
            <a:endParaRPr lang="pt-B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3"/>
          <p:cNvPicPr>
            <a:picLocks noChangeAspect="1"/>
          </p:cNvPicPr>
          <p:nvPr/>
        </p:nvPicPr>
        <p:blipFill>
          <a:blip r:embed="rId12"/>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955439F8-E3EC-4F4E-870C-D7342B41E934}" type="datetimeFigureOut">
              <a:rPr lang="pt-BR" smtClean="0"/>
            </a:fld>
            <a:endParaRPr lang="pt-B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pt-B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11B56EF1-39B0-4B44-92BF-FAE96D151D84}" type="slidenum">
              <a:rPr lang="pt-BR" smtClean="0"/>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hyperlink" Target="http://www.sdmrg.com.b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emf"/></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17.emf"/><Relationship Id="rId1" Type="http://schemas.openxmlformats.org/officeDocument/2006/relationships/package" Target="../embeddings/Workbook1.xlsx"/></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6.xml"/><Relationship Id="rId2" Type="http://schemas.openxmlformats.org/officeDocument/2006/relationships/image" Target="../media/image18.emf"/><Relationship Id="rId1" Type="http://schemas.openxmlformats.org/officeDocument/2006/relationships/package" Target="../embeddings/Workbook2.xlsx"/></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6.xml"/><Relationship Id="rId2" Type="http://schemas.openxmlformats.org/officeDocument/2006/relationships/image" Target="../media/image19.emf"/><Relationship Id="rId1" Type="http://schemas.openxmlformats.org/officeDocument/2006/relationships/package" Target="../embeddings/Workbook3.xlsx"/></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emf"/></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wmf"/></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24.emf"/><Relationship Id="rId1"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6.xml"/><Relationship Id="rId2" Type="http://schemas.openxmlformats.org/officeDocument/2006/relationships/image" Target="../media/image4.emf"/><Relationship Id="rId1" Type="http://schemas.openxmlformats.org/officeDocument/2006/relationships/package" Target="../embeddings/Document1.docx"/></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63750" y="344805"/>
            <a:ext cx="9211945" cy="2439670"/>
          </a:xfrm>
        </p:spPr>
        <p:txBody>
          <a:bodyPr/>
          <a:lstStyle/>
          <a:p>
            <a:r>
              <a:rPr lang="pt-BR" sz="3200" dirty="0">
                <a:effectLst/>
                <a:latin typeface="Calibri" panose="020F0502020204030204" pitchFamily="34" charset="0"/>
                <a:ea typeface="Calibri" panose="020F0502020204030204" pitchFamily="34" charset="0"/>
                <a:cs typeface="Times New Roman" panose="02020603050405020304" pitchFamily="18" charset="0"/>
              </a:rPr>
              <a:t>O Novo-Desenvolvimentismo como alternativa para um projeto nacional de desenvolvimento com equidade social e sustentabilidade ambiental </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Subtítulo 2"/>
          <p:cNvSpPr>
            <a:spLocks noGrp="1"/>
          </p:cNvSpPr>
          <p:nvPr>
            <p:ph type="subTitle" idx="1"/>
          </p:nvPr>
        </p:nvSpPr>
        <p:spPr>
          <a:xfrm>
            <a:off x="3895725" y="2320925"/>
            <a:ext cx="7386320" cy="2359025"/>
          </a:xfrm>
        </p:spPr>
        <p:txBody>
          <a:bodyPr>
            <a:normAutofit fontScale="60000" lnSpcReduction="20000"/>
          </a:bodyPr>
          <a:lstStyle/>
          <a:p>
            <a:r>
              <a:rPr lang="pt-BR" dirty="0"/>
              <a:t>José Luis Oreiro</a:t>
            </a:r>
            <a:endParaRPr lang="pt-BR" dirty="0"/>
          </a:p>
          <a:p>
            <a:r>
              <a:rPr lang="pt-BR" dirty="0"/>
              <a:t>Professor Associado do Departamento de Economia da Universidade de Brasília </a:t>
            </a:r>
            <a:endParaRPr lang="pt-BR" dirty="0"/>
          </a:p>
          <a:p>
            <a:r>
              <a:rPr lang="pt-BR" dirty="0"/>
              <a:t>Pesquisador Nível I do CNPq </a:t>
            </a:r>
            <a:endParaRPr lang="pt-BR" dirty="0"/>
          </a:p>
          <a:p>
            <a:r>
              <a:rPr lang="pt-BR" dirty="0"/>
              <a:t>Líder do Grupo de Pesquisa Macroeconomia Estruturalista do Desenvolvimento </a:t>
            </a:r>
            <a:endParaRPr lang="pt-BR" dirty="0"/>
          </a:p>
          <a:p>
            <a:r>
              <a:rPr lang="pt-BR" dirty="0">
                <a:hlinkClick r:id="rId1"/>
              </a:rPr>
              <a:t>www.sdmrg.com.br</a:t>
            </a:r>
            <a:r>
              <a:rPr lang="pt-BR" dirty="0"/>
              <a:t> </a:t>
            </a:r>
            <a:endParaRPr lang="pt-BR" dirty="0"/>
          </a:p>
          <a:p>
            <a:r>
              <a:rPr lang="pt-BR" dirty="0"/>
              <a:t> </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56851" y="637762"/>
            <a:ext cx="9888496" cy="900131"/>
          </a:xfrm>
        </p:spPr>
        <p:txBody>
          <a:bodyPr anchor="t">
            <a:normAutofit/>
          </a:bodyPr>
          <a:lstStyle/>
          <a:p>
            <a:pPr algn="ctr"/>
            <a:r>
              <a:rPr lang="pt-BR" sz="2800">
                <a:solidFill>
                  <a:schemeClr val="bg1"/>
                </a:solidFill>
              </a:rPr>
              <a:t>O Novo-Desenvolvimentismo e o Regime de Política Econômica </a:t>
            </a:r>
            <a:endParaRPr lang="en-US" sz="2800">
              <a:solidFill>
                <a:schemeClr val="bg1"/>
              </a:solidFill>
            </a:endParaRPr>
          </a:p>
        </p:txBody>
      </p:sp>
      <p:sp>
        <p:nvSpPr>
          <p:cNvPr id="10" name="Rectangle 9"/>
          <p:cNvSpPr>
            <a:spLocks noGrp="1" noRot="1" noChangeAspect="1" noMove="1" noResize="1" noEditPoints="1" noAdjustHandles="1" noChangeArrowheads="1" noChangeShapeType="1" noTextEdit="1"/>
          </p:cNvSpPr>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1155548" y="2217343"/>
            <a:ext cx="9880893" cy="3959619"/>
          </a:xfrm>
        </p:spPr>
        <p:txBody>
          <a:bodyPr>
            <a:normAutofit/>
          </a:bodyPr>
          <a:lstStyle/>
          <a:p>
            <a:pPr algn="just"/>
            <a:r>
              <a:rPr lang="pt-BR" sz="2400" dirty="0"/>
              <a:t>O Novo-Desenvolvimentismo, também conhecido como “consenso de São Paulo”, pode ser entendido como uma abordagem para os “determinantes profundos” do desenvolvimento econômico na qual a política macroeconômica é vista como a </a:t>
            </a:r>
            <a:r>
              <a:rPr lang="pt-BR" sz="2400" i="1" dirty="0"/>
              <a:t>causa </a:t>
            </a:r>
            <a:r>
              <a:rPr lang="pt-BR" sz="2400" i="1" dirty="0" err="1"/>
              <a:t>causans</a:t>
            </a:r>
            <a:r>
              <a:rPr lang="pt-BR" sz="2400" dirty="0"/>
              <a:t> dos diferenciais de crescimento de longo-prazo entre os países, notadamente os de renda média.  </a:t>
            </a:r>
            <a:endParaRPr lang="pt-BR" sz="2400" dirty="0"/>
          </a:p>
          <a:p>
            <a:pPr lvl="1" algn="just"/>
            <a:r>
              <a:rPr lang="pt-BR" dirty="0"/>
              <a:t>A sobrevalorização da taxa de câmbio é vista como o obstáculo fundamental aos países de renda média para realizar a </a:t>
            </a:r>
            <a:r>
              <a:rPr lang="pt-BR" i="1" dirty="0"/>
              <a:t>estratégia de </a:t>
            </a:r>
            <a:r>
              <a:rPr lang="pt-BR" i="1" dirty="0" err="1"/>
              <a:t>alcançamento</a:t>
            </a:r>
            <a:r>
              <a:rPr lang="pt-BR" dirty="0"/>
              <a:t> com respeito aos países ricos.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8"/>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p:cNvPicPr>
            <a:picLocks noChangeAspect="1"/>
          </p:cNvPicPr>
          <p:nvPr/>
        </p:nvPicPr>
        <p:blipFill>
          <a:blip r:embed="rId1"/>
          <a:stretch>
            <a:fillRect/>
          </a:stretch>
        </p:blipFill>
        <p:spPr>
          <a:xfrm>
            <a:off x="1144904" y="643467"/>
            <a:ext cx="9902192" cy="5571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Homem de terno e gravata com a boca aberta&#10;&#10;Descrição gerada automaticament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47041" y="244568"/>
            <a:ext cx="3368209" cy="2279557"/>
          </a:xfrm>
          <a:prstGeom prst="rect">
            <a:avLst/>
          </a:prstGeom>
        </p:spPr>
      </p:pic>
      <p:pic>
        <p:nvPicPr>
          <p:cNvPr id="5" name="Imagem 4" descr="Homem com jaqueta preta&#10;&#10;Descrição gerada automaticamen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73" y="3762375"/>
            <a:ext cx="3239001" cy="2505076"/>
          </a:xfrm>
          <a:prstGeom prst="rect">
            <a:avLst/>
          </a:prstGeom>
        </p:spPr>
      </p:pic>
      <p:pic>
        <p:nvPicPr>
          <p:cNvPr id="7" name="Imagem 6" descr="Homem sentado em frente a janela&#10;&#10;Descrição gerada automaticam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862" y="3762374"/>
            <a:ext cx="3481388" cy="2505076"/>
          </a:xfrm>
          <a:prstGeom prst="rect">
            <a:avLst/>
          </a:prstGeom>
        </p:spPr>
      </p:pic>
      <p:pic>
        <p:nvPicPr>
          <p:cNvPr id="9" name="Imagem 8" descr="Homem de terno e óculos&#10;&#10;Descrição gerada automaticamen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2529" y="3762374"/>
            <a:ext cx="3124196" cy="25050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rotWithShape="1">
          <a:blip r:embed="rId1">
            <a:extLst>
              <a:ext uri="{28A0092B-C50C-407E-A947-70E740481C1C}">
                <a14:useLocalDpi xmlns:a14="http://schemas.microsoft.com/office/drawing/2010/main" val="0"/>
              </a:ext>
            </a:extLst>
          </a:blip>
          <a:srcRect t="3989" r="1" b="23742"/>
          <a:stretch>
            <a:fillRect/>
          </a:stretch>
        </p:blipFill>
        <p:spPr>
          <a:xfrm>
            <a:off x="6421035" y="643467"/>
            <a:ext cx="5129784" cy="5571066"/>
          </a:xfrm>
          <a:prstGeom prst="rect">
            <a:avLst/>
          </a:prstGeom>
        </p:spPr>
      </p:pic>
      <p:sp>
        <p:nvSpPr>
          <p:cNvPr id="14" name="Rectangle 13"/>
          <p:cNvSpPr>
            <a:spLocks noGrp="1" noRot="1" noChangeAspect="1" noMove="1" noResize="1" noEditPoints="1" noAdjustHandles="1" noChangeArrowheads="1" noChangeShapeType="1" noTextEdit="1"/>
          </p:cNvSpPr>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descr="Uma imagem contendo produtos de higiene pessoal, loção&#10;&#10;Descrição gerada automaticamente"/>
          <p:cNvPicPr>
            <a:picLocks noChangeAspect="1"/>
          </p:cNvPicPr>
          <p:nvPr/>
        </p:nvPicPr>
        <p:blipFill rotWithShape="1">
          <a:blip r:embed="rId2">
            <a:extLst>
              <a:ext uri="{28A0092B-C50C-407E-A947-70E740481C1C}">
                <a14:useLocalDpi xmlns:a14="http://schemas.microsoft.com/office/drawing/2010/main" val="0"/>
              </a:ext>
            </a:extLst>
          </a:blip>
          <a:srcRect t="1516" r="1" b="26215"/>
          <a:stretch>
            <a:fillRect/>
          </a:stretch>
        </p:blipFill>
        <p:spPr>
          <a:xfrm>
            <a:off x="641180" y="643467"/>
            <a:ext cx="5129784" cy="5571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56851" y="637762"/>
            <a:ext cx="9888496" cy="900131"/>
          </a:xfrm>
        </p:spPr>
        <p:txBody>
          <a:bodyPr anchor="t">
            <a:normAutofit/>
          </a:bodyPr>
          <a:lstStyle/>
          <a:p>
            <a:pPr algn="ctr"/>
            <a:r>
              <a:rPr lang="pt-BR" sz="2800" dirty="0">
                <a:solidFill>
                  <a:schemeClr val="bg1"/>
                </a:solidFill>
              </a:rPr>
              <a:t>Proposições fundamentais do novo desenvolvimentismo
</a:t>
            </a:r>
            <a:endParaRPr lang="pt-BR" sz="2800" dirty="0">
              <a:solidFill>
                <a:schemeClr val="bg1"/>
              </a:solidFill>
            </a:endParaRPr>
          </a:p>
        </p:txBody>
      </p:sp>
      <p:sp>
        <p:nvSpPr>
          <p:cNvPr id="10" name="Rectangle 9"/>
          <p:cNvSpPr>
            <a:spLocks noGrp="1" noRot="1" noChangeAspect="1" noMove="1" noResize="1" noEditPoints="1" noAdjustHandles="1" noChangeArrowheads="1" noChangeShapeType="1" noTextEdit="1"/>
          </p:cNvSpPr>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1155548" y="2217343"/>
            <a:ext cx="9880893" cy="3959619"/>
          </a:xfrm>
        </p:spPr>
        <p:txBody>
          <a:bodyPr>
            <a:normAutofit lnSpcReduction="20000"/>
          </a:bodyPr>
          <a:lstStyle/>
          <a:p>
            <a:pPr algn="just"/>
            <a:r>
              <a:rPr lang="pt-BR" sz="2400" dirty="0"/>
              <a:t>1 – O desenvolvimento econômico é um processo cumulativo de elevação dos salários reais e do padrão de vida da população que é viabilizado pelo aumento da produtividade do trabalho que decorre do </a:t>
            </a:r>
            <a:r>
              <a:rPr lang="pt-BR" sz="2400" i="1" dirty="0"/>
              <a:t>progresso técnico incorporado</a:t>
            </a:r>
            <a:r>
              <a:rPr lang="pt-BR" sz="2400" dirty="0"/>
              <a:t> em novas máquinas e equipamentos e da transformação estrutural da economia, com a migração de trabalhadores de setores com menor valor adicionado por trabalhador para os setores com maior valor adicionado por trabalhador. 
</a:t>
            </a:r>
            <a:endParaRPr lang="pt-BR" sz="2400" dirty="0"/>
          </a:p>
          <a:p>
            <a:pPr lvl="1" algn="just"/>
            <a:r>
              <a:rPr lang="pt-BR" sz="2055" dirty="0"/>
              <a:t>A taxa de crescimento da produtividade depende, portanto, da taxa de crescimento do estoque de capital por trabalhador e da evolução da estrutura produtiva ao longo do tempo.</a:t>
            </a:r>
            <a:endParaRPr lang="pt-BR" sz="205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56851" y="637762"/>
            <a:ext cx="9888496" cy="900131"/>
          </a:xfrm>
        </p:spPr>
        <p:txBody>
          <a:bodyPr anchor="t">
            <a:normAutofit/>
          </a:bodyPr>
          <a:lstStyle/>
          <a:p>
            <a:r>
              <a:rPr lang="pt-BR" sz="2800">
                <a:solidFill>
                  <a:schemeClr val="bg1"/>
                </a:solidFill>
              </a:rPr>
              <a:t>Proposições principais
</a:t>
            </a:r>
            <a:endParaRPr lang="pt-BR" sz="2800">
              <a:solidFill>
                <a:schemeClr val="bg1"/>
              </a:solidFill>
            </a:endParaRPr>
          </a:p>
        </p:txBody>
      </p:sp>
      <p:sp>
        <p:nvSpPr>
          <p:cNvPr id="10" name="Rectangle 9"/>
          <p:cNvSpPr>
            <a:spLocks noGrp="1" noRot="1" noChangeAspect="1" noMove="1" noResize="1" noEditPoints="1" noAdjustHandles="1" noChangeArrowheads="1" noChangeShapeType="1" noTextEdit="1"/>
          </p:cNvSpPr>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1155548" y="2217343"/>
            <a:ext cx="9880893" cy="3959619"/>
          </a:xfrm>
        </p:spPr>
        <p:txBody>
          <a:bodyPr>
            <a:normAutofit lnSpcReduction="10000"/>
          </a:bodyPr>
          <a:lstStyle/>
          <a:p>
            <a:pPr algn="just"/>
            <a:r>
              <a:rPr lang="pt-BR" sz="2200" dirty="0"/>
              <a:t>2 – O ritmo de crescimento da produção real é determinado pelo crescimento da demanda autônoma que não cria capacidade. O investimento se ajusta, no longo prazo, ao ritmo de crescimento da demanda, de modo que não possa liderar o crescimento da produção, mas é puxado por ele. 
</a:t>
            </a:r>
            <a:endParaRPr lang="pt-BR" sz="2200" dirty="0"/>
          </a:p>
          <a:p>
            <a:pPr lvl="1" algn="just"/>
            <a:r>
              <a:rPr lang="pt-BR" sz="1885" dirty="0"/>
              <a:t>Em uma economia aberta que não tem moeda de reserva internacional e que possua uma elasticidade renda das importações maior do que um, o crescimento da produção só será sustentável no longo prazo, se for liderado pelo crescimento das exportações.</a:t>
            </a:r>
            <a:endParaRPr lang="pt-BR" sz="1885" dirty="0"/>
          </a:p>
          <a:p>
            <a:pPr lvl="1" algn="just"/>
            <a:r>
              <a:rPr lang="pt-BR" sz="1885" dirty="0"/>
              <a:t> Se o motor de crescimento da demanda autônoma for a demanda interna (por exemplo, os gastos do governo), a trajetória de crescimento será interrompida mais cedo ou mais tarde por uma crise no equilíbrio de pagamentos.</a:t>
            </a:r>
            <a:endParaRPr lang="pt-BR" sz="188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66722" y="586855"/>
            <a:ext cx="3201366" cy="3387497"/>
          </a:xfrm>
        </p:spPr>
        <p:txBody>
          <a:bodyPr anchor="b">
            <a:normAutofit/>
          </a:bodyPr>
          <a:lstStyle/>
          <a:p>
            <a:pPr algn="ctr"/>
            <a:r>
              <a:rPr lang="pt-BR" sz="4000" dirty="0">
                <a:solidFill>
                  <a:srgbClr val="FFFFFF"/>
                </a:solidFill>
              </a:rPr>
              <a:t>Proposições principais </a:t>
            </a:r>
            <a:endParaRPr lang="en-GB" sz="4000" dirty="0">
              <a:solidFill>
                <a:srgbClr val="FFFFFF"/>
              </a:solidFill>
            </a:endParaRPr>
          </a:p>
        </p:txBody>
      </p:sp>
      <p:graphicFrame>
        <p:nvGraphicFramePr>
          <p:cNvPr id="67" name="Espaço Reservado para Conteúdo 2"/>
          <p:cNvGraphicFramePr>
            <a:graphicFrameLocks noGrp="1"/>
          </p:cNvGraphicFramePr>
          <p:nvPr>
            <p:ph idx="1"/>
          </p:nvPr>
        </p:nvGraphicFramePr>
        <p:xfrm>
          <a:off x="4810259" y="10138"/>
          <a:ext cx="6555347" cy="67452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56851" y="637762"/>
            <a:ext cx="9888496" cy="900131"/>
          </a:xfrm>
        </p:spPr>
        <p:txBody>
          <a:bodyPr anchor="t">
            <a:normAutofit/>
          </a:bodyPr>
          <a:lstStyle/>
          <a:p>
            <a:r>
              <a:rPr lang="pt-BR" sz="2800">
                <a:solidFill>
                  <a:schemeClr val="bg1"/>
                </a:solidFill>
              </a:rPr>
              <a:t>Proposições principais
</a:t>
            </a:r>
            <a:endParaRPr lang="pt-BR" sz="2800">
              <a:solidFill>
                <a:schemeClr val="bg1"/>
              </a:solidFill>
            </a:endParaRPr>
          </a:p>
        </p:txBody>
      </p:sp>
      <p:sp>
        <p:nvSpPr>
          <p:cNvPr id="10" name="Rectangle 9"/>
          <p:cNvSpPr>
            <a:spLocks noGrp="1" noRot="1" noChangeAspect="1" noMove="1" noResize="1" noEditPoints="1" noAdjustHandles="1" noChangeArrowheads="1" noChangeShapeType="1" noTextEdit="1"/>
          </p:cNvSpPr>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1155548" y="2217343"/>
            <a:ext cx="9880893" cy="3959619"/>
          </a:xfrm>
        </p:spPr>
        <p:txBody>
          <a:bodyPr>
            <a:normAutofit/>
          </a:bodyPr>
          <a:lstStyle/>
          <a:p>
            <a:pPr algn="just" fontAlgn="base"/>
            <a:r>
              <a:rPr lang="pt-BR" sz="1900" dirty="0"/>
              <a:t>3 – O ritmo de crescimento da produção não é limitado pelos fatores do lado da oferta, uma vez que o ritmo de crescimento do estoque de capital, o crescimento da força de trabalho e o crescimento da produtividade se adaptam, a longo prazo, ao ritmo de crescimento da demanda autônoma de capacidade </a:t>
            </a:r>
            <a:r>
              <a:rPr lang="pt-BR" sz="1900" dirty="0" err="1"/>
              <a:t>não-criação</a:t>
            </a:r>
            <a:r>
              <a:rPr lang="pt-BR" sz="1900" dirty="0"/>
              <a:t>.
4 – No longo prazo, o saldo do balanço de pagamentos também não é uma restrição ao crescimento de longo prazo porque as elasticidades de renda das exportações e importações não são constantes; mas adaptam-se à evolução da estrutura produtiva da economia. </a:t>
            </a:r>
            <a:endParaRPr lang="pt-BR" sz="1900" dirty="0"/>
          </a:p>
          <a:p>
            <a:pPr lvl="1" algn="just" fontAlgn="base"/>
            <a:r>
              <a:rPr lang="pt-BR" sz="1625" dirty="0"/>
              <a:t>À medida que a estrutura produtiva evolui no sentido de maior sofisticação ou complexidade, segue-se que a razão entre a elasticidade de renda das exportações e das importações aumenta, permitindo assim uma taxa de crescimento maior compatível com o equilíbrio do equilíbrio de pagamentos.
</a:t>
            </a:r>
            <a:endParaRPr lang="pt-BR" sz="1625" dirty="0"/>
          </a:p>
          <a:p>
            <a:pPr marL="457200" lvl="1" indent="0" algn="just" fontAlgn="base">
              <a:buNone/>
            </a:pPr>
            <a:endParaRPr lang="pt-BR" sz="162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56851" y="637762"/>
            <a:ext cx="9888496" cy="900131"/>
          </a:xfrm>
        </p:spPr>
        <p:txBody>
          <a:bodyPr anchor="t">
            <a:normAutofit/>
          </a:bodyPr>
          <a:lstStyle/>
          <a:p>
            <a:r>
              <a:rPr lang="pt-BR" sz="2800">
                <a:solidFill>
                  <a:schemeClr val="bg1"/>
                </a:solidFill>
              </a:rPr>
              <a:t>Proposições principais
</a:t>
            </a:r>
            <a:endParaRPr lang="pt-BR" sz="2800">
              <a:solidFill>
                <a:schemeClr val="bg1"/>
              </a:solidFill>
            </a:endParaRPr>
          </a:p>
        </p:txBody>
      </p:sp>
      <p:sp>
        <p:nvSpPr>
          <p:cNvPr id="10" name="Rectangle 9"/>
          <p:cNvSpPr>
            <a:spLocks noGrp="1" noRot="1" noChangeAspect="1" noMove="1" noResize="1" noEditPoints="1" noAdjustHandles="1" noChangeArrowheads="1" noChangeShapeType="1" noTextEdit="1"/>
          </p:cNvSpPr>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1155548" y="2217343"/>
            <a:ext cx="9880893" cy="3959619"/>
          </a:xfrm>
        </p:spPr>
        <p:txBody>
          <a:bodyPr>
            <a:normAutofit/>
          </a:bodyPr>
          <a:lstStyle/>
          <a:p>
            <a:pPr algn="just" fontAlgn="base"/>
            <a:r>
              <a:rPr lang="pt-BR" sz="2200" dirty="0"/>
              <a:t>5 – A restrição ao crescimento de longo prazo é dada, no caso de economias que possuem recursos naturais abundantes, pela tendência crônica de sobrevalorização cambial decorrente da doença holandesa e da estratégia de crescimento com poupança externa. 
</a:t>
            </a:r>
            <a:endParaRPr lang="pt-BR" sz="2200" dirty="0"/>
          </a:p>
          <a:p>
            <a:pPr lvl="1" algn="just" fontAlgn="base"/>
            <a:r>
              <a:rPr lang="pt-BR" sz="1885" dirty="0"/>
              <a:t>Essa sobrevalorização cambial atua para interromper e, em sequência, reverter o processo de </a:t>
            </a:r>
            <a:r>
              <a:rPr lang="pt-BR" sz="1885" i="1" dirty="0"/>
              <a:t>sofisticação produtiva</a:t>
            </a:r>
            <a:r>
              <a:rPr lang="pt-BR" sz="1885" dirty="0"/>
              <a:t>, o que produzirá uma redução na taxa de crescimento da produtividade; sendo a principal causa da armadilha de renda média para alguns países em desenvolvimento, como Brasil e Argentina. </a:t>
            </a:r>
            <a:r>
              <a:rPr lang="pt-BR" sz="2200" dirty="0"/>
              <a:t> </a:t>
            </a:r>
            <a:endParaRPr lang="pt-B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5D5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p:cNvPicPr>
            <a:picLocks noChangeAspect="1"/>
          </p:cNvPicPr>
          <p:nvPr/>
        </p:nvPicPr>
        <p:blipFill>
          <a:blip r:embed="rId1"/>
          <a:stretch>
            <a:fillRect/>
          </a:stretch>
        </p:blipFill>
        <p:spPr>
          <a:xfrm>
            <a:off x="477012" y="480060"/>
            <a:ext cx="11153013" cy="5897880"/>
          </a:xfrm>
          <a:prstGeom prst="rect">
            <a:avLst/>
          </a:prstGeom>
        </p:spPr>
      </p:pic>
      <p:sp>
        <p:nvSpPr>
          <p:cNvPr id="3" name="Elipse 2"/>
          <p:cNvSpPr/>
          <p:nvPr/>
        </p:nvSpPr>
        <p:spPr>
          <a:xfrm>
            <a:off x="653144" y="1968759"/>
            <a:ext cx="1772816" cy="29204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Elipse 3"/>
          <p:cNvSpPr/>
          <p:nvPr/>
        </p:nvSpPr>
        <p:spPr>
          <a:xfrm>
            <a:off x="2602093" y="1101012"/>
            <a:ext cx="2884308" cy="31724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ipse 5"/>
          <p:cNvSpPr/>
          <p:nvPr/>
        </p:nvSpPr>
        <p:spPr>
          <a:xfrm>
            <a:off x="5662535" y="1772816"/>
            <a:ext cx="3182886" cy="30231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aixaDeTexto 7"/>
          <p:cNvSpPr txBox="1"/>
          <p:nvPr/>
        </p:nvSpPr>
        <p:spPr>
          <a:xfrm>
            <a:off x="1343608" y="4376057"/>
            <a:ext cx="2528596" cy="646331"/>
          </a:xfrm>
          <a:prstGeom prst="rect">
            <a:avLst/>
          </a:prstGeom>
          <a:noFill/>
        </p:spPr>
        <p:txBody>
          <a:bodyPr wrap="square" rtlCol="0">
            <a:spAutoFit/>
          </a:bodyPr>
          <a:lstStyle/>
          <a:p>
            <a:pPr algn="ctr"/>
            <a:r>
              <a:rPr lang="pt-BR" dirty="0"/>
              <a:t>Âncora Cambial (1995-1998)</a:t>
            </a:r>
            <a:endParaRPr lang="en-GB" dirty="0"/>
          </a:p>
        </p:txBody>
      </p:sp>
      <p:sp>
        <p:nvSpPr>
          <p:cNvPr id="10" name="CaixaDeTexto 9"/>
          <p:cNvSpPr txBox="1"/>
          <p:nvPr/>
        </p:nvSpPr>
        <p:spPr>
          <a:xfrm>
            <a:off x="3461657" y="3429000"/>
            <a:ext cx="2535628" cy="923330"/>
          </a:xfrm>
          <a:prstGeom prst="rect">
            <a:avLst/>
          </a:prstGeom>
          <a:noFill/>
        </p:spPr>
        <p:txBody>
          <a:bodyPr wrap="square" rtlCol="0">
            <a:spAutoFit/>
          </a:bodyPr>
          <a:lstStyle/>
          <a:p>
            <a:r>
              <a:rPr lang="pt-BR" dirty="0"/>
              <a:t>Câmbio Flutuante sem boom de commodities (1999-2004)</a:t>
            </a:r>
            <a:endParaRPr lang="en-GB" dirty="0"/>
          </a:p>
        </p:txBody>
      </p:sp>
      <p:sp>
        <p:nvSpPr>
          <p:cNvPr id="12" name="CaixaDeTexto 11"/>
          <p:cNvSpPr txBox="1"/>
          <p:nvPr/>
        </p:nvSpPr>
        <p:spPr>
          <a:xfrm>
            <a:off x="6615404" y="4180114"/>
            <a:ext cx="2618456" cy="1477328"/>
          </a:xfrm>
          <a:prstGeom prst="rect">
            <a:avLst/>
          </a:prstGeom>
          <a:noFill/>
        </p:spPr>
        <p:txBody>
          <a:bodyPr wrap="square" rtlCol="0">
            <a:spAutoFit/>
          </a:bodyPr>
          <a:lstStyle/>
          <a:p>
            <a:r>
              <a:rPr lang="pt-BR" dirty="0"/>
              <a:t>Cambio administrado com boom de commodities e grande entrada de capitais externos</a:t>
            </a:r>
            <a:endParaRPr lang="en-GB" dirty="0"/>
          </a:p>
        </p:txBody>
      </p:sp>
      <p:sp>
        <p:nvSpPr>
          <p:cNvPr id="14" name="Elipse 13"/>
          <p:cNvSpPr/>
          <p:nvPr/>
        </p:nvSpPr>
        <p:spPr>
          <a:xfrm>
            <a:off x="9233860" y="2379306"/>
            <a:ext cx="2481128" cy="264308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aixaDeTexto 17"/>
          <p:cNvSpPr txBox="1"/>
          <p:nvPr/>
        </p:nvSpPr>
        <p:spPr>
          <a:xfrm>
            <a:off x="8756849" y="4376057"/>
            <a:ext cx="2523862" cy="1477328"/>
          </a:xfrm>
          <a:prstGeom prst="rect">
            <a:avLst/>
          </a:prstGeom>
          <a:noFill/>
        </p:spPr>
        <p:txBody>
          <a:bodyPr wrap="square" rtlCol="0">
            <a:spAutoFit/>
          </a:bodyPr>
          <a:lstStyle/>
          <a:p>
            <a:r>
              <a:rPr lang="pt-BR" dirty="0"/>
              <a:t>Fim do boom de commodities, grande recessão da economia Brasileira e pandemia de Covid-19 (2014-2020)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4"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965700" y="629285"/>
            <a:ext cx="6586220" cy="1285875"/>
          </a:xfrm>
        </p:spPr>
        <p:txBody>
          <a:bodyPr anchor="b">
            <a:normAutofit fontScale="90000"/>
          </a:bodyPr>
          <a:lstStyle/>
          <a:p>
            <a:pPr algn="ctr"/>
            <a:r>
              <a:rPr lang="pt-BR" sz="4100" dirty="0"/>
              <a:t>A Natureza do Desenvolvimento Econômico</a:t>
            </a:r>
            <a:endParaRPr lang="en-US" sz="4100" dirty="0"/>
          </a:p>
        </p:txBody>
      </p:sp>
      <p:sp>
        <p:nvSpPr>
          <p:cNvPr id="3" name="Espaço Reservado para Conteúdo 2"/>
          <p:cNvSpPr>
            <a:spLocks noGrp="1"/>
          </p:cNvSpPr>
          <p:nvPr>
            <p:ph idx="1"/>
          </p:nvPr>
        </p:nvSpPr>
        <p:spPr>
          <a:xfrm>
            <a:off x="4965431" y="2438400"/>
            <a:ext cx="6586489" cy="3785419"/>
          </a:xfrm>
        </p:spPr>
        <p:txBody>
          <a:bodyPr>
            <a:normAutofit/>
          </a:bodyPr>
          <a:lstStyle/>
          <a:p>
            <a:pPr algn="just"/>
            <a:r>
              <a:rPr lang="pt-BR" sz="2000" dirty="0"/>
              <a:t>O </a:t>
            </a:r>
            <a:r>
              <a:rPr lang="pt-BR" sz="2000" i="1" dirty="0"/>
              <a:t>Desenvolvimento econômico </a:t>
            </a:r>
            <a:r>
              <a:rPr lang="pt-BR" sz="2000" dirty="0"/>
              <a:t>é um processo pelo qual a </a:t>
            </a:r>
            <a:r>
              <a:rPr lang="pt-BR" sz="2000" i="1" dirty="0"/>
              <a:t>acumulação de capital</a:t>
            </a:r>
            <a:r>
              <a:rPr lang="pt-BR" sz="2000" dirty="0"/>
              <a:t> e a incorporação sistemática do </a:t>
            </a:r>
            <a:r>
              <a:rPr lang="pt-BR" sz="2000" i="1" dirty="0"/>
              <a:t>progresso técnico</a:t>
            </a:r>
            <a:r>
              <a:rPr lang="pt-BR" sz="2000" dirty="0"/>
              <a:t> permitem o aumento persistente da </a:t>
            </a:r>
            <a:r>
              <a:rPr lang="pt-BR" sz="2000" i="1" dirty="0"/>
              <a:t>produtividade do trabalho</a:t>
            </a:r>
            <a:r>
              <a:rPr lang="pt-BR" sz="2000" dirty="0"/>
              <a:t> e do </a:t>
            </a:r>
            <a:r>
              <a:rPr lang="pt-BR" sz="2000" i="1" dirty="0"/>
              <a:t>padrão de vida da população </a:t>
            </a:r>
            <a:r>
              <a:rPr lang="pt-BR" sz="2000" dirty="0"/>
              <a:t>(Bresser-Pereira, Oreiro e Marconi, 2014, p. 12).  </a:t>
            </a:r>
            <a:endParaRPr lang="pt-BR" sz="2000" dirty="0"/>
          </a:p>
          <a:p>
            <a:pPr lvl="1" algn="just"/>
            <a:r>
              <a:rPr lang="pt-BR" sz="2000" dirty="0"/>
              <a:t>As diversas escolas de pensamento divergem sobre as fontes do crescimento da produtividade e sobre os determinantes da acumulação de capital, mas não existem divergências sobre os </a:t>
            </a:r>
            <a:r>
              <a:rPr lang="pt-BR" sz="2000" i="1" dirty="0"/>
              <a:t>drivers</a:t>
            </a:r>
            <a:r>
              <a:rPr lang="pt-BR" sz="2000" dirty="0"/>
              <a:t> do processo de desenvolvimento econômico. </a:t>
            </a:r>
            <a:endParaRPr lang="en-US" sz="2000" dirty="0"/>
          </a:p>
        </p:txBody>
      </p:sp>
      <p:pic>
        <p:nvPicPr>
          <p:cNvPr id="5" name="Picture 4" descr="Gráfico em documento com caneta"/>
          <p:cNvPicPr>
            <a:picLocks noChangeAspect="1"/>
          </p:cNvPicPr>
          <p:nvPr/>
        </p:nvPicPr>
        <p:blipFill rotWithShape="1">
          <a:blip r:embed="rId1"/>
          <a:srcRect l="34302" r="20579" b="-1"/>
          <a:stretch>
            <a:fillRect/>
          </a:stretch>
        </p:blipFill>
        <p:spPr>
          <a:xfrm>
            <a:off x="20" y="10"/>
            <a:ext cx="4635571" cy="6857990"/>
          </a:xfrm>
          <a:prstGeom prst="rect">
            <a:avLst/>
          </a:prstGeom>
          <a:effectLst/>
        </p:spPr>
      </p:pic>
      <p:cxnSp>
        <p:nvCxnSpPr>
          <p:cNvPr id="9" name="Straight Connector 8"/>
          <p:cNvCxnSpPr>
            <a:cxnSpLocks noGrp="1" noRot="1" noChangeAspect="1" noMove="1" noResize="1" noEditPoints="1" noAdjustHandles="1" noChangeArrowheads="1" noChangeShapeType="1"/>
          </p:cNvCxnSpPr>
          <p:nvPr/>
        </p:nvCxnSpPr>
        <p:spPr>
          <a:xfrm>
            <a:off x="5080934" y="2115117"/>
            <a:ext cx="6309360" cy="0"/>
          </a:xfrm>
          <a:prstGeom prst="line">
            <a:avLst/>
          </a:prstGeom>
          <a:ln w="19050">
            <a:solidFill>
              <a:srgbClr val="4C81B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56851" y="637762"/>
            <a:ext cx="9888496" cy="900131"/>
          </a:xfrm>
        </p:spPr>
        <p:txBody>
          <a:bodyPr anchor="t">
            <a:normAutofit/>
          </a:bodyPr>
          <a:lstStyle/>
          <a:p>
            <a:r>
              <a:rPr lang="pt-BR" sz="2800">
                <a:solidFill>
                  <a:schemeClr val="bg1"/>
                </a:solidFill>
              </a:rPr>
              <a:t>Proposições principais
</a:t>
            </a:r>
            <a:endParaRPr lang="pt-BR" sz="2800">
              <a:solidFill>
                <a:schemeClr val="bg1"/>
              </a:solidFill>
            </a:endParaRPr>
          </a:p>
        </p:txBody>
      </p:sp>
      <p:sp>
        <p:nvSpPr>
          <p:cNvPr id="10" name="Rectangle 9"/>
          <p:cNvSpPr>
            <a:spLocks noGrp="1" noRot="1" noChangeAspect="1" noMove="1" noResize="1" noEditPoints="1" noAdjustHandles="1" noChangeArrowheads="1" noChangeShapeType="1" noTextEdit="1"/>
          </p:cNvSpPr>
          <p:nvPr/>
        </p:nvSpPr>
        <p:spPr>
          <a:xfrm>
            <a:off x="0" y="169880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1155548" y="2217343"/>
            <a:ext cx="9880893" cy="3959619"/>
          </a:xfrm>
        </p:spPr>
        <p:txBody>
          <a:bodyPr>
            <a:normAutofit fontScale="60000"/>
          </a:bodyPr>
          <a:lstStyle/>
          <a:p>
            <a:pPr algn="just"/>
            <a:r>
              <a:rPr lang="pt-BR" sz="2000" dirty="0"/>
              <a:t>6 – </a:t>
            </a:r>
            <a:r>
              <a:rPr lang="pt-BR" sz="2400" dirty="0">
                <a:latin typeface="Times New Roman" panose="02020603050405020304" pitchFamily="18" charset="0"/>
                <a:cs typeface="Times New Roman" panose="02020603050405020304" pitchFamily="18" charset="0"/>
              </a:rPr>
              <a:t>Poupança doméstica e poupança externa são substitutos, e não complementares. </a:t>
            </a:r>
            <a:endParaRPr lang="pt-BR" sz="2400" dirty="0">
              <a:latin typeface="Times New Roman" panose="02020603050405020304" pitchFamily="18" charset="0"/>
              <a:cs typeface="Times New Roman" panose="02020603050405020304" pitchFamily="18" charset="0"/>
            </a:endParaRPr>
          </a:p>
          <a:p>
            <a:pPr algn="just"/>
            <a:r>
              <a:rPr lang="pt-BR" sz="2055" dirty="0">
                <a:latin typeface="Times New Roman" panose="02020603050405020304" pitchFamily="18" charset="0"/>
                <a:cs typeface="Times New Roman" panose="02020603050405020304" pitchFamily="18" charset="0"/>
              </a:rPr>
              <a:t>
</a:t>
            </a:r>
            <a:endParaRPr lang="pt-BR" sz="2055" dirty="0">
              <a:latin typeface="Times New Roman" panose="02020603050405020304" pitchFamily="18" charset="0"/>
              <a:cs typeface="Times New Roman" panose="02020603050405020304" pitchFamily="18" charset="0"/>
            </a:endParaRPr>
          </a:p>
          <a:p>
            <a:pPr lvl="1" algn="just"/>
            <a:endParaRPr lang="pt-BR" sz="2400" dirty="0">
              <a:latin typeface="Times New Roman" panose="02020603050405020304" pitchFamily="18" charset="0"/>
              <a:cs typeface="Times New Roman" panose="02020603050405020304" pitchFamily="18" charset="0"/>
            </a:endParaRPr>
          </a:p>
          <a:p>
            <a:pPr lvl="1" algn="just"/>
            <a:r>
              <a:rPr lang="pt-BR" sz="2400" dirty="0">
                <a:latin typeface="Times New Roman" panose="02020603050405020304" pitchFamily="18" charset="0"/>
                <a:cs typeface="Times New Roman" panose="02020603050405020304" pitchFamily="18" charset="0"/>
              </a:rPr>
              <a:t>De fato, a poupança agregada é determinada pelo investimento; mas a composição da poupança depende do nível da taxa de câmbio real. 
</a:t>
            </a:r>
            <a:endParaRPr lang="pt-BR" sz="2400" dirty="0">
              <a:latin typeface="Times New Roman" panose="02020603050405020304" pitchFamily="18" charset="0"/>
              <a:cs typeface="Times New Roman" panose="02020603050405020304" pitchFamily="18" charset="0"/>
            </a:endParaRPr>
          </a:p>
          <a:p>
            <a:pPr lvl="1" algn="just"/>
            <a:r>
              <a:rPr lang="pt-BR" sz="2400" dirty="0">
                <a:latin typeface="Times New Roman" panose="02020603050405020304" pitchFamily="18" charset="0"/>
                <a:cs typeface="Times New Roman" panose="02020603050405020304" pitchFamily="18" charset="0"/>
              </a:rPr>
              <a:t>O aumento da poupança externa – devido à valorização da taxa de câmbio real – está associado à redução da poupança doméstica; porque a valorização da taxa de câmbio real produz uma redução da participação dos lucros na renda nacional – à medida que os salários reais aumentam em relação à produtividade do trabalho. </a:t>
            </a:r>
            <a:endParaRPr lang="pt-BR" sz="2400" dirty="0">
              <a:latin typeface="Times New Roman" panose="02020603050405020304" pitchFamily="18" charset="0"/>
              <a:cs typeface="Times New Roman" panose="02020603050405020304" pitchFamily="18" charset="0"/>
            </a:endParaRPr>
          </a:p>
          <a:p>
            <a:pPr marL="457200" lvl="1" indent="0" algn="just">
              <a:buNone/>
            </a:pPr>
            <a:endParaRPr lang="pt-BR" sz="2400" dirty="0">
              <a:latin typeface="Times New Roman" panose="02020603050405020304" pitchFamily="18" charset="0"/>
              <a:cs typeface="Times New Roman" panose="02020603050405020304" pitchFamily="18" charset="0"/>
            </a:endParaRPr>
          </a:p>
          <a:p>
            <a:pPr lvl="1" algn="just"/>
            <a:r>
              <a:rPr lang="pt-BR" sz="2400" dirty="0">
                <a:latin typeface="Times New Roman" panose="02020603050405020304" pitchFamily="18" charset="0"/>
                <a:cs typeface="Times New Roman" panose="02020603050405020304" pitchFamily="18" charset="0"/>
              </a:rPr>
              <a:t>Como a propensão a poupar a partir dos lucros é maior do que a propensão a poupar a partir dos salários; segue-se que a redução da participação nos lucros devido à valorização da taxa de câmbio resultará em uma redução da poupança privada doméstica.</a:t>
            </a:r>
            <a:endParaRPr lang="pt-BR"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Caixa de Texto 4"/>
              <p:cNvSpPr txBox="1"/>
              <p:nvPr/>
            </p:nvSpPr>
            <p:spPr>
              <a:xfrm>
                <a:off x="1968500" y="2576195"/>
                <a:ext cx="6327775" cy="624840"/>
              </a:xfrm>
              <a:prstGeom prst="rect">
                <a:avLst/>
              </a:prstGeom>
              <a:noFill/>
            </p:spPr>
            <p:txBody>
              <a:bodyPr wrap="square" rtlCol="0">
                <a:noAutofit/>
              </a:bodyPr>
              <a:p>
                <a14:m>
                  <m:oMathPara xmlns:m="http://schemas.openxmlformats.org/officeDocument/2006/math">
                    <m:oMathParaPr>
                      <m:jc m:val="centerGroup"/>
                    </m:oMathParaPr>
                    <m:oMath xmlns:m="http://schemas.openxmlformats.org/officeDocument/2006/math">
                      <m:r>
                        <a:rPr lang="en-US" altLang="pt-BR" i="1">
                          <a:latin typeface="Cambria Math" panose="02040503050406030204" charset="0"/>
                          <a:cs typeface="Cambria Math" panose="02040503050406030204" charset="0"/>
                        </a:rPr>
                        <m:t>𝐼</m:t>
                      </m:r>
                      <m:r>
                        <a:rPr lang="en-US" altLang="pt-BR" i="1">
                          <a:latin typeface="Cambria Math" panose="02040503050406030204" charset="0"/>
                          <a:cs typeface="Cambria Math" panose="02040503050406030204" charset="0"/>
                        </a:rPr>
                        <m:t> =</m:t>
                      </m:r>
                      <m:d>
                        <m:dPr>
                          <m:begChr m:val="["/>
                          <m:endChr m:val="]"/>
                          <m:ctrlPr>
                            <a:rPr lang="en-US" altLang="pt-BR" i="1">
                              <a:latin typeface="Cambria Math" panose="02040503050406030204" charset="0"/>
                              <a:cs typeface="Cambria Math" panose="02040503050406030204" charset="0"/>
                            </a:rPr>
                          </m:ctrlPr>
                        </m:dPr>
                        <m:e>
                          <m:sSub>
                            <m:sSubPr>
                              <m:ctrlPr>
                                <a:rPr lang="en-US" altLang="pt-BR" i="1">
                                  <a:latin typeface="Cambria Math" panose="02040503050406030204" charset="0"/>
                                  <a:cs typeface="Cambria Math" panose="02040503050406030204" charset="0"/>
                                </a:rPr>
                              </m:ctrlPr>
                            </m:sSubPr>
                            <m:e>
                              <m:r>
                                <a:rPr lang="en-US" altLang="pt-BR" i="1">
                                  <a:latin typeface="Cambria Math" panose="02040503050406030204" charset="0"/>
                                  <a:cs typeface="Cambria Math" panose="02040503050406030204" charset="0"/>
                                </a:rPr>
                                <m:t>𝑆</m:t>
                              </m:r>
                            </m:e>
                            <m:sub>
                              <m:r>
                                <a:rPr lang="en-US" altLang="pt-BR" i="1">
                                  <a:latin typeface="Cambria Math" panose="02040503050406030204" charset="0"/>
                                  <a:cs typeface="Cambria Math" panose="02040503050406030204" charset="0"/>
                                </a:rPr>
                                <m:t>𝑓𝑎𝑚</m:t>
                              </m:r>
                              <m:r>
                                <a:rPr lang="en-US" altLang="pt-BR" i="1">
                                  <a:latin typeface="Cambria Math" panose="02040503050406030204" charset="0"/>
                                  <a:cs typeface="Cambria Math" panose="02040503050406030204" charset="0"/>
                                </a:rPr>
                                <m:t>í</m:t>
                              </m:r>
                              <m:r>
                                <a:rPr lang="en-US" altLang="pt-BR" i="1">
                                  <a:latin typeface="Cambria Math" panose="02040503050406030204" charset="0"/>
                                  <a:cs typeface="Cambria Math" panose="02040503050406030204" charset="0"/>
                                </a:rPr>
                                <m:t>𝑙𝑖𝑎𝑠</m:t>
                              </m:r>
                            </m:sub>
                          </m:sSub>
                          <m:r>
                            <a:rPr lang="en-US" altLang="pt-BR" i="1">
                              <a:latin typeface="Cambria Math" panose="02040503050406030204" charset="0"/>
                              <a:cs typeface="Cambria Math" panose="02040503050406030204" charset="0"/>
                            </a:rPr>
                            <m:t>+ </m:t>
                          </m:r>
                          <m:sSub>
                            <m:sSubPr>
                              <m:ctrlPr>
                                <a:rPr lang="en-US" altLang="pt-BR" i="1">
                                  <a:latin typeface="Cambria Math" panose="02040503050406030204" charset="0"/>
                                  <a:cs typeface="Cambria Math" panose="02040503050406030204" charset="0"/>
                                </a:rPr>
                              </m:ctrlPr>
                            </m:sSubPr>
                            <m:e>
                              <m:r>
                                <a:rPr lang="en-US" altLang="pt-BR" i="1">
                                  <a:latin typeface="Cambria Math" panose="02040503050406030204" charset="0"/>
                                  <a:cs typeface="Cambria Math" panose="02040503050406030204" charset="0"/>
                                </a:rPr>
                                <m:t>𝑆</m:t>
                              </m:r>
                            </m:e>
                            <m:sub>
                              <m:r>
                                <a:rPr lang="en-US" altLang="pt-BR" i="1">
                                  <a:latin typeface="Cambria Math" panose="02040503050406030204" charset="0"/>
                                  <a:cs typeface="Cambria Math" panose="02040503050406030204" charset="0"/>
                                </a:rPr>
                                <m:t>𝑓𝑖𝑟𝑚𝑎𝑠</m:t>
                              </m:r>
                            </m:sub>
                          </m:sSub>
                          <m:r>
                            <a:rPr lang="en-US" altLang="pt-BR" i="1">
                              <a:latin typeface="Cambria Math" panose="02040503050406030204" charset="0"/>
                              <a:cs typeface="Cambria Math" panose="02040503050406030204" charset="0"/>
                            </a:rPr>
                            <m:t>+ </m:t>
                          </m:r>
                          <m:sSub>
                            <m:sSubPr>
                              <m:ctrlPr>
                                <a:rPr lang="en-US" altLang="pt-BR" i="1">
                                  <a:latin typeface="Cambria Math" panose="02040503050406030204" charset="0"/>
                                  <a:cs typeface="Cambria Math" panose="02040503050406030204" charset="0"/>
                                </a:rPr>
                              </m:ctrlPr>
                            </m:sSubPr>
                            <m:e>
                              <m:r>
                                <a:rPr lang="en-US" altLang="pt-BR" i="1">
                                  <a:latin typeface="Cambria Math" panose="02040503050406030204" charset="0"/>
                                  <a:cs typeface="Cambria Math" panose="02040503050406030204" charset="0"/>
                                </a:rPr>
                                <m:t>𝑆</m:t>
                              </m:r>
                            </m:e>
                            <m:sub>
                              <m:r>
                                <a:rPr lang="en-US" altLang="pt-BR" i="1">
                                  <a:latin typeface="Cambria Math" panose="02040503050406030204" charset="0"/>
                                  <a:cs typeface="Cambria Math" panose="02040503050406030204" charset="0"/>
                                </a:rPr>
                                <m:t>𝑔𝑜𝑣𝑒𝑟𝑛𝑜</m:t>
                              </m:r>
                            </m:sub>
                          </m:sSub>
                        </m:e>
                      </m:d>
                      <m:r>
                        <a:rPr lang="en-US" altLang="pt-BR" i="1">
                          <a:latin typeface="Cambria Math" panose="02040503050406030204" charset="0"/>
                          <a:cs typeface="Cambria Math" panose="02040503050406030204" charset="0"/>
                        </a:rPr>
                        <m:t>+ </m:t>
                      </m:r>
                      <m:sSub>
                        <m:sSubPr>
                          <m:ctrlPr>
                            <a:rPr lang="en-US" altLang="pt-BR" i="1">
                              <a:latin typeface="Cambria Math" panose="02040503050406030204" charset="0"/>
                              <a:cs typeface="Cambria Math" panose="02040503050406030204" charset="0"/>
                            </a:rPr>
                          </m:ctrlPr>
                        </m:sSubPr>
                        <m:e>
                          <m:r>
                            <a:rPr lang="en-US" altLang="pt-BR" i="1">
                              <a:latin typeface="Cambria Math" panose="02040503050406030204" charset="0"/>
                              <a:cs typeface="Cambria Math" panose="02040503050406030204" charset="0"/>
                            </a:rPr>
                            <m:t>𝑆</m:t>
                          </m:r>
                        </m:e>
                        <m:sub>
                          <m:r>
                            <a:rPr lang="en-US" altLang="pt-BR" i="1">
                              <a:latin typeface="Cambria Math" panose="02040503050406030204" charset="0"/>
                              <a:cs typeface="Cambria Math" panose="02040503050406030204" charset="0"/>
                            </a:rPr>
                            <m:t>𝑒𝑥𝑡𝑒𝑟𝑛𝑎</m:t>
                          </m:r>
                        </m:sub>
                      </m:sSub>
                    </m:oMath>
                  </m:oMathPara>
                </a14:m>
                <a:endParaRPr lang="pt-BR" altLang="en-US"/>
              </a:p>
            </p:txBody>
          </p:sp>
        </mc:Choice>
        <mc:Fallback>
          <p:sp>
            <p:nvSpPr>
              <p:cNvPr id="5" name="Caixa de Texto 4"/>
              <p:cNvSpPr txBox="1">
                <a:spLocks noRot="1" noChangeAspect="1" noMove="1" noResize="1" noEditPoints="1" noAdjustHandles="1" noChangeArrowheads="1" noChangeShapeType="1" noTextEdit="1"/>
              </p:cNvSpPr>
              <p:nvPr/>
            </p:nvSpPr>
            <p:spPr>
              <a:xfrm>
                <a:off x="1968500" y="2576195"/>
                <a:ext cx="6327775" cy="624840"/>
              </a:xfrm>
              <a:prstGeom prst="rect">
                <a:avLst/>
              </a:prstGeom>
              <a:blipFill rotWithShape="1">
                <a:blip r:embed="rId1"/>
                <a:stretch>
                  <a:fillRect/>
                </a:stretch>
              </a:blipFill>
            </p:spPr>
            <p:txBody>
              <a:bodyPr/>
              <a:lstStyle/>
              <a:p>
                <a:r>
                  <a:rPr lang="pt-BR"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90500"/>
            <a:ext cx="9697720" cy="1200150"/>
          </a:xfrm>
        </p:spPr>
        <p:txBody>
          <a:bodyPr>
            <a:noAutofit/>
          </a:bodyPr>
          <a:lstStyle/>
          <a:p>
            <a:pPr algn="ctr"/>
            <a:r>
              <a:rPr lang="pt-BR" sz="2800" dirty="0"/>
              <a:t>Investimento e Poupança, Brasil X Países Ricos (Banco Mundial, 2017)</a:t>
            </a:r>
            <a:endParaRPr lang="pt-BR" sz="2800" dirty="0"/>
          </a:p>
        </p:txBody>
      </p:sp>
      <p:graphicFrame>
        <p:nvGraphicFramePr>
          <p:cNvPr id="4" name="Objeto 3"/>
          <p:cNvGraphicFramePr>
            <a:graphicFrameLocks noChangeAspect="1"/>
          </p:cNvGraphicFramePr>
          <p:nvPr/>
        </p:nvGraphicFramePr>
        <p:xfrm>
          <a:off x="1703512" y="1772816"/>
          <a:ext cx="8856984" cy="4392488"/>
        </p:xfrm>
        <a:graphic>
          <a:graphicData uri="http://schemas.openxmlformats.org/presentationml/2006/ole">
            <mc:AlternateContent xmlns:mc="http://schemas.openxmlformats.org/markup-compatibility/2006">
              <mc:Choice xmlns:v="urn:schemas-microsoft-com:vml" Requires="v">
                <p:oleObj spid="_x0000_s0" name="Planilha" r:id="rId1" imgW="9258300" imgH="2857500" progId="Excel.Sheet.12">
                  <p:embed/>
                </p:oleObj>
              </mc:Choice>
              <mc:Fallback>
                <p:oleObj name="Planilha" r:id="rId1" imgW="9258300" imgH="2857500" progId="Excel.Sheet.12">
                  <p:embed/>
                  <p:pic>
                    <p:nvPicPr>
                      <p:cNvPr id="0" name="Objeto 3"/>
                      <p:cNvPicPr/>
                      <p:nvPr/>
                    </p:nvPicPr>
                    <p:blipFill>
                      <a:blip r:embed="rId2"/>
                      <a:stretch>
                        <a:fillRect/>
                      </a:stretch>
                    </p:blipFill>
                    <p:spPr>
                      <a:xfrm>
                        <a:off x="1703512" y="1772816"/>
                        <a:ext cx="8856984" cy="4392488"/>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a:t>Investimento e Poupança nos BRICS (2017)</a:t>
            </a:r>
            <a:endParaRPr lang="en-US" dirty="0"/>
          </a:p>
        </p:txBody>
      </p:sp>
      <p:graphicFrame>
        <p:nvGraphicFramePr>
          <p:cNvPr id="3" name="Objeto 2"/>
          <p:cNvGraphicFramePr>
            <a:graphicFrameLocks noChangeAspect="1"/>
          </p:cNvGraphicFramePr>
          <p:nvPr/>
        </p:nvGraphicFramePr>
        <p:xfrm>
          <a:off x="1919536" y="2132856"/>
          <a:ext cx="8424936" cy="3456384"/>
        </p:xfrm>
        <a:graphic>
          <a:graphicData uri="http://schemas.openxmlformats.org/presentationml/2006/ole">
            <mc:AlternateContent xmlns:mc="http://schemas.openxmlformats.org/markup-compatibility/2006">
              <mc:Choice xmlns:v="urn:schemas-microsoft-com:vml" Requires="v">
                <p:oleObj spid="_x0000_s0" name="Planilha" r:id="rId1" imgW="9258300" imgH="1841500" progId="Excel.Sheet.12">
                  <p:embed/>
                </p:oleObj>
              </mc:Choice>
              <mc:Fallback>
                <p:oleObj name="Planilha" r:id="rId1" imgW="9258300" imgH="1841500" progId="Excel.Sheet.12">
                  <p:embed/>
                  <p:pic>
                    <p:nvPicPr>
                      <p:cNvPr id="0" name="Objeto 2"/>
                      <p:cNvPicPr/>
                      <p:nvPr/>
                    </p:nvPicPr>
                    <p:blipFill>
                      <a:blip r:embed="rId2"/>
                      <a:stretch>
                        <a:fillRect/>
                      </a:stretch>
                    </p:blipFill>
                    <p:spPr>
                      <a:xfrm>
                        <a:off x="1919536" y="2132856"/>
                        <a:ext cx="8424936" cy="3456384"/>
                      </a:xfrm>
                      <a:prstGeom prst="rect">
                        <a:avLst/>
                      </a:prstGeom>
                    </p:spPr>
                  </p:pic>
                </p:oleObj>
              </mc:Fallback>
            </mc:AlternateContent>
          </a:graphicData>
        </a:graphic>
      </p:graphicFrame>
      <p:sp>
        <p:nvSpPr>
          <p:cNvPr id="4" name="CaixaDeTexto 3"/>
          <p:cNvSpPr txBox="1"/>
          <p:nvPr/>
        </p:nvSpPr>
        <p:spPr>
          <a:xfrm>
            <a:off x="2279576" y="5805264"/>
            <a:ext cx="5400600" cy="369332"/>
          </a:xfrm>
          <a:prstGeom prst="rect">
            <a:avLst/>
          </a:prstGeom>
          <a:noFill/>
        </p:spPr>
        <p:txBody>
          <a:bodyPr wrap="square" rtlCol="0">
            <a:spAutoFit/>
          </a:bodyPr>
          <a:lstStyle/>
          <a:p>
            <a:r>
              <a:rPr lang="pt-BR" dirty="0"/>
              <a:t>Fonte: Banco Mundial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a:t>Investimento e Poupança nas três grandes economias da América Latina (Banco Mundial, 2017)</a:t>
            </a:r>
            <a:endParaRPr lang="en-US" dirty="0"/>
          </a:p>
        </p:txBody>
      </p:sp>
      <p:graphicFrame>
        <p:nvGraphicFramePr>
          <p:cNvPr id="3" name="Objeto 2"/>
          <p:cNvGraphicFramePr>
            <a:graphicFrameLocks noChangeAspect="1"/>
          </p:cNvGraphicFramePr>
          <p:nvPr/>
        </p:nvGraphicFramePr>
        <p:xfrm>
          <a:off x="1775520" y="1988840"/>
          <a:ext cx="8640960" cy="3735660"/>
        </p:xfrm>
        <a:graphic>
          <a:graphicData uri="http://schemas.openxmlformats.org/presentationml/2006/ole">
            <mc:AlternateContent xmlns:mc="http://schemas.openxmlformats.org/markup-compatibility/2006">
              <mc:Choice xmlns:v="urn:schemas-microsoft-com:vml" Requires="v">
                <p:oleObj spid="_x0000_s0" name="Planilha" r:id="rId1" imgW="9258300" imgH="1333500" progId="Excel.Sheet.12">
                  <p:embed/>
                </p:oleObj>
              </mc:Choice>
              <mc:Fallback>
                <p:oleObj name="Planilha" r:id="rId1" imgW="9258300" imgH="1333500" progId="Excel.Sheet.12">
                  <p:embed/>
                  <p:pic>
                    <p:nvPicPr>
                      <p:cNvPr id="0" name="Objeto 2"/>
                      <p:cNvPicPr/>
                      <p:nvPr/>
                    </p:nvPicPr>
                    <p:blipFill>
                      <a:blip r:embed="rId2"/>
                      <a:stretch>
                        <a:fillRect/>
                      </a:stretch>
                    </p:blipFill>
                    <p:spPr>
                      <a:xfrm>
                        <a:off x="1775520" y="1988840"/>
                        <a:ext cx="8640960" cy="373566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noGrp="1"/>
          </p:cNvGraphicFramePr>
          <p:nvPr/>
        </p:nvGraphicFramePr>
        <p:xfrm>
          <a:off x="1631504" y="0"/>
          <a:ext cx="9036496" cy="674136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noGrp="1"/>
          </p:cNvGraphicFramePr>
          <p:nvPr/>
        </p:nvGraphicFramePr>
        <p:xfrm>
          <a:off x="1631504" y="116632"/>
          <a:ext cx="9036496" cy="659307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noGrp="1"/>
          </p:cNvGraphicFramePr>
          <p:nvPr/>
        </p:nvGraphicFramePr>
        <p:xfrm>
          <a:off x="1524000" y="0"/>
          <a:ext cx="9144000" cy="672553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noGrp="1"/>
          </p:cNvGraphicFramePr>
          <p:nvPr/>
        </p:nvGraphicFramePr>
        <p:xfrm>
          <a:off x="1524000" y="116632"/>
          <a:ext cx="9144000" cy="662473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noGrp="1"/>
          </p:cNvGraphicFramePr>
          <p:nvPr/>
        </p:nvGraphicFramePr>
        <p:xfrm>
          <a:off x="1631504" y="0"/>
          <a:ext cx="9036496" cy="68580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noGrp="1"/>
          </p:cNvGraphicFramePr>
          <p:nvPr/>
        </p:nvGraphicFramePr>
        <p:xfrm>
          <a:off x="1631504" y="0"/>
          <a:ext cx="9036496" cy="643750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56970" y="637540"/>
            <a:ext cx="10731500" cy="900430"/>
          </a:xfrm>
        </p:spPr>
        <p:txBody>
          <a:bodyPr anchor="t">
            <a:normAutofit/>
          </a:bodyPr>
          <a:lstStyle/>
          <a:p>
            <a:r>
              <a:rPr lang="pt-BR" sz="4000">
                <a:solidFill>
                  <a:schemeClr val="bg1"/>
                </a:solidFill>
              </a:rPr>
              <a:t>As Fontes do Crescimento da Produtividade </a:t>
            </a:r>
            <a:endParaRPr lang="en-US" sz="4000">
              <a:solidFill>
                <a:schemeClr val="bg1"/>
              </a:solidFill>
            </a:endParaRPr>
          </a:p>
        </p:txBody>
      </p:sp>
      <p:sp>
        <p:nvSpPr>
          <p:cNvPr id="10" name="Rectangle 9"/>
          <p:cNvSpPr>
            <a:spLocks noGrp="1" noRot="1" noChangeAspect="1" noMove="1" noResize="1" noEditPoints="1" noAdjustHandles="1" noChangeArrowheads="1" noChangeShapeType="1" noTextEdit="1"/>
          </p:cNvSpPr>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1155548" y="2217343"/>
            <a:ext cx="9880893" cy="4325500"/>
          </a:xfrm>
        </p:spPr>
        <p:txBody>
          <a:bodyPr>
            <a:normAutofit/>
          </a:bodyPr>
          <a:lstStyle/>
          <a:p>
            <a:pPr algn="just"/>
            <a:r>
              <a:rPr lang="pt-BR" sz="2200" dirty="0"/>
              <a:t>Na tradição Keynesiano-Estruturalista (ou novo-desenvolvimentista) o crescimento da produtividade do trabalho depende do seguinte conjunto de fatores: </a:t>
            </a:r>
            <a:endParaRPr lang="pt-BR" sz="2200" dirty="0"/>
          </a:p>
          <a:p>
            <a:pPr lvl="1" algn="just"/>
            <a:r>
              <a:rPr lang="pt-BR" sz="2200" i="1" dirty="0"/>
              <a:t>Progresso Técnico</a:t>
            </a:r>
            <a:r>
              <a:rPr lang="pt-BR" sz="2200" dirty="0"/>
              <a:t>: </a:t>
            </a:r>
            <a:r>
              <a:rPr lang="pt-BR" sz="2200" i="1" dirty="0"/>
              <a:t>incorporado</a:t>
            </a:r>
            <a:r>
              <a:rPr lang="pt-BR" sz="2200" dirty="0"/>
              <a:t> em máquinas e equipamentos (</a:t>
            </a:r>
            <a:r>
              <a:rPr lang="pt-BR" sz="2200" dirty="0" err="1"/>
              <a:t>Kaldor</a:t>
            </a:r>
            <a:r>
              <a:rPr lang="pt-BR" sz="2200" dirty="0"/>
              <a:t>, 1957) e, portanto, dependente da </a:t>
            </a:r>
            <a:r>
              <a:rPr lang="pt-BR" sz="2200" i="1" dirty="0"/>
              <a:t>acumulação de capital</a:t>
            </a:r>
            <a:r>
              <a:rPr lang="pt-BR" sz="2200" dirty="0"/>
              <a:t>; ou </a:t>
            </a:r>
            <a:r>
              <a:rPr lang="pt-BR" sz="2200" i="1" dirty="0"/>
              <a:t>desincorporado</a:t>
            </a:r>
            <a:r>
              <a:rPr lang="pt-BR" sz="2200" dirty="0"/>
              <a:t> como  decorrência  das </a:t>
            </a:r>
            <a:r>
              <a:rPr lang="pt-BR" sz="2200" i="1" dirty="0"/>
              <a:t>economias dinâmicas de escala</a:t>
            </a:r>
            <a:r>
              <a:rPr lang="pt-BR" sz="2200" dirty="0"/>
              <a:t> (Arrow, 1962), originadas pela </a:t>
            </a:r>
            <a:r>
              <a:rPr lang="pt-BR" sz="2200" i="1" dirty="0"/>
              <a:t>expansão da produção física da indústria de transformação</a:t>
            </a:r>
            <a:r>
              <a:rPr lang="pt-BR" sz="2200" dirty="0"/>
              <a:t> (</a:t>
            </a:r>
            <a:r>
              <a:rPr lang="pt-BR" sz="2200" dirty="0" err="1"/>
              <a:t>Thirwall</a:t>
            </a:r>
            <a:r>
              <a:rPr lang="pt-BR" sz="2200" dirty="0"/>
              <a:t>, 2002) </a:t>
            </a:r>
            <a:endParaRPr lang="pt-BR" sz="2200" dirty="0"/>
          </a:p>
          <a:p>
            <a:pPr lvl="1" algn="just"/>
            <a:r>
              <a:rPr lang="pt-BR" sz="2200" i="1" dirty="0"/>
              <a:t>Mudança estrutural</a:t>
            </a:r>
            <a:r>
              <a:rPr lang="pt-BR" sz="2200" dirty="0"/>
              <a:t>: mudança na </a:t>
            </a:r>
            <a:r>
              <a:rPr lang="pt-BR" sz="2200" i="1" dirty="0"/>
              <a:t>composição da estrutura produtiva</a:t>
            </a:r>
            <a:r>
              <a:rPr lang="pt-BR" sz="2200" dirty="0"/>
              <a:t> na direção de setores mais complexos (</a:t>
            </a:r>
            <a:r>
              <a:rPr lang="pt-BR" sz="2200" dirty="0" err="1"/>
              <a:t>Hildalgo</a:t>
            </a:r>
            <a:r>
              <a:rPr lang="pt-BR" sz="2200" dirty="0"/>
              <a:t> , 2015) ou sofisticados, ou seja,  com maior valor adicionado per-capita (Bresser-Pereira, Oreiro e Marconi, 2014). </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56851" y="637762"/>
            <a:ext cx="9888496" cy="900131"/>
          </a:xfrm>
        </p:spPr>
        <p:txBody>
          <a:bodyPr anchor="t">
            <a:normAutofit/>
          </a:bodyPr>
          <a:lstStyle/>
          <a:p>
            <a:r>
              <a:rPr lang="pt-BR" sz="2800">
                <a:solidFill>
                  <a:schemeClr val="bg1"/>
                </a:solidFill>
              </a:rPr>
              <a:t>Proposições principais
</a:t>
            </a:r>
            <a:endParaRPr lang="pt-BR" sz="2800">
              <a:solidFill>
                <a:schemeClr val="bg1"/>
              </a:solidFill>
            </a:endParaRPr>
          </a:p>
        </p:txBody>
      </p:sp>
      <p:sp>
        <p:nvSpPr>
          <p:cNvPr id="10" name="Rectangle 9"/>
          <p:cNvSpPr>
            <a:spLocks noGrp="1" noRot="1" noChangeAspect="1" noMove="1" noResize="1" noEditPoints="1" noAdjustHandles="1" noChangeArrowheads="1" noChangeShapeType="1" noTextEdit="1"/>
          </p:cNvSpPr>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1155548" y="2217343"/>
            <a:ext cx="9880893" cy="3959619"/>
          </a:xfrm>
        </p:spPr>
        <p:txBody>
          <a:bodyPr>
            <a:normAutofit lnSpcReduction="10000"/>
          </a:bodyPr>
          <a:lstStyle/>
          <a:p>
            <a:pPr algn="just"/>
            <a:r>
              <a:rPr lang="pt-BR" sz="2400" dirty="0"/>
              <a:t>7 – A abundância de recursos naturais em um determinado país faz com que a taxa de câmbio de equilíbrio industrial – definida como aquele nível da taxa de câmbio que faz com que as empresas nacionais, que operam com tecnologia no estado da arte mundial, sejam competitivas tanto nos mercados interno quanto no exterior – seja maior do que a taxa de câmbio que garante o equilíbrio na conta corrente do balanço de pagamentos. 
</a:t>
            </a:r>
            <a:endParaRPr lang="pt-BR" sz="2400" dirty="0"/>
          </a:p>
          <a:p>
            <a:pPr lvl="1" algn="just"/>
            <a:r>
              <a:rPr lang="pt-BR" sz="2055" dirty="0"/>
              <a:t>Dessa forma, a sustentabilidade a longo prazo do processo de crescimento econômico dos países com abundantes recursos naturais exige que eles tenham superávit na conta corrente.</a:t>
            </a:r>
            <a:endParaRPr lang="pt-BR" sz="205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p:cNvPicPr>
            <a:picLocks noChangeAspect="1"/>
          </p:cNvPicPr>
          <p:nvPr/>
        </p:nvPicPr>
        <p:blipFill>
          <a:blip r:embed="rId1"/>
          <a:stretch>
            <a:fillRect/>
          </a:stretch>
        </p:blipFill>
        <p:spPr>
          <a:xfrm>
            <a:off x="477012" y="480060"/>
            <a:ext cx="11237976" cy="58978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p:cNvPicPr>
            <a:picLocks noChangeAspect="1"/>
          </p:cNvPicPr>
          <p:nvPr/>
        </p:nvPicPr>
        <p:blipFill>
          <a:blip r:embed="rId1"/>
          <a:stretch>
            <a:fillRect/>
          </a:stretch>
        </p:blipFill>
        <p:spPr>
          <a:xfrm>
            <a:off x="477012" y="480060"/>
            <a:ext cx="11162538" cy="589788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56851" y="637762"/>
            <a:ext cx="9888496" cy="900131"/>
          </a:xfrm>
        </p:spPr>
        <p:txBody>
          <a:bodyPr anchor="t">
            <a:normAutofit/>
          </a:bodyPr>
          <a:lstStyle/>
          <a:p>
            <a:r>
              <a:rPr lang="pt-BR" sz="2800" dirty="0">
                <a:solidFill>
                  <a:schemeClr val="bg1"/>
                </a:solidFill>
              </a:rPr>
              <a:t>Proposições principais
</a:t>
            </a:r>
            <a:endParaRPr lang="pt-BR" sz="2800" dirty="0">
              <a:solidFill>
                <a:schemeClr val="bg1"/>
              </a:solidFill>
            </a:endParaRPr>
          </a:p>
        </p:txBody>
      </p:sp>
      <p:sp>
        <p:nvSpPr>
          <p:cNvPr id="10" name="Rectangle 9"/>
          <p:cNvSpPr>
            <a:spLocks noGrp="1" noRot="1" noChangeAspect="1" noMove="1" noResize="1" noEditPoints="1" noAdjustHandles="1" noChangeArrowheads="1" noChangeShapeType="1" noTextEdit="1"/>
          </p:cNvSpPr>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1155548" y="2217343"/>
            <a:ext cx="9880893" cy="3959619"/>
          </a:xfrm>
        </p:spPr>
        <p:txBody>
          <a:bodyPr>
            <a:normAutofit fontScale="90000" lnSpcReduction="20000"/>
          </a:bodyPr>
          <a:lstStyle/>
          <a:p>
            <a:pPr algn="just"/>
            <a:r>
              <a:rPr lang="pt-BR" sz="2000" dirty="0"/>
              <a:t>8 – </a:t>
            </a:r>
            <a:r>
              <a:rPr lang="pt-BR" sz="2400" dirty="0">
                <a:latin typeface="Times New Roman" panose="02020603050405020304" pitchFamily="18" charset="0"/>
                <a:cs typeface="Times New Roman" panose="02020603050405020304" pitchFamily="18" charset="0"/>
              </a:rPr>
              <a:t>A adoção de uma estratégia de crescimento com poupança externa por muitos países em desenvolvimento de renda média, principalmente na América Latina, na década de 1990, foi outra fonte de supervalorização cambial real.
</a:t>
            </a:r>
            <a:endParaRPr lang="pt-BR" sz="2400" dirty="0">
              <a:latin typeface="Times New Roman" panose="02020603050405020304" pitchFamily="18" charset="0"/>
              <a:cs typeface="Times New Roman" panose="02020603050405020304" pitchFamily="18" charset="0"/>
            </a:endParaRPr>
          </a:p>
          <a:p>
            <a:pPr lvl="1" algn="just"/>
            <a:r>
              <a:rPr lang="pt-BR" sz="2400" dirty="0">
                <a:latin typeface="Times New Roman" panose="02020603050405020304" pitchFamily="18" charset="0"/>
                <a:cs typeface="Times New Roman" panose="02020603050405020304" pitchFamily="18" charset="0"/>
              </a:rPr>
              <a:t> O crescimento com poupança externa exige que os formuladores de políticas estabeleçam o nível das taxas de juros domésticas num patamar mais alto do que o correspondente à soma da taxa de juros internacional e do prêmio de risco do país. </a:t>
            </a:r>
            <a:endParaRPr lang="pt-BR" sz="2400" dirty="0">
              <a:latin typeface="Times New Roman" panose="02020603050405020304" pitchFamily="18" charset="0"/>
              <a:cs typeface="Times New Roman" panose="02020603050405020304" pitchFamily="18" charset="0"/>
            </a:endParaRPr>
          </a:p>
          <a:p>
            <a:pPr lvl="1" algn="just"/>
            <a:r>
              <a:rPr lang="pt-BR" sz="2400" dirty="0">
                <a:latin typeface="Times New Roman" panose="02020603050405020304" pitchFamily="18" charset="0"/>
                <a:cs typeface="Times New Roman" panose="02020603050405020304" pitchFamily="18" charset="0"/>
              </a:rPr>
              <a:t>O diferencial de taxa de juros induz as entradas de capital estrangeiro, resultando em superávit no saldo da conta de capital dos pagamentos e uma valorização da taxa de câmbio real em relação ao nível do saldo da conta corrente. </a:t>
            </a:r>
            <a:endParaRPr lang="pt-BR" sz="2400" dirty="0">
              <a:latin typeface="Times New Roman" panose="02020603050405020304" pitchFamily="18" charset="0"/>
              <a:cs typeface="Times New Roman" panose="02020603050405020304" pitchFamily="18" charset="0"/>
            </a:endParaRPr>
          </a:p>
          <a:p>
            <a:pPr lvl="1" algn="just"/>
            <a:r>
              <a:rPr lang="pt-BR" sz="2400" dirty="0">
                <a:latin typeface="Times New Roman" panose="02020603050405020304" pitchFamily="18" charset="0"/>
                <a:cs typeface="Times New Roman" panose="02020603050405020304" pitchFamily="18" charset="0"/>
              </a:rPr>
              <a:t>A adoção dessa estratégia requer liberalização financeira, principalmente a eliminação dos controles de capital. </a:t>
            </a:r>
            <a:endParaRPr lang="pt-B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p:cNvPicPr>
            <a:picLocks noChangeAspect="1"/>
          </p:cNvPicPr>
          <p:nvPr/>
        </p:nvPicPr>
        <p:blipFill>
          <a:blip r:embed="rId1"/>
          <a:stretch>
            <a:fillRect/>
          </a:stretch>
        </p:blipFill>
        <p:spPr>
          <a:xfrm>
            <a:off x="864273" y="643467"/>
            <a:ext cx="10463453" cy="557106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p:cNvSpPr>
            <a:spLocks noGrp="1" noRot="1" noChangeAspect="1" noMove="1" noResize="1" noEditPoints="1" noAdjustHandles="1" noChangeArrowheads="1" noChangeShapeType="1" noTextEdit="1"/>
          </p:cNvSpPr>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O Problema de Economia Política: Câmbio e Salários</a:t>
            </a:r>
            <a:endParaRPr lang="en-US" sz="3300" kern="1200">
              <a:solidFill>
                <a:srgbClr val="FFFFFF"/>
              </a:solidFill>
              <a:latin typeface="+mj-lt"/>
              <a:ea typeface="+mj-ea"/>
              <a:cs typeface="+mj-cs"/>
            </a:endParaRPr>
          </a:p>
        </p:txBody>
      </p:sp>
      <p:pic>
        <p:nvPicPr>
          <p:cNvPr id="5" name="Imagem 4" descr="Fundo preto com estrelas&#10;&#10;Descrição gerada automaticament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27804" y="1258009"/>
            <a:ext cx="7416546" cy="530471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90500"/>
            <a:ext cx="9635490" cy="1024890"/>
          </a:xfrm>
        </p:spPr>
        <p:txBody>
          <a:bodyPr>
            <a:normAutofit fontScale="90000"/>
          </a:bodyPr>
          <a:lstStyle/>
          <a:p>
            <a:pPr algn="ctr"/>
            <a:br>
              <a:rPr lang="pt-BR" dirty="0"/>
            </a:br>
            <a:br>
              <a:rPr lang="pt-BR" dirty="0"/>
            </a:br>
            <a:r>
              <a:rPr lang="pt-BR" dirty="0"/>
              <a:t>O elo perdido: sustentabilidade ecológica do desenvolvimento econômico e mudança estrutural 
</a:t>
            </a:r>
            <a:endParaRPr lang="pt-BR" dirty="0"/>
          </a:p>
        </p:txBody>
      </p:sp>
      <p:sp>
        <p:nvSpPr>
          <p:cNvPr id="3" name="Espaço Reservado para Conteúdo 2"/>
          <p:cNvSpPr>
            <a:spLocks noGrp="1"/>
          </p:cNvSpPr>
          <p:nvPr>
            <p:ph idx="1"/>
          </p:nvPr>
        </p:nvSpPr>
        <p:spPr>
          <a:xfrm>
            <a:off x="525780" y="1809750"/>
            <a:ext cx="10736580" cy="4875530"/>
          </a:xfrm>
        </p:spPr>
        <p:txBody>
          <a:bodyPr>
            <a:normAutofit fontScale="70000"/>
          </a:bodyPr>
          <a:lstStyle/>
          <a:p>
            <a:pPr marL="342900" indent="-342900" algn="just">
              <a:buFont typeface="Wingdings" panose="05000000000000000000" pitchFamily="2" charset="2"/>
              <a:buChar char="ü"/>
            </a:pPr>
            <a:r>
              <a:rPr lang="pt-BR" sz="2355" dirty="0">
                <a:latin typeface="Times New Roman" panose="02020603050405020304" pitchFamily="18" charset="0"/>
              </a:rPr>
              <a:t>A sustentabilidade ecológica do desenvolvimento econômico diz respeito à melhoria a longo prazo dos padrões de vida, considerando um </a:t>
            </a:r>
            <a:r>
              <a:rPr lang="pt-BR" sz="2355" i="1" dirty="0">
                <a:latin typeface="Times New Roman" panose="02020603050405020304" pitchFamily="18" charset="0"/>
              </a:rPr>
              <a:t>poliedro de elementos sociais, econômicos e ambientais</a:t>
            </a:r>
            <a:r>
              <a:rPr lang="pt-BR" sz="2355" dirty="0">
                <a:latin typeface="Times New Roman" panose="02020603050405020304" pitchFamily="18" charset="0"/>
              </a:rPr>
              <a:t>. 
</a:t>
            </a:r>
            <a:endParaRPr lang="pt-BR" sz="2355" dirty="0">
              <a:latin typeface="Times New Roman" panose="02020603050405020304" pitchFamily="18" charset="0"/>
            </a:endParaRPr>
          </a:p>
          <a:p>
            <a:pPr marL="342900" indent="-342900" algn="just">
              <a:buFont typeface="Wingdings" panose="05000000000000000000" pitchFamily="2" charset="2"/>
              <a:buChar char="ü"/>
            </a:pPr>
            <a:r>
              <a:rPr lang="pt-BR" sz="2355" dirty="0">
                <a:latin typeface="Times New Roman" panose="02020603050405020304" pitchFamily="18" charset="0"/>
              </a:rPr>
              <a:t>Uma visão estrutural da sustentabilidade ecológica deve se concentrar não no problema estático da escassez de recursos e na alocação deles por meio dos mecanismos de mercado (como na escola neoclássica), mas no problema dinâmico da criação de recursos, impulsionado pela demanda agregada e seus limites. 
</a:t>
            </a:r>
            <a:endParaRPr lang="pt-BR" sz="2355" dirty="0">
              <a:latin typeface="Times New Roman" panose="02020603050405020304" pitchFamily="18" charset="0"/>
            </a:endParaRPr>
          </a:p>
          <a:p>
            <a:pPr marL="342900" indent="-342900" algn="just">
              <a:buFont typeface="Wingdings" panose="05000000000000000000" pitchFamily="2" charset="2"/>
              <a:buChar char="ü"/>
            </a:pPr>
            <a:r>
              <a:rPr lang="pt-BR" sz="2355" dirty="0">
                <a:latin typeface="Times New Roman" panose="02020603050405020304" pitchFamily="18" charset="0"/>
              </a:rPr>
              <a:t>No arcabouço teórico pós-keynesiano está crescendo um campo de pesquisa chamado </a:t>
            </a:r>
            <a:r>
              <a:rPr lang="pt-BR" sz="2355" i="1" dirty="0">
                <a:latin typeface="Times New Roman" panose="02020603050405020304" pitchFamily="18" charset="0"/>
              </a:rPr>
              <a:t>Macroeconomia Ecológica</a:t>
            </a:r>
            <a:r>
              <a:rPr lang="pt-BR" sz="2355" dirty="0">
                <a:latin typeface="Times New Roman" panose="02020603050405020304" pitchFamily="18" charset="0"/>
              </a:rPr>
              <a:t> (</a:t>
            </a:r>
            <a:r>
              <a:rPr lang="pt-BR" sz="2355" dirty="0" err="1">
                <a:latin typeface="Times New Roman" panose="02020603050405020304" pitchFamily="18" charset="0"/>
              </a:rPr>
              <a:t>Hardt</a:t>
            </a:r>
            <a:r>
              <a:rPr lang="pt-BR" sz="2355" dirty="0">
                <a:latin typeface="Times New Roman" panose="02020603050405020304" pitchFamily="18" charset="0"/>
              </a:rPr>
              <a:t> e O'Neil, 2017; Fontana e Sawyer, 2016; </a:t>
            </a:r>
            <a:r>
              <a:rPr lang="pt-BR" sz="2355" dirty="0" err="1">
                <a:latin typeface="Times New Roman" panose="02020603050405020304" pitchFamily="18" charset="0"/>
              </a:rPr>
              <a:t>Guarini</a:t>
            </a:r>
            <a:r>
              <a:rPr lang="pt-BR" sz="2355" dirty="0">
                <a:latin typeface="Times New Roman" panose="02020603050405020304" pitchFamily="18" charset="0"/>
              </a:rPr>
              <a:t> e </a:t>
            </a:r>
            <a:r>
              <a:rPr lang="pt-BR" sz="2355" dirty="0" err="1">
                <a:latin typeface="Times New Roman" panose="02020603050405020304" pitchFamily="18" charset="0"/>
              </a:rPr>
              <a:t>Porcile</a:t>
            </a:r>
            <a:r>
              <a:rPr lang="pt-BR" sz="2355" dirty="0">
                <a:latin typeface="Times New Roman" panose="02020603050405020304" pitchFamily="18" charset="0"/>
              </a:rPr>
              <a:t>, 2016; Galindo et al., 2020) que estuda as principais questões ambientais fornecendo uma visão alternativa à economia ambiental convencional. 
</a:t>
            </a:r>
            <a:endParaRPr lang="pt-BR" sz="2355" dirty="0">
              <a:latin typeface="Times New Roman" panose="02020603050405020304" pitchFamily="18" charset="0"/>
            </a:endParaRPr>
          </a:p>
          <a:p>
            <a:pPr marL="342900" indent="-342900" algn="just">
              <a:buFont typeface="Wingdings" panose="05000000000000000000" pitchFamily="2" charset="2"/>
              <a:buChar char="ü"/>
            </a:pPr>
            <a:r>
              <a:rPr lang="pt-BR" sz="2355" dirty="0">
                <a:latin typeface="Times New Roman" panose="02020603050405020304" pitchFamily="18" charset="0"/>
              </a:rPr>
              <a:t>O novo-desenvolvimentismo pode ser integrado a essa nova onda heterodoxa com sua contribuição original para a compreensão do desenvolvimento econômico. </a:t>
            </a:r>
            <a:endParaRPr lang="pt-BR" sz="2355" dirty="0">
              <a:latin typeface="Times New Roman" panose="02020603050405020304" pitchFamily="18" charset="0"/>
            </a:endParaRPr>
          </a:p>
          <a:p>
            <a:pPr marL="342900" indent="-342900" algn="just">
              <a:buFont typeface="Wingdings" panose="05000000000000000000" pitchFamily="2" charset="2"/>
              <a:buChar char="ü"/>
            </a:pPr>
            <a:endParaRPr lang="pt-BR" sz="2355" dirty="0">
              <a:latin typeface="Times New Roman" panose="02020603050405020304" pitchFamily="18" charset="0"/>
            </a:endParaRPr>
          </a:p>
          <a:p>
            <a:pPr marL="342900" indent="-342900" algn="just">
              <a:buFont typeface="Wingdings" panose="05000000000000000000" pitchFamily="2" charset="2"/>
              <a:buChar char="ü"/>
            </a:pPr>
            <a:r>
              <a:rPr lang="pt-BR" sz="2355" dirty="0">
                <a:latin typeface="Times New Roman" panose="02020603050405020304" pitchFamily="18" charset="0"/>
              </a:rPr>
              <a:t>A seguir iremos introduzir alguns dos princípios básicos dessa escola em uma chave ecológica.</a:t>
            </a:r>
            <a:endParaRPr lang="en-US" sz="2355" b="0" i="0" dirty="0">
              <a:effectLst/>
              <a:latin typeface="Times New Roman" panose="02020603050405020304" pitchFamily="18" charset="0"/>
            </a:endParaRPr>
          </a:p>
          <a:p>
            <a:pPr marL="342900" indent="-342900" algn="l">
              <a:buFont typeface="Wingdings" panose="05000000000000000000" pitchFamily="2" charset="2"/>
              <a:buChar char="ü"/>
            </a:pPr>
            <a:endParaRPr lang="en-US" sz="2355" b="0" i="0" dirty="0">
              <a:effectLst/>
              <a:latin typeface="Times New Roman" panose="02020603050405020304" pitchFamily="18" charset="0"/>
            </a:endParaRPr>
          </a:p>
          <a:p>
            <a:pPr marL="342900" indent="-342900">
              <a:buFont typeface="Wingdings" panose="05000000000000000000" pitchFamily="2" charset="2"/>
              <a:buChar char="ü"/>
            </a:pPr>
            <a:endParaRPr lang="pt-BR" sz="235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69265"/>
            <a:ext cx="9404985" cy="1254760"/>
          </a:xfrm>
        </p:spPr>
        <p:txBody>
          <a:bodyPr>
            <a:normAutofit fontScale="90000"/>
          </a:bodyPr>
          <a:lstStyle/>
          <a:p>
            <a:pPr algn="ctr"/>
            <a:r>
              <a:rPr lang="pt-BR" dirty="0"/>
              <a:t>Progresso Tecnológico Ecológico e Mudança Estrutural Ecológica 
</a:t>
            </a:r>
            <a:endParaRPr lang="pt-BR" dirty="0"/>
          </a:p>
        </p:txBody>
      </p:sp>
      <p:sp>
        <p:nvSpPr>
          <p:cNvPr id="3" name="Espaço Reservado para Conteúdo 2"/>
          <p:cNvSpPr>
            <a:spLocks noGrp="1"/>
          </p:cNvSpPr>
          <p:nvPr>
            <p:ph idx="1"/>
          </p:nvPr>
        </p:nvSpPr>
        <p:spPr>
          <a:xfrm>
            <a:off x="525780" y="1454150"/>
            <a:ext cx="10077450" cy="5403850"/>
          </a:xfrm>
        </p:spPr>
        <p:txBody>
          <a:bodyPr>
            <a:noAutofit/>
          </a:bodyPr>
          <a:lstStyle/>
          <a:p>
            <a:pPr marL="342900" indent="-342900" algn="just">
              <a:buFont typeface="Wingdings" panose="05000000000000000000" pitchFamily="2" charset="2"/>
              <a:buChar char="ü"/>
            </a:pPr>
            <a:r>
              <a:rPr lang="pt-BR" sz="1300" dirty="0">
                <a:latin typeface="Times New Roman" panose="02020603050405020304" pitchFamily="18" charset="0"/>
                <a:ea typeface="Calibri" panose="020F0502020204030204" pitchFamily="34" charset="0"/>
              </a:rPr>
              <a:t>Os desafios ecológicos podem ser enfrentados por uma transição ecológica baseada no </a:t>
            </a:r>
            <a:r>
              <a:rPr lang="pt-BR" sz="1300" i="1" dirty="0">
                <a:latin typeface="Times New Roman" panose="02020603050405020304" pitchFamily="18" charset="0"/>
                <a:ea typeface="Calibri" panose="020F0502020204030204" pitchFamily="34" charset="0"/>
              </a:rPr>
              <a:t>Progresso Tecnológico Ecológico </a:t>
            </a:r>
            <a:r>
              <a:rPr lang="pt-BR" sz="1300" dirty="0">
                <a:latin typeface="Times New Roman" panose="02020603050405020304" pitchFamily="18" charset="0"/>
                <a:ea typeface="Calibri" panose="020F0502020204030204" pitchFamily="34" charset="0"/>
              </a:rPr>
              <a:t>e na </a:t>
            </a:r>
            <a:r>
              <a:rPr lang="pt-BR" sz="1300" i="1" dirty="0">
                <a:latin typeface="Times New Roman" panose="02020603050405020304" pitchFamily="18" charset="0"/>
                <a:ea typeface="Calibri" panose="020F0502020204030204" pitchFamily="34" charset="0"/>
              </a:rPr>
              <a:t>Mudança Estrutural Ecológica</a:t>
            </a:r>
            <a:r>
              <a:rPr lang="pt-BR" sz="1300" dirty="0">
                <a:latin typeface="Times New Roman" panose="02020603050405020304" pitchFamily="18" charset="0"/>
                <a:ea typeface="Calibri" panose="020F0502020204030204" pitchFamily="34" charset="0"/>
              </a:rPr>
              <a:t> </a:t>
            </a:r>
            <a:endParaRPr lang="pt-BR" sz="1300" dirty="0">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ü"/>
            </a:pPr>
            <a:r>
              <a:rPr lang="pt-BR" sz="1300" dirty="0">
                <a:latin typeface="Times New Roman" panose="02020603050405020304" pitchFamily="18" charset="0"/>
                <a:ea typeface="Calibri" panose="020F0502020204030204" pitchFamily="34" charset="0"/>
              </a:rPr>
              <a:t>O primeiro pode ser capturado pelo </a:t>
            </a:r>
            <a:r>
              <a:rPr lang="pt-BR" sz="1300" b="1" i="1" dirty="0">
                <a:latin typeface="Times New Roman" panose="02020603050405020304" pitchFamily="18" charset="0"/>
                <a:ea typeface="Calibri" panose="020F0502020204030204" pitchFamily="34" charset="0"/>
              </a:rPr>
              <a:t>aumento da eficiência ambiental ou da produtividade verde</a:t>
            </a:r>
            <a:r>
              <a:rPr lang="pt-BR" sz="1300" dirty="0">
                <a:latin typeface="Times New Roman" panose="02020603050405020304" pitchFamily="18" charset="0"/>
                <a:ea typeface="Calibri" panose="020F0502020204030204" pitchFamily="34" charset="0"/>
              </a:rPr>
              <a:t>: o denominador pode ser um recurso natural ou uma variável de impacto, como as emissões de gases do efeito estufa, enquanto o produto é o valor adicionado. 
</a:t>
            </a:r>
            <a:endParaRPr lang="pt-BR" sz="1300" dirty="0">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ü"/>
            </a:pPr>
            <a:r>
              <a:rPr lang="pt-BR" sz="1300" dirty="0">
                <a:latin typeface="Times New Roman" panose="02020603050405020304" pitchFamily="18" charset="0"/>
                <a:ea typeface="Calibri" panose="020F0502020204030204" pitchFamily="34" charset="0"/>
              </a:rPr>
              <a:t>A eficiência ambiental pode ser afetada por fatores do lado da oferta e do lado da demanda. 
</a:t>
            </a:r>
            <a:endParaRPr lang="pt-BR" sz="1300" dirty="0">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ü"/>
            </a:pPr>
            <a:r>
              <a:rPr lang="pt-BR" sz="1300" dirty="0">
                <a:latin typeface="Times New Roman" panose="02020603050405020304" pitchFamily="18" charset="0"/>
                <a:ea typeface="Calibri" panose="020F0502020204030204" pitchFamily="34" charset="0"/>
              </a:rPr>
              <a:t>O lado da oferta diz respeito ao movimento de mão de obra de setores com baixa produtividade verde (setores marrons) para setores com alta produtividade verde (setor verde)
</a:t>
            </a:r>
            <a:endParaRPr lang="pt-BR" sz="1300" dirty="0">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ü"/>
            </a:pPr>
            <a:r>
              <a:rPr lang="pt-BR" sz="1300" dirty="0">
                <a:latin typeface="Times New Roman" panose="02020603050405020304" pitchFamily="18" charset="0"/>
                <a:ea typeface="Calibri" panose="020F0502020204030204" pitchFamily="34" charset="0"/>
              </a:rPr>
              <a:t>O lado da demanda diz respeito à reorientação verde dos componentes da demanda agregada. 
</a:t>
            </a:r>
            <a:endParaRPr lang="pt-BR" sz="1300" dirty="0">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ü"/>
            </a:pPr>
            <a:r>
              <a:rPr lang="pt-BR" sz="1300" dirty="0">
                <a:latin typeface="Times New Roman" panose="02020603050405020304" pitchFamily="18" charset="0"/>
                <a:ea typeface="Calibri" panose="020F0502020204030204" pitchFamily="34" charset="0"/>
              </a:rPr>
              <a:t>Assim, a </a:t>
            </a:r>
            <a:r>
              <a:rPr lang="pt-BR" sz="1300" b="1" dirty="0">
                <a:latin typeface="Times New Roman" panose="02020603050405020304" pitchFamily="18" charset="0"/>
                <a:ea typeface="Calibri" panose="020F0502020204030204" pitchFamily="34" charset="0"/>
              </a:rPr>
              <a:t>Mudança Estrutural Ecológica</a:t>
            </a:r>
            <a:r>
              <a:rPr lang="pt-BR" sz="1300" dirty="0">
                <a:latin typeface="Times New Roman" panose="02020603050405020304" pitchFamily="18" charset="0"/>
                <a:ea typeface="Calibri" panose="020F0502020204030204" pitchFamily="34" charset="0"/>
              </a:rPr>
              <a:t> tem um caráter multidimensional, pois comporta dinâmicas tecnológicas relativas à acumulação de capital, bem como dinâmicas sociais ligadas às preferências e hábitos verdes dos consumidores e instituições. 
</a:t>
            </a:r>
            <a:endParaRPr lang="pt-BR" sz="1300" dirty="0">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ü"/>
            </a:pPr>
            <a:r>
              <a:rPr lang="pt-BR" sz="1300" dirty="0">
                <a:latin typeface="Times New Roman" panose="02020603050405020304" pitchFamily="18" charset="0"/>
                <a:ea typeface="Calibri" panose="020F0502020204030204" pitchFamily="34" charset="0"/>
              </a:rPr>
              <a:t>Em outros termos, envolve tanto a inovação verde quanto a inovação social. </a:t>
            </a:r>
            <a:endParaRPr lang="pt-BR" sz="1300" dirty="0">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ü"/>
            </a:pPr>
            <a:r>
              <a:rPr lang="pt-BR" sz="1300" dirty="0">
                <a:latin typeface="Times New Roman" panose="02020603050405020304" pitchFamily="18" charset="0"/>
                <a:ea typeface="Calibri" panose="020F0502020204030204" pitchFamily="34" charset="0"/>
              </a:rPr>
              <a:t>A </a:t>
            </a:r>
            <a:r>
              <a:rPr lang="pt-BR" sz="1300" dirty="0">
                <a:latin typeface="Times New Roman" panose="02020603050405020304" pitchFamily="18" charset="0"/>
                <a:ea typeface="Calibri" panose="020F0502020204030204" pitchFamily="34" charset="0"/>
                <a:sym typeface="+mn-ea"/>
              </a:rPr>
              <a:t>Mudança Estrutural Ecológica </a:t>
            </a:r>
            <a:r>
              <a:rPr lang="pt-BR" sz="1300" dirty="0">
                <a:latin typeface="Times New Roman" panose="02020603050405020304" pitchFamily="18" charset="0"/>
                <a:ea typeface="Calibri" panose="020F0502020204030204" pitchFamily="34" charset="0"/>
              </a:rPr>
              <a:t>não se reduz apenas à industrialização, mas é considerado uma efetiva "sofisticação produtiva", onde a sofisticação diz respeito a fatores tecnológicos, sociais, culturais e ambientais 
</a:t>
            </a:r>
            <a:endParaRPr lang="pt-BR" sz="1300" dirty="0">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ü"/>
            </a:pPr>
            <a:r>
              <a:rPr lang="pt-BR" sz="1300" dirty="0">
                <a:latin typeface="Times New Roman" panose="02020603050405020304" pitchFamily="18" charset="0"/>
                <a:ea typeface="Calibri" panose="020F0502020204030204" pitchFamily="34" charset="0"/>
              </a:rPr>
              <a:t>A perspectiva ecológica aponta cada vez mais para um desvio da correspondência automática entre o aumento da produtividade do trabalho e a melhoria do padrão de vida e bem-estar.
</a:t>
            </a:r>
            <a:endParaRPr lang="pt-BR" sz="1300"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Objeto 6"/>
          <p:cNvGraphicFramePr/>
          <p:nvPr/>
        </p:nvGraphicFramePr>
        <p:xfrm>
          <a:off x="936308" y="862013"/>
          <a:ext cx="9394190" cy="5026025"/>
        </p:xfrm>
        <a:graphic>
          <a:graphicData uri="http://schemas.openxmlformats.org/presentationml/2006/ole">
            <mc:AlternateContent xmlns:mc="http://schemas.openxmlformats.org/markup-compatibility/2006">
              <mc:Choice xmlns:v="urn:schemas-microsoft-com:vml" Requires="v">
                <p:oleObj spid="_x0000_s8" name="" r:id="rId1" imgW="8602980" imgH="3025140" progId="Word.Document.12">
                  <p:embed/>
                </p:oleObj>
              </mc:Choice>
              <mc:Fallback>
                <p:oleObj name="" r:id="rId1" imgW="8602980" imgH="3025140" progId="Word.Document.12">
                  <p:embed/>
                  <p:pic>
                    <p:nvPicPr>
                      <p:cNvPr id="0" name="Imagem 7"/>
                      <p:cNvPicPr/>
                      <p:nvPr/>
                    </p:nvPicPr>
                    <p:blipFill>
                      <a:blip r:embed="rId2"/>
                      <a:stretch>
                        <a:fillRect/>
                      </a:stretch>
                    </p:blipFill>
                    <p:spPr>
                      <a:xfrm>
                        <a:off x="936308" y="862013"/>
                        <a:ext cx="9394190" cy="5026025"/>
                      </a:xfrm>
                      <a:prstGeom prst="rect">
                        <a:avLst/>
                      </a:prstGeom>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96240"/>
            <a:ext cx="10972800" cy="1048385"/>
          </a:xfrm>
        </p:spPr>
        <p:txBody>
          <a:bodyPr>
            <a:normAutofit fontScale="90000"/>
          </a:bodyPr>
          <a:lstStyle/>
          <a:p>
            <a:pPr algn="ctr"/>
            <a:r>
              <a:rPr lang="pt-BR" dirty="0"/>
              <a:t>Visão Ecológica do Novo-Desenvolvimentismo 
</a:t>
            </a:r>
            <a:endParaRPr lang="pt-BR" dirty="0"/>
          </a:p>
        </p:txBody>
      </p:sp>
      <p:sp>
        <p:nvSpPr>
          <p:cNvPr id="3" name="Espaço Reservado para Conteúdo 2"/>
          <p:cNvSpPr>
            <a:spLocks noGrp="1"/>
          </p:cNvSpPr>
          <p:nvPr>
            <p:ph idx="1"/>
          </p:nvPr>
        </p:nvSpPr>
        <p:spPr>
          <a:xfrm>
            <a:off x="525780" y="1444625"/>
            <a:ext cx="10077450" cy="5273040"/>
          </a:xfrm>
        </p:spPr>
        <p:txBody>
          <a:bodyPr>
            <a:normAutofit fontScale="95000" lnSpcReduction="10000"/>
          </a:bodyPr>
          <a:lstStyle/>
          <a:p>
            <a:pPr marL="342900" indent="-342900" algn="just">
              <a:buFont typeface="Wingdings" panose="05000000000000000000" pitchFamily="2" charset="2"/>
              <a:buChar char="ü"/>
            </a:pPr>
            <a:r>
              <a:rPr lang="pt-BR" sz="1800" dirty="0">
                <a:latin typeface="Times New Roman" panose="02020603050405020304" pitchFamily="18" charset="0"/>
                <a:ea typeface="Calibri" panose="020F0502020204030204" pitchFamily="34" charset="0"/>
              </a:rPr>
              <a:t>A visão ecológica do novo-desenvolvimentismo pode canalizar as externalidades positivas da </a:t>
            </a:r>
            <a:r>
              <a:rPr lang="pt-BR" sz="1800" i="1" dirty="0">
                <a:latin typeface="Times New Roman" panose="02020603050405020304" pitchFamily="18" charset="0"/>
                <a:ea typeface="Calibri" panose="020F0502020204030204" pitchFamily="34" charset="0"/>
              </a:rPr>
              <a:t>industrialização</a:t>
            </a:r>
            <a:r>
              <a:rPr lang="pt-BR" sz="1800" dirty="0">
                <a:latin typeface="Times New Roman" panose="02020603050405020304" pitchFamily="18" charset="0"/>
                <a:ea typeface="Calibri" panose="020F0502020204030204" pitchFamily="34" charset="0"/>
              </a:rPr>
              <a:t> (Singer, 1950) para a </a:t>
            </a:r>
            <a:r>
              <a:rPr lang="pt-BR" sz="1800" i="1" dirty="0">
                <a:latin typeface="Times New Roman" panose="02020603050405020304" pitchFamily="18" charset="0"/>
                <a:ea typeface="Calibri" panose="020F0502020204030204" pitchFamily="34" charset="0"/>
              </a:rPr>
              <a:t>conversão ecológica </a:t>
            </a:r>
            <a:r>
              <a:rPr lang="pt-BR" sz="1800" dirty="0">
                <a:latin typeface="Times New Roman" panose="02020603050405020304" pitchFamily="18" charset="0"/>
                <a:ea typeface="Calibri" panose="020F0502020204030204" pitchFamily="34" charset="0"/>
              </a:rPr>
              <a:t>(</a:t>
            </a:r>
            <a:r>
              <a:rPr lang="pt-BR" sz="1800" dirty="0" err="1">
                <a:latin typeface="Times New Roman" panose="02020603050405020304" pitchFamily="18" charset="0"/>
                <a:ea typeface="Calibri" panose="020F0502020204030204" pitchFamily="34" charset="0"/>
              </a:rPr>
              <a:t>Guarini</a:t>
            </a:r>
            <a:r>
              <a:rPr lang="pt-BR" sz="1800" dirty="0">
                <a:latin typeface="Times New Roman" panose="02020603050405020304" pitchFamily="18" charset="0"/>
                <a:ea typeface="Calibri" panose="020F0502020204030204" pitchFamily="34" charset="0"/>
              </a:rPr>
              <a:t>, 2015). </a:t>
            </a:r>
            <a:endParaRPr lang="pt-BR" sz="1800" dirty="0">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ü"/>
            </a:pPr>
            <a:r>
              <a:rPr lang="pt-BR" sz="1800" dirty="0">
                <a:latin typeface="Times New Roman" panose="02020603050405020304" pitchFamily="18" charset="0"/>
                <a:ea typeface="Calibri" panose="020F0502020204030204" pitchFamily="34" charset="0"/>
              </a:rPr>
              <a:t>As inovações verdes caracterizam-se pela dupla externalidade: diminuem as externalidades negativas representadas pela poluição e pelo efeito estufa e, ao mesmo tempo, aumentam as externalidades positivas em relação a todo novo conhecimento produzido. 
</a:t>
            </a:r>
            <a:endParaRPr lang="pt-BR" sz="1800" dirty="0">
              <a:latin typeface="Times New Roman" panose="02020603050405020304" pitchFamily="18" charset="0"/>
              <a:ea typeface="Calibri" panose="020F0502020204030204" pitchFamily="34" charset="0"/>
            </a:endParaRPr>
          </a:p>
          <a:p>
            <a:pPr marL="800100" lvl="1" indent="-342900" algn="just">
              <a:buFont typeface="Wingdings" panose="05000000000000000000" pitchFamily="2" charset="2"/>
              <a:buChar char="ü"/>
            </a:pPr>
            <a:r>
              <a:rPr lang="pt-BR" sz="1540" dirty="0">
                <a:latin typeface="Times New Roman" panose="02020603050405020304" pitchFamily="18" charset="0"/>
                <a:ea typeface="Calibri" panose="020F0502020204030204" pitchFamily="34" charset="0"/>
              </a:rPr>
              <a:t>Estimulam complementaridades e redes mais do que as inovações tradicionais. </a:t>
            </a:r>
            <a:endParaRPr lang="pt-BR" sz="1540" dirty="0">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ü"/>
            </a:pPr>
            <a:r>
              <a:rPr lang="pt-BR" sz="1800" dirty="0">
                <a:latin typeface="Times New Roman" panose="02020603050405020304" pitchFamily="18" charset="0"/>
                <a:ea typeface="Calibri" panose="020F0502020204030204" pitchFamily="34" charset="0"/>
              </a:rPr>
              <a:t>Existe complementaridade entre as tecnologias verdes de fim de tubo (os equipamentos para redução de emissões de poluentes, inseridos no processo produtivo final) e tecnologias de produção mais limpas (máquinas dentro do processo produtivo), bem como entre a tecnologia verde implementada e a inovação do processo organizacional para gerenciar o verde. 
</a:t>
            </a:r>
            <a:endParaRPr lang="pt-BR" sz="1800" dirty="0">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ü"/>
            </a:pPr>
            <a:r>
              <a:rPr lang="pt-BR" sz="1800" dirty="0">
                <a:latin typeface="Times New Roman" panose="02020603050405020304" pitchFamily="18" charset="0"/>
                <a:ea typeface="Calibri" panose="020F0502020204030204" pitchFamily="34" charset="0"/>
              </a:rPr>
              <a:t>As inovações verdes precisam de novos conhecimentos, porque as empresas detêm competências setoriais especializadas, e têm de adquirir as novas competências verdes, e de conhecimentos complexos, porque são compostos por diferentes dimensões relativas à engenharia, direito, gestão, ciências naturais. 
</a:t>
            </a:r>
            <a:endParaRPr lang="pt-BR" sz="1800" dirty="0">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ü"/>
            </a:pPr>
            <a:r>
              <a:rPr lang="pt-BR" sz="1800" dirty="0">
                <a:latin typeface="Times New Roman" panose="02020603050405020304" pitchFamily="18" charset="0"/>
                <a:ea typeface="Calibri" panose="020F0502020204030204" pitchFamily="34" charset="0"/>
              </a:rPr>
              <a:t>Por essas razões, as empresas têm que adquirir conhecimento externo e, para fazê-lo da maneira mais eficiente, elas têm que se conectar com outras empresas e iniciar um processo de </a:t>
            </a:r>
            <a:r>
              <a:rPr lang="pt-BR" sz="1800" dirty="0" err="1">
                <a:latin typeface="Times New Roman" panose="02020603050405020304" pitchFamily="18" charset="0"/>
                <a:ea typeface="Calibri" panose="020F0502020204030204" pitchFamily="34" charset="0"/>
              </a:rPr>
              <a:t>eco-inovação</a:t>
            </a:r>
            <a:r>
              <a:rPr lang="pt-BR" sz="1800" dirty="0">
                <a:latin typeface="Times New Roman" panose="02020603050405020304" pitchFamily="18" charset="0"/>
                <a:ea typeface="Calibri" panose="020F0502020204030204" pitchFamily="34" charset="0"/>
              </a:rPr>
              <a:t> aberta (</a:t>
            </a:r>
            <a:r>
              <a:rPr lang="pt-BR" sz="1800" dirty="0" err="1">
                <a:latin typeface="Times New Roman" panose="02020603050405020304" pitchFamily="18" charset="0"/>
                <a:ea typeface="Calibri" panose="020F0502020204030204" pitchFamily="34" charset="0"/>
              </a:rPr>
              <a:t>Ghisetti</a:t>
            </a:r>
            <a:r>
              <a:rPr lang="pt-BR" sz="1800" dirty="0">
                <a:latin typeface="Times New Roman" panose="02020603050405020304" pitchFamily="18" charset="0"/>
                <a:ea typeface="Calibri" panose="020F0502020204030204" pitchFamily="34" charset="0"/>
              </a:rPr>
              <a:t> et al., 2015). 
</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nvGraphicFramePr>
        <p:xfrm>
          <a:off x="1703512" y="836712"/>
          <a:ext cx="8826540" cy="5256584"/>
        </p:xfrm>
        <a:graphic>
          <a:graphicData uri="http://schemas.openxmlformats.org/presentationml/2006/ole">
            <mc:AlternateContent xmlns:mc="http://schemas.openxmlformats.org/markup-compatibility/2006">
              <mc:Choice xmlns:v="urn:schemas-microsoft-com:vml" Requires="v">
                <p:oleObj spid="_x0000_s0" name="Documento" r:id="rId1" imgW="6660515" imgH="7434580" progId="Word.Document.12">
                  <p:embed/>
                </p:oleObj>
              </mc:Choice>
              <mc:Fallback>
                <p:oleObj name="Documento" r:id="rId1" imgW="6660515" imgH="7434580" progId="Word.Document.12">
                  <p:embed/>
                  <p:pic>
                    <p:nvPicPr>
                      <p:cNvPr id="0" name="Objeto 2"/>
                      <p:cNvPicPr/>
                      <p:nvPr/>
                    </p:nvPicPr>
                    <p:blipFill>
                      <a:blip r:embed="rId2"/>
                      <a:stretch>
                        <a:fillRect/>
                      </a:stretch>
                    </p:blipFill>
                    <p:spPr>
                      <a:xfrm>
                        <a:off x="1703512" y="836712"/>
                        <a:ext cx="8826540" cy="5256584"/>
                      </a:xfrm>
                      <a:prstGeom prst="rect">
                        <a:avLst/>
                      </a:prstGeom>
                    </p:spPr>
                  </p:pic>
                </p:oleObj>
              </mc:Fallback>
            </mc:AlternateContent>
          </a:graphicData>
        </a:graphic>
      </p:graphicFrame>
      <p:sp>
        <p:nvSpPr>
          <p:cNvPr id="4" name="Título 3"/>
          <p:cNvSpPr>
            <a:spLocks noGrp="1"/>
          </p:cNvSpPr>
          <p:nvPr>
            <p:ph type="title"/>
          </p:nvPr>
        </p:nvSpPr>
        <p:spPr/>
        <p:txBody>
          <a:bodyPr>
            <a:normAutofit fontScale="90000"/>
          </a:bodyPr>
          <a:lstStyle/>
          <a:p>
            <a:pPr algn="ctr"/>
            <a:r>
              <a:rPr lang="pt-BR" dirty="0"/>
              <a:t>Fontes de Crescimento da Produtividade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90500"/>
            <a:ext cx="9563100" cy="582930"/>
          </a:xfrm>
        </p:spPr>
        <p:txBody>
          <a:bodyPr/>
          <a:lstStyle/>
          <a:p>
            <a:pPr algn="ctr"/>
            <a:r>
              <a:rPr lang="en-US" sz="4000" i="0" dirty="0" err="1">
                <a:latin typeface="Times New Roman" panose="02020603050405020304" pitchFamily="18" charset="0"/>
                <a:ea typeface="Calibri" panose="020F0502020204030204" pitchFamily="34" charset="0"/>
                <a:cs typeface="Times New Roman" panose="02020603050405020304" pitchFamily="18" charset="0"/>
              </a:rPr>
              <a:t>Estratégia</a:t>
            </a:r>
            <a:r>
              <a:rPr lang="en-US" sz="4000" i="0" dirty="0">
                <a:latin typeface="Times New Roman" panose="02020603050405020304" pitchFamily="18" charset="0"/>
                <a:ea typeface="Calibri" panose="020F0502020204030204" pitchFamily="34" charset="0"/>
                <a:cs typeface="Times New Roman" panose="02020603050405020304" pitchFamily="18" charset="0"/>
              </a:rPr>
              <a:t> </a:t>
            </a:r>
            <a:r>
              <a:rPr lang="en-US" sz="4000" i="0" dirty="0" err="1">
                <a:latin typeface="Times New Roman" panose="02020603050405020304" pitchFamily="18" charset="0"/>
                <a:ea typeface="Calibri" panose="020F0502020204030204" pitchFamily="34" charset="0"/>
                <a:cs typeface="Times New Roman" panose="02020603050405020304" pitchFamily="18" charset="0"/>
              </a:rPr>
              <a:t>nacional</a:t>
            </a:r>
            <a:r>
              <a:rPr lang="en-US" sz="4000" i="0" dirty="0">
                <a:latin typeface="Times New Roman" panose="02020603050405020304" pitchFamily="18" charset="0"/>
                <a:ea typeface="Calibri" panose="020F0502020204030204" pitchFamily="34" charset="0"/>
                <a:cs typeface="Times New Roman" panose="02020603050405020304" pitchFamily="18" charset="0"/>
              </a:rPr>
              <a:t> de eco-</a:t>
            </a:r>
            <a:r>
              <a:rPr lang="en-US" sz="4000" i="0" dirty="0" err="1">
                <a:latin typeface="Times New Roman" panose="02020603050405020304" pitchFamily="18" charset="0"/>
                <a:ea typeface="Calibri" panose="020F0502020204030204" pitchFamily="34" charset="0"/>
                <a:cs typeface="Times New Roman" panose="02020603050405020304" pitchFamily="18" charset="0"/>
              </a:rPr>
              <a:t>desenvolvimento</a:t>
            </a:r>
            <a:endParaRPr lang="pt-BR" dirty="0"/>
          </a:p>
        </p:txBody>
      </p:sp>
      <p:sp>
        <p:nvSpPr>
          <p:cNvPr id="3" name="Espaço Reservado para Conteúdo 2"/>
          <p:cNvSpPr>
            <a:spLocks noGrp="1"/>
          </p:cNvSpPr>
          <p:nvPr>
            <p:ph idx="1"/>
          </p:nvPr>
        </p:nvSpPr>
        <p:spPr>
          <a:xfrm>
            <a:off x="525780" y="1598295"/>
            <a:ext cx="10077450" cy="5324475"/>
          </a:xfrm>
        </p:spPr>
        <p:txBody>
          <a:bodyPr>
            <a:normAutofit fontScale="90000"/>
          </a:bodyPr>
          <a:lstStyle/>
          <a:p>
            <a:pPr marL="342900" indent="-342900" algn="just">
              <a:buFont typeface="Wingdings" panose="05000000000000000000" pitchFamily="2" charset="2"/>
              <a:buChar char="ü"/>
            </a:pPr>
            <a:r>
              <a:rPr lang="pt-BR" sz="1900" dirty="0">
                <a:latin typeface="Times New Roman" panose="02020603050405020304" pitchFamily="18" charset="0"/>
                <a:ea typeface="Calibri" panose="020F0502020204030204" pitchFamily="34" charset="0"/>
                <a:cs typeface="Times New Roman" panose="02020603050405020304" pitchFamily="18" charset="0"/>
              </a:rPr>
              <a:t>À luz dos elementos acima mencionados, a </a:t>
            </a:r>
            <a:r>
              <a:rPr lang="pt-BR" sz="1900" dirty="0">
                <a:latin typeface="Times New Roman" panose="02020603050405020304" pitchFamily="18" charset="0"/>
                <a:ea typeface="Calibri" panose="020F0502020204030204" pitchFamily="34" charset="0"/>
                <a:sym typeface="+mn-ea"/>
              </a:rPr>
              <a:t>Mudança Estrutural Ecológica </a:t>
            </a:r>
            <a:r>
              <a:rPr lang="pt-BR" sz="1900" dirty="0">
                <a:latin typeface="Times New Roman" panose="02020603050405020304" pitchFamily="18" charset="0"/>
                <a:ea typeface="Calibri" panose="020F0502020204030204" pitchFamily="34" charset="0"/>
                <a:cs typeface="Times New Roman" panose="02020603050405020304" pitchFamily="18" charset="0"/>
              </a:rPr>
              <a:t>não é automática, e só se dá por uma interação efetiva entre mercado e instituições públicas que têm um papel organizacional, ao invés de puramente normativo como na abordagem neoliberal. 
</a:t>
            </a:r>
            <a:endParaRPr lang="pt-BR" sz="19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pt-BR" sz="1900" dirty="0">
                <a:latin typeface="Times New Roman" panose="02020603050405020304" pitchFamily="18" charset="0"/>
                <a:ea typeface="Calibri" panose="020F0502020204030204" pitchFamily="34" charset="0"/>
                <a:cs typeface="Times New Roman" panose="02020603050405020304" pitchFamily="18" charset="0"/>
              </a:rPr>
              <a:t>O Estado deve ser desenvolvimentista para orientar a </a:t>
            </a:r>
            <a:r>
              <a:rPr lang="pt-BR" sz="1900" dirty="0">
                <a:latin typeface="Times New Roman" panose="02020603050405020304" pitchFamily="18" charset="0"/>
                <a:ea typeface="Calibri" panose="020F0502020204030204" pitchFamily="34" charset="0"/>
                <a:sym typeface="+mn-ea"/>
              </a:rPr>
              <a:t>Mudança Estrutural Ecológica</a:t>
            </a:r>
            <a:r>
              <a:rPr lang="pt-BR" sz="1900" dirty="0">
                <a:latin typeface="Times New Roman" panose="02020603050405020304" pitchFamily="18" charset="0"/>
                <a:ea typeface="Calibri" panose="020F0502020204030204" pitchFamily="34" charset="0"/>
                <a:cs typeface="Times New Roman" panose="02020603050405020304" pitchFamily="18" charset="0"/>
              </a:rPr>
              <a:t> na direção de uma destruição criativa verde com o decrescimento de setores marrons e o crescimento de setores verdes. 
</a:t>
            </a:r>
            <a:endParaRPr lang="pt-BR" sz="19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pt-BR" sz="1900" dirty="0">
                <a:latin typeface="Times New Roman" panose="02020603050405020304" pitchFamily="18" charset="0"/>
                <a:ea typeface="Calibri" panose="020F0502020204030204" pitchFamily="34" charset="0"/>
                <a:cs typeface="Times New Roman" panose="02020603050405020304" pitchFamily="18" charset="0"/>
              </a:rPr>
              <a:t>Uma estratégia nacional de </a:t>
            </a:r>
            <a:r>
              <a:rPr lang="pt-BR" sz="1900" dirty="0" err="1">
                <a:latin typeface="Times New Roman" panose="02020603050405020304" pitchFamily="18" charset="0"/>
                <a:ea typeface="Calibri" panose="020F0502020204030204" pitchFamily="34" charset="0"/>
                <a:cs typeface="Times New Roman" panose="02020603050405020304" pitchFamily="18" charset="0"/>
              </a:rPr>
              <a:t>eco-desenvolvimento</a:t>
            </a:r>
            <a:r>
              <a:rPr lang="pt-BR" sz="1900" dirty="0">
                <a:latin typeface="Times New Roman" panose="02020603050405020304" pitchFamily="18" charset="0"/>
                <a:ea typeface="Calibri" panose="020F0502020204030204" pitchFamily="34" charset="0"/>
                <a:cs typeface="Times New Roman" panose="02020603050405020304" pitchFamily="18" charset="0"/>
              </a:rPr>
              <a:t> é fundamental para promover os setores verdes e para lhes permitir competir a nível internacional através da industrialização orientada para as exportações. 
</a:t>
            </a:r>
            <a:endParaRPr lang="pt-BR" sz="19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pt-BR" sz="1900" dirty="0">
                <a:latin typeface="Times New Roman" panose="02020603050405020304" pitchFamily="18" charset="0"/>
                <a:ea typeface="Calibri" panose="020F0502020204030204" pitchFamily="34" charset="0"/>
                <a:cs typeface="Times New Roman" panose="02020603050405020304" pitchFamily="18" charset="0"/>
              </a:rPr>
              <a:t>As inovações verdes são multidimensionais, complexas e multidisciplinares e os países em desenvolvimento precisam adquirir conhecimento verde estrangeiro com a abertura da economia. 
</a:t>
            </a:r>
            <a:endParaRPr lang="pt-BR" sz="19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pt-BR" sz="1900" dirty="0">
                <a:latin typeface="Times New Roman" panose="02020603050405020304" pitchFamily="18" charset="0"/>
                <a:ea typeface="Calibri" panose="020F0502020204030204" pitchFamily="34" charset="0"/>
                <a:cs typeface="Times New Roman" panose="02020603050405020304" pitchFamily="18" charset="0"/>
              </a:rPr>
              <a:t>Uma vez que o </a:t>
            </a:r>
            <a:r>
              <a:rPr lang="pt-BR" sz="1900" i="1" dirty="0">
                <a:latin typeface="Times New Roman" panose="02020603050405020304" pitchFamily="18" charset="0"/>
                <a:ea typeface="Calibri" panose="020F0502020204030204" pitchFamily="34" charset="0"/>
                <a:cs typeface="Times New Roman" panose="02020603050405020304" pitchFamily="18" charset="0"/>
              </a:rPr>
              <a:t>dumping verde</a:t>
            </a:r>
            <a:r>
              <a:rPr lang="pt-BR" sz="1900" dirty="0">
                <a:latin typeface="Times New Roman" panose="02020603050405020304" pitchFamily="18" charset="0"/>
                <a:ea typeface="Calibri" panose="020F0502020204030204" pitchFamily="34" charset="0"/>
                <a:cs typeface="Times New Roman" panose="02020603050405020304" pitchFamily="18" charset="0"/>
              </a:rPr>
              <a:t> está sempre ligado ao</a:t>
            </a:r>
            <a:r>
              <a:rPr lang="pt-BR" sz="1900" i="1" dirty="0">
                <a:latin typeface="Times New Roman" panose="02020603050405020304" pitchFamily="18" charset="0"/>
                <a:ea typeface="Calibri" panose="020F0502020204030204" pitchFamily="34" charset="0"/>
                <a:cs typeface="Times New Roman" panose="02020603050405020304" pitchFamily="18" charset="0"/>
              </a:rPr>
              <a:t> dumping social</a:t>
            </a:r>
            <a:r>
              <a:rPr lang="pt-BR" sz="1900" dirty="0">
                <a:latin typeface="Times New Roman" panose="02020603050405020304" pitchFamily="18" charset="0"/>
                <a:ea typeface="Calibri" panose="020F0502020204030204" pitchFamily="34" charset="0"/>
                <a:cs typeface="Times New Roman" panose="02020603050405020304" pitchFamily="18" charset="0"/>
              </a:rPr>
              <a:t>, a globalização do comércio deve ter uma governança multinível baseada em negociações para permitir esse caminho sustentável.
</a:t>
            </a:r>
            <a:endParaRPr lang="pt-BR" sz="19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pt-BR" sz="1900" dirty="0">
                <a:latin typeface="Times New Roman" panose="02020603050405020304" pitchFamily="18" charset="0"/>
                <a:ea typeface="Calibri" panose="020F0502020204030204" pitchFamily="34" charset="0"/>
                <a:cs typeface="Times New Roman" panose="02020603050405020304" pitchFamily="18" charset="0"/>
              </a:rPr>
              <a:t> Assim, a proteção do meio ambiente não é concebida principalmente como um problema de garantia de direitos de propriedade e de regulação da externalidade negativa, mas como um novo campo de ação coletiva. </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90500"/>
            <a:ext cx="9872345" cy="1127760"/>
          </a:xfrm>
        </p:spPr>
        <p:txBody>
          <a:bodyPr/>
          <a:lstStyle/>
          <a:p>
            <a:pPr algn="ctr"/>
            <a:r>
              <a:rPr lang="en-US" i="0" dirty="0" err="1">
                <a:latin typeface="Times New Roman" panose="02020603050405020304" pitchFamily="18" charset="0"/>
                <a:ea typeface="Calibri" panose="020F0502020204030204" pitchFamily="34" charset="0"/>
                <a:cs typeface="Times New Roman" panose="02020603050405020304" pitchFamily="18" charset="0"/>
              </a:rPr>
              <a:t>Estratégia</a:t>
            </a:r>
            <a:r>
              <a:rPr lang="en-US" i="0" dirty="0">
                <a:latin typeface="Times New Roman" panose="02020603050405020304" pitchFamily="18" charset="0"/>
                <a:ea typeface="Calibri" panose="020F0502020204030204" pitchFamily="34" charset="0"/>
                <a:cs typeface="Times New Roman" panose="02020603050405020304" pitchFamily="18" charset="0"/>
              </a:rPr>
              <a:t> </a:t>
            </a:r>
            <a:r>
              <a:rPr lang="en-US" i="0" dirty="0" err="1">
                <a:latin typeface="Times New Roman" panose="02020603050405020304" pitchFamily="18" charset="0"/>
                <a:ea typeface="Calibri" panose="020F0502020204030204" pitchFamily="34" charset="0"/>
                <a:cs typeface="Times New Roman" panose="02020603050405020304" pitchFamily="18" charset="0"/>
              </a:rPr>
              <a:t>nacional</a:t>
            </a:r>
            <a:r>
              <a:rPr lang="en-US" i="0" dirty="0">
                <a:latin typeface="Times New Roman" panose="02020603050405020304" pitchFamily="18" charset="0"/>
                <a:ea typeface="Calibri" panose="020F0502020204030204" pitchFamily="34" charset="0"/>
                <a:cs typeface="Times New Roman" panose="02020603050405020304" pitchFamily="18" charset="0"/>
              </a:rPr>
              <a:t> de eco-</a:t>
            </a:r>
            <a:r>
              <a:rPr lang="en-US" i="0" dirty="0" err="1">
                <a:latin typeface="Times New Roman" panose="02020603050405020304" pitchFamily="18" charset="0"/>
                <a:ea typeface="Calibri" panose="020F0502020204030204" pitchFamily="34" charset="0"/>
                <a:cs typeface="Times New Roman" panose="02020603050405020304" pitchFamily="18" charset="0"/>
              </a:rPr>
              <a:t>desenvolvimento</a:t>
            </a:r>
            <a:r>
              <a:rPr lang="en-US" i="0" dirty="0">
                <a:latin typeface="Times New Roman" panose="02020603050405020304" pitchFamily="18" charset="0"/>
                <a:ea typeface="Calibri" panose="020F0502020204030204" pitchFamily="34" charset="0"/>
                <a:cs typeface="Times New Roman" panose="02020603050405020304" pitchFamily="18" charset="0"/>
              </a:rPr>
              <a:t>
</a:t>
            </a:r>
            <a:endParaRPr lang="pt-BR" dirty="0"/>
          </a:p>
        </p:txBody>
      </p:sp>
      <p:sp>
        <p:nvSpPr>
          <p:cNvPr id="3" name="Espaço Reservado para Conteúdo 2"/>
          <p:cNvSpPr>
            <a:spLocks noGrp="1"/>
          </p:cNvSpPr>
          <p:nvPr>
            <p:ph idx="1"/>
          </p:nvPr>
        </p:nvSpPr>
        <p:spPr>
          <a:xfrm>
            <a:off x="525780" y="1386840"/>
            <a:ext cx="10077450" cy="5312410"/>
          </a:xfrm>
        </p:spPr>
        <p:txBody>
          <a:bodyPr>
            <a:normAutofit lnSpcReduction="20000"/>
          </a:bodyPr>
          <a:lstStyle/>
          <a:p>
            <a:pPr marL="342900" indent="-342900" algn="just">
              <a:buFont typeface="Wingdings" panose="05000000000000000000" pitchFamily="2" charset="2"/>
              <a:buChar char="ü"/>
            </a:pPr>
            <a:r>
              <a:rPr lang="pt-BR" sz="1880" dirty="0">
                <a:latin typeface="Times New Roman" panose="02020603050405020304" pitchFamily="18" charset="0"/>
                <a:ea typeface="Calibri" panose="020F0502020204030204" pitchFamily="34" charset="0"/>
                <a:cs typeface="Times New Roman" panose="02020603050405020304" pitchFamily="18" charset="0"/>
              </a:rPr>
              <a:t>A perspectiva ecológica pode renovar o conceito de "big </a:t>
            </a:r>
            <a:r>
              <a:rPr lang="pt-BR" sz="1880" dirty="0" err="1">
                <a:latin typeface="Times New Roman" panose="02020603050405020304" pitchFamily="18" charset="0"/>
                <a:ea typeface="Calibri" panose="020F0502020204030204" pitchFamily="34" charset="0"/>
                <a:cs typeface="Times New Roman" panose="02020603050405020304" pitchFamily="18" charset="0"/>
              </a:rPr>
              <a:t>push</a:t>
            </a:r>
            <a:r>
              <a:rPr lang="pt-BR" sz="1880" dirty="0">
                <a:latin typeface="Times New Roman" panose="02020603050405020304" pitchFamily="18" charset="0"/>
                <a:ea typeface="Calibri" panose="020F0502020204030204" pitchFamily="34" charset="0"/>
                <a:cs typeface="Times New Roman" panose="02020603050405020304" pitchFamily="18" charset="0"/>
              </a:rPr>
              <a:t>" (</a:t>
            </a:r>
            <a:r>
              <a:rPr lang="pt-BR" sz="1880" dirty="0" err="1">
                <a:latin typeface="Times New Roman" panose="02020603050405020304" pitchFamily="18" charset="0"/>
                <a:ea typeface="Calibri" panose="020F0502020204030204" pitchFamily="34" charset="0"/>
                <a:cs typeface="Times New Roman" panose="02020603050405020304" pitchFamily="18" charset="0"/>
              </a:rPr>
              <a:t>Rosestein-Rodan</a:t>
            </a:r>
            <a:r>
              <a:rPr lang="pt-BR" sz="1880" dirty="0">
                <a:latin typeface="Times New Roman" panose="02020603050405020304" pitchFamily="18" charset="0"/>
                <a:ea typeface="Calibri" panose="020F0502020204030204" pitchFamily="34" charset="0"/>
                <a:cs typeface="Times New Roman" panose="02020603050405020304" pitchFamily="18" charset="0"/>
              </a:rPr>
              <a:t>, 1943), promovendo uma espécie de "big </a:t>
            </a:r>
            <a:r>
              <a:rPr lang="pt-BR" sz="1880" dirty="0" err="1">
                <a:latin typeface="Times New Roman" panose="02020603050405020304" pitchFamily="18" charset="0"/>
                <a:ea typeface="Calibri" panose="020F0502020204030204" pitchFamily="34" charset="0"/>
                <a:cs typeface="Times New Roman" panose="02020603050405020304" pitchFamily="18" charset="0"/>
              </a:rPr>
              <a:t>push</a:t>
            </a:r>
            <a:r>
              <a:rPr lang="pt-BR" sz="1880" dirty="0">
                <a:latin typeface="Times New Roman" panose="02020603050405020304" pitchFamily="18" charset="0"/>
                <a:ea typeface="Calibri" panose="020F0502020204030204" pitchFamily="34" charset="0"/>
                <a:cs typeface="Times New Roman" panose="02020603050405020304" pitchFamily="18" charset="0"/>
              </a:rPr>
              <a:t> ecológico".
</a:t>
            </a:r>
            <a:endParaRPr lang="pt-BR" sz="188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pt-BR" sz="1880" dirty="0">
                <a:latin typeface="Times New Roman" panose="02020603050405020304" pitchFamily="18" charset="0"/>
                <a:ea typeface="Calibri" panose="020F0502020204030204" pitchFamily="34" charset="0"/>
                <a:cs typeface="Times New Roman" panose="02020603050405020304" pitchFamily="18" charset="0"/>
              </a:rPr>
              <a:t>O mercado não incentiva a inovação verde que porque esta diz respeito a complementaridades, redes e externalidades.
</a:t>
            </a:r>
            <a:endParaRPr lang="pt-BR" sz="188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pt-BR" sz="1880" dirty="0">
                <a:latin typeface="Times New Roman" panose="02020603050405020304" pitchFamily="18" charset="0"/>
                <a:ea typeface="Calibri" panose="020F0502020204030204" pitchFamily="34" charset="0"/>
                <a:cs typeface="Times New Roman" panose="02020603050405020304" pitchFamily="18" charset="0"/>
              </a:rPr>
              <a:t>Essas características mostram como o processo de inovação verde envolve uma massa crítica para iniciar e proporcionar retorno.
</a:t>
            </a:r>
            <a:endParaRPr lang="pt-BR" sz="188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n-US" sz="188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880" dirty="0">
                <a:latin typeface="Times New Roman" panose="02020603050405020304" pitchFamily="18" charset="0"/>
                <a:ea typeface="Calibri" panose="020F0502020204030204" pitchFamily="34" charset="0"/>
                <a:cs typeface="Times New Roman" panose="02020603050405020304" pitchFamily="18" charset="0"/>
              </a:rPr>
              <a:t>Além disso, o conhecimento verde tende a ser intensivo em base científica e, portanto, as empresas precisam de um apoio de centro de pesquisa das universidades e estas se concentram principalmente no setor público. 
</a:t>
            </a:r>
            <a:endParaRPr lang="pt-BR" sz="1880" dirty="0">
              <a:latin typeface="Times New Roman" panose="02020603050405020304" pitchFamily="18" charset="0"/>
              <a:ea typeface="Calibri" panose="020F0502020204030204" pitchFamily="34" charset="0"/>
              <a:cs typeface="Times New Roman" panose="02020603050405020304" pitchFamily="18" charset="0"/>
            </a:endParaRPr>
          </a:p>
          <a:p>
            <a:pPr marL="0" lvl="1" indent="-342900" algn="just">
              <a:buFont typeface="Wingdings" panose="05000000000000000000" pitchFamily="2" charset="2"/>
              <a:buChar char="ü"/>
            </a:pPr>
            <a:r>
              <a:rPr lang="pt-BR" sz="1880" dirty="0">
                <a:latin typeface="Times New Roman" panose="02020603050405020304" pitchFamily="18" charset="0"/>
                <a:ea typeface="Calibri" panose="020F0502020204030204" pitchFamily="34" charset="0"/>
                <a:cs typeface="Times New Roman" panose="02020603050405020304" pitchFamily="18" charset="0"/>
              </a:rPr>
              <a:t>Nessa linha, de acordo com a Hipótese de Porter </a:t>
            </a:r>
            <a:r>
              <a:rPr lang="pt-BR" sz="1880" dirty="0">
                <a:latin typeface="Times New Roman" panose="02020603050405020304" pitchFamily="18" charset="0"/>
                <a:ea typeface="Calibri" panose="020F0502020204030204" pitchFamily="34" charset="0"/>
                <a:cs typeface="Times New Roman" panose="02020603050405020304" pitchFamily="18" charset="0"/>
                <a:sym typeface="+mn-ea"/>
              </a:rPr>
              <a:t>uma regulamentação adequada pode estimular também a competitividade e a inovação (Porter e van der Linde,  1995).</a:t>
            </a:r>
            <a:endParaRPr lang="en-US" sz="188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buFont typeface="Wingdings" panose="05000000000000000000" pitchFamily="2" charset="2"/>
              <a:buChar char="ü"/>
            </a:pPr>
            <a:r>
              <a:rPr lang="pt-BR" sz="1380" dirty="0">
                <a:latin typeface="Times New Roman" panose="02020603050405020304" pitchFamily="18" charset="0"/>
                <a:ea typeface="Calibri" panose="020F0502020204030204" pitchFamily="34" charset="0"/>
                <a:cs typeface="Times New Roman" panose="02020603050405020304" pitchFamily="18" charset="0"/>
              </a:rPr>
              <a:t>A Hipótese de Porter (PH) afirma que as empresas poluidoras podem se beneficiar de políticas ambientais, argumentando que uma regulamentação ambiental bem projetada e rigorosa pode estimular inovações, que por sua vez aumentam a produtividade das empresas ou o valor do produto para os usuários finais - uma regulamentação adequada pode estimular também a competitividade e a inovação (Porter e van der Linde,  1995).</a:t>
            </a:r>
            <a:endParaRPr lang="en-US" sz="138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n-US" sz="188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880" dirty="0">
                <a:latin typeface="Times New Roman" panose="02020603050405020304" pitchFamily="18" charset="0"/>
                <a:ea typeface="Calibri" panose="020F0502020204030204" pitchFamily="34" charset="0"/>
                <a:cs typeface="Times New Roman" panose="02020603050405020304" pitchFamily="18" charset="0"/>
              </a:rPr>
              <a:t>No final, a estratégia nacional de </a:t>
            </a:r>
            <a:r>
              <a:rPr lang="pt-BR" sz="1880" dirty="0" err="1">
                <a:latin typeface="Times New Roman" panose="02020603050405020304" pitchFamily="18" charset="0"/>
                <a:ea typeface="Calibri" panose="020F0502020204030204" pitchFamily="34" charset="0"/>
                <a:cs typeface="Times New Roman" panose="02020603050405020304" pitchFamily="18" charset="0"/>
              </a:rPr>
              <a:t>eco-desenvolvimento</a:t>
            </a:r>
            <a:r>
              <a:rPr lang="pt-BR" sz="1880" dirty="0">
                <a:latin typeface="Times New Roman" panose="02020603050405020304" pitchFamily="18" charset="0"/>
                <a:ea typeface="Calibri" panose="020F0502020204030204" pitchFamily="34" charset="0"/>
                <a:cs typeface="Times New Roman" panose="02020603050405020304" pitchFamily="18" charset="0"/>
              </a:rPr>
              <a:t> se assenta na coordenação entre políticas ambientais complementares, tais como as políticas fiscal, industrial, monetária e comercial</a:t>
            </a:r>
            <a:r>
              <a:rPr lang="en-US" sz="18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8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t-BR" sz="188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endParaRPr lang="pt-BR" sz="188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Complexidade Econômica </a:t>
            </a:r>
            <a:endParaRPr lang="pt-BR" dirty="0"/>
          </a:p>
        </p:txBody>
      </p:sp>
      <p:sp>
        <p:nvSpPr>
          <p:cNvPr id="3" name="Espaço Reservado para Conteúdo 2"/>
          <p:cNvSpPr>
            <a:spLocks noGrp="1"/>
          </p:cNvSpPr>
          <p:nvPr>
            <p:ph idx="1"/>
          </p:nvPr>
        </p:nvSpPr>
        <p:spPr>
          <a:xfrm>
            <a:off x="609600" y="2233930"/>
            <a:ext cx="10972800" cy="3893820"/>
          </a:xfrm>
        </p:spPr>
        <p:txBody>
          <a:bodyPr>
            <a:normAutofit lnSpcReduction="10000"/>
          </a:bodyPr>
          <a:lstStyle/>
          <a:p>
            <a:pPr algn="just"/>
            <a:r>
              <a:rPr lang="pt-BR" sz="2400" dirty="0"/>
              <a:t>Segundo Hidalgo (2015, cap.10), o conhecimento técnico e científico está embutido nas pessoas (capital humano), nas máquinas e equipamentos (capital físico), na capacidade das pessoas em se conectarem e assim trocar informações (capital social). </a:t>
            </a:r>
            <a:endParaRPr lang="pt-BR" sz="2400" dirty="0"/>
          </a:p>
          <a:p>
            <a:pPr lvl="1" algn="just"/>
            <a:r>
              <a:rPr lang="pt-BR" sz="2400" dirty="0"/>
              <a:t>Dessa forma, aquilo que uma economia produz e exporta revela a sofisticação ou complexidade das suas capacitações produtivas.  </a:t>
            </a:r>
            <a:endParaRPr lang="pt-BR" sz="2400" dirty="0"/>
          </a:p>
          <a:p>
            <a:pPr algn="just"/>
            <a:r>
              <a:rPr lang="pt-BR" sz="2400" dirty="0"/>
              <a:t>Além disso, Hidalgo (2015, pp.145-146) define a complexidade econômica como a combinação entre a diversidade e a sofisticação das atividades produtivas, a qual se origina do conhecimento técnico (</a:t>
            </a:r>
            <a:r>
              <a:rPr lang="pt-BR" sz="2400" dirty="0" err="1"/>
              <a:t>knowhow</a:t>
            </a:r>
            <a:r>
              <a:rPr lang="pt-BR" sz="2400" dirty="0"/>
              <a:t>) e científico (</a:t>
            </a:r>
            <a:r>
              <a:rPr lang="pt-BR" sz="2400" dirty="0" err="1"/>
              <a:t>knowledge</a:t>
            </a:r>
            <a:r>
              <a:rPr lang="pt-BR" sz="2400" dirty="0"/>
              <a:t>) acumulado ao nível da economia como um todo.</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texto, mapa&#10;&#10;Descrição gerada automaticament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97655"/>
            <a:ext cx="11869444" cy="6649374"/>
          </a:xfrm>
          <a:prstGeom prst="rect">
            <a:avLst/>
          </a:prstGeom>
        </p:spPr>
      </p:pic>
      <p:sp>
        <p:nvSpPr>
          <p:cNvPr id="2" name="Elipse 1"/>
          <p:cNvSpPr/>
          <p:nvPr/>
        </p:nvSpPr>
        <p:spPr>
          <a:xfrm>
            <a:off x="6456040" y="2924944"/>
            <a:ext cx="360040"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3E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descr="Gráfico, Gráfico de dispersão&#10;&#10;Descrição gerada automaticamente"/>
          <p:cNvPicPr>
            <a:picLocks noChangeAspect="1"/>
          </p:cNvPicPr>
          <p:nvPr/>
        </p:nvPicPr>
        <p:blipFill>
          <a:blip r:embed="rId1"/>
          <a:stretch>
            <a:fillRect/>
          </a:stretch>
        </p:blipFill>
        <p:spPr>
          <a:xfrm>
            <a:off x="2381956" y="643467"/>
            <a:ext cx="7428088" cy="5571066"/>
          </a:xfrm>
          <a:prstGeom prst="rect">
            <a:avLst/>
          </a:prstGeom>
        </p:spPr>
      </p:pic>
      <p:sp>
        <p:nvSpPr>
          <p:cNvPr id="4" name="Elipse 3"/>
          <p:cNvSpPr/>
          <p:nvPr/>
        </p:nvSpPr>
        <p:spPr>
          <a:xfrm>
            <a:off x="6715125" y="2219325"/>
            <a:ext cx="409575" cy="4095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p:cNvSpPr>
            <a:spLocks noGrp="1" noRot="1" noChangeAspect="1" noMove="1" noResize="1" noEditPoints="1" noAdjustHandles="1" noChangeArrowheads="1" noChangeShapeType="1" noTextEdit="1"/>
          </p:cNvSpPr>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56851" y="637762"/>
            <a:ext cx="9888496" cy="900131"/>
          </a:xfrm>
        </p:spPr>
        <p:txBody>
          <a:bodyPr anchor="t">
            <a:normAutofit/>
          </a:bodyPr>
          <a:lstStyle/>
          <a:p>
            <a:r>
              <a:rPr lang="pt-BR" sz="4000" dirty="0">
                <a:solidFill>
                  <a:schemeClr val="bg1"/>
                </a:solidFill>
              </a:rPr>
              <a:t>Determinantes profundos do crescimento</a:t>
            </a:r>
            <a:endParaRPr lang="en-US" sz="4000" dirty="0">
              <a:solidFill>
                <a:schemeClr val="bg1"/>
              </a:solidFill>
            </a:endParaRPr>
          </a:p>
        </p:txBody>
      </p:sp>
      <p:sp>
        <p:nvSpPr>
          <p:cNvPr id="23" name="Rectangle 22"/>
          <p:cNvSpPr>
            <a:spLocks noGrp="1" noRot="1" noChangeAspect="1" noMove="1" noResize="1" noEditPoints="1" noAdjustHandles="1" noChangeArrowheads="1" noChangeShapeType="1" noTextEdit="1"/>
          </p:cNvSpPr>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1155548" y="2217343"/>
            <a:ext cx="9880893" cy="3959619"/>
          </a:xfrm>
        </p:spPr>
        <p:txBody>
          <a:bodyPr>
            <a:normAutofit/>
          </a:bodyPr>
          <a:lstStyle/>
          <a:p>
            <a:pPr algn="just"/>
            <a:r>
              <a:rPr lang="pt-BR" sz="2400" dirty="0"/>
              <a:t>Na moderna teoria do crescimento se distingue entre os determinantes “próximos” e os determinantes “fundamentais” ou “últimos” do desenvolvimento econômico.  </a:t>
            </a:r>
            <a:endParaRPr lang="pt-BR" sz="2400" dirty="0"/>
          </a:p>
          <a:p>
            <a:pPr lvl="1" algn="just"/>
            <a:r>
              <a:rPr lang="pt-BR" dirty="0"/>
              <a:t>Referência: </a:t>
            </a:r>
            <a:r>
              <a:rPr lang="pt-BR" dirty="0" err="1"/>
              <a:t>Maddison</a:t>
            </a:r>
            <a:r>
              <a:rPr lang="pt-BR" dirty="0"/>
              <a:t>, A. (1988). “</a:t>
            </a:r>
            <a:r>
              <a:rPr lang="pt-BR" dirty="0" err="1"/>
              <a:t>Ultimate</a:t>
            </a:r>
            <a:r>
              <a:rPr lang="pt-BR" dirty="0"/>
              <a:t> </a:t>
            </a:r>
            <a:r>
              <a:rPr lang="pt-BR" dirty="0" err="1"/>
              <a:t>and</a:t>
            </a:r>
            <a:r>
              <a:rPr lang="pt-BR" dirty="0"/>
              <a:t> </a:t>
            </a:r>
            <a:r>
              <a:rPr lang="pt-BR" dirty="0" err="1"/>
              <a:t>Proximate</a:t>
            </a:r>
            <a:r>
              <a:rPr lang="pt-BR" dirty="0"/>
              <a:t> </a:t>
            </a:r>
            <a:r>
              <a:rPr lang="pt-BR" dirty="0" err="1"/>
              <a:t>Growth</a:t>
            </a:r>
            <a:r>
              <a:rPr lang="pt-BR" dirty="0"/>
              <a:t> </a:t>
            </a:r>
            <a:r>
              <a:rPr lang="pt-BR" dirty="0" err="1"/>
              <a:t>Causality</a:t>
            </a:r>
            <a:r>
              <a:rPr lang="pt-BR" dirty="0"/>
              <a:t>: a critique </a:t>
            </a:r>
            <a:r>
              <a:rPr lang="pt-BR" dirty="0" err="1"/>
              <a:t>to</a:t>
            </a:r>
            <a:r>
              <a:rPr lang="pt-BR" dirty="0"/>
              <a:t> </a:t>
            </a:r>
            <a:r>
              <a:rPr lang="pt-BR" dirty="0" err="1"/>
              <a:t>Mancur</a:t>
            </a:r>
            <a:r>
              <a:rPr lang="pt-BR" dirty="0"/>
              <a:t> </a:t>
            </a:r>
            <a:r>
              <a:rPr lang="pt-BR" dirty="0" err="1"/>
              <a:t>Olson</a:t>
            </a:r>
            <a:r>
              <a:rPr lang="pt-BR" dirty="0"/>
              <a:t> </a:t>
            </a:r>
            <a:r>
              <a:rPr lang="pt-BR" dirty="0" err="1"/>
              <a:t>on</a:t>
            </a:r>
            <a:r>
              <a:rPr lang="pt-BR" dirty="0"/>
              <a:t> </a:t>
            </a:r>
            <a:r>
              <a:rPr lang="pt-BR" dirty="0" err="1"/>
              <a:t>the</a:t>
            </a:r>
            <a:r>
              <a:rPr lang="pt-BR" dirty="0"/>
              <a:t> </a:t>
            </a:r>
            <a:r>
              <a:rPr lang="pt-BR" dirty="0" err="1"/>
              <a:t>Rise</a:t>
            </a:r>
            <a:r>
              <a:rPr lang="pt-BR" dirty="0"/>
              <a:t> </a:t>
            </a:r>
            <a:r>
              <a:rPr lang="pt-BR" dirty="0" err="1"/>
              <a:t>and</a:t>
            </a:r>
            <a:r>
              <a:rPr lang="pt-BR" dirty="0"/>
              <a:t> Decline </a:t>
            </a:r>
            <a:r>
              <a:rPr lang="pt-BR" dirty="0" err="1"/>
              <a:t>of</a:t>
            </a:r>
            <a:r>
              <a:rPr lang="pt-BR" dirty="0"/>
              <a:t> </a:t>
            </a:r>
            <a:r>
              <a:rPr lang="pt-BR" dirty="0" err="1"/>
              <a:t>Nations</a:t>
            </a:r>
            <a:r>
              <a:rPr lang="pt-BR" dirty="0"/>
              <a:t>”. </a:t>
            </a:r>
            <a:r>
              <a:rPr lang="pt-BR" dirty="0" err="1"/>
              <a:t>Scandinavian</a:t>
            </a:r>
            <a:r>
              <a:rPr lang="pt-BR" dirty="0"/>
              <a:t> Economic </a:t>
            </a:r>
            <a:r>
              <a:rPr lang="pt-BR" dirty="0" err="1"/>
              <a:t>History</a:t>
            </a:r>
            <a:r>
              <a:rPr lang="pt-BR" dirty="0"/>
              <a:t> Review, N.2. </a:t>
            </a:r>
            <a:endParaRPr lang="pt-BR" dirty="0"/>
          </a:p>
          <a:p>
            <a:pPr algn="just"/>
            <a:r>
              <a:rPr lang="pt-BR" sz="2400" dirty="0"/>
              <a:t>Determinantes fundamentais: geografia, instituições, distribuição de renda e regimes de política econômica. </a:t>
            </a:r>
            <a:endParaRPr lang="pt-BR" sz="2400" dirty="0"/>
          </a:p>
          <a:p>
            <a:pPr marL="0" indent="0">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Users\joreiro\Documents\Scanned Documents\maddison esquema causal .jpeg"/>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875495" y="643467"/>
            <a:ext cx="8441009" cy="55710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15966</Words>
  <Application>WPS Presentation</Application>
  <PresentationFormat>Widescreen</PresentationFormat>
  <Paragraphs>158</Paragraphs>
  <Slides>41</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5</vt:i4>
      </vt:variant>
      <vt:variant>
        <vt:lpstr>幻灯片标题</vt:lpstr>
      </vt:variant>
      <vt:variant>
        <vt:i4>41</vt:i4>
      </vt:variant>
    </vt:vector>
  </HeadingPairs>
  <TitlesOfParts>
    <vt:vector size="56" baseType="lpstr">
      <vt:lpstr>Arial</vt:lpstr>
      <vt:lpstr>SimSun</vt:lpstr>
      <vt:lpstr>Wingdings</vt:lpstr>
      <vt:lpstr>Calibri</vt:lpstr>
      <vt:lpstr>Times New Roman</vt:lpstr>
      <vt:lpstr>Calibri Light</vt:lpstr>
      <vt:lpstr>Microsoft YaHei</vt:lpstr>
      <vt:lpstr>Arial Unicode MS</vt:lpstr>
      <vt:lpstr>Cambria Math</vt:lpstr>
      <vt:lpstr>Gear Drives</vt:lpstr>
      <vt:lpstr>Word.Document.12</vt:lpstr>
      <vt:lpstr>Excel.Sheet.12</vt:lpstr>
      <vt:lpstr>Excel.Sheet.12</vt:lpstr>
      <vt:lpstr>Excel.Sheet.12</vt:lpstr>
      <vt:lpstr>Word.Document.12</vt:lpstr>
      <vt:lpstr>O Novo-Desenvolvimentismo como alternativa para um projeto nacional de desenvolvimento com equidade social </vt:lpstr>
      <vt:lpstr>A Natureza do Desenvolvimento Econômico</vt:lpstr>
      <vt:lpstr>As Fontes do Crescimento da Produtividade </vt:lpstr>
      <vt:lpstr>Fontes de Crescimento da Produtividade</vt:lpstr>
      <vt:lpstr>Complexidade Econômica </vt:lpstr>
      <vt:lpstr>PowerPoint 演示文稿</vt:lpstr>
      <vt:lpstr>PowerPoint 演示文稿</vt:lpstr>
      <vt:lpstr>Determinantes profundos do crescimento</vt:lpstr>
      <vt:lpstr>PowerPoint 演示文稿</vt:lpstr>
      <vt:lpstr>O Novo-Desenvolvimentismo e o Regime de Política Econômica </vt:lpstr>
      <vt:lpstr>PowerPoint 演示文稿</vt:lpstr>
      <vt:lpstr>PowerPoint 演示文稿</vt:lpstr>
      <vt:lpstr>PowerPoint 演示文稿</vt:lpstr>
      <vt:lpstr>Proposições fundamentais do novo desenvolvimentismo
</vt:lpstr>
      <vt:lpstr>Proposições principais
</vt:lpstr>
      <vt:lpstr>Proposições principais </vt:lpstr>
      <vt:lpstr>Proposições principais
</vt:lpstr>
      <vt:lpstr>Proposições principais
</vt:lpstr>
      <vt:lpstr>PowerPoint 演示文稿</vt:lpstr>
      <vt:lpstr>Proposições principais
</vt:lpstr>
      <vt:lpstr>Investimento e Poupança, Brasil X Países Ricos (Banco Mundial, 2017)</vt:lpstr>
      <vt:lpstr>Investimento e Poupança nos BRICS (2017)</vt:lpstr>
      <vt:lpstr>Investimento e Poupança nas três grandes economias da América Latina (Banco Mundial, 2017)</vt:lpstr>
      <vt:lpstr>PowerPoint 演示文稿</vt:lpstr>
      <vt:lpstr>PowerPoint 演示文稿</vt:lpstr>
      <vt:lpstr>PowerPoint 演示文稿</vt:lpstr>
      <vt:lpstr>PowerPoint 演示文稿</vt:lpstr>
      <vt:lpstr>PowerPoint 演示文稿</vt:lpstr>
      <vt:lpstr>PowerPoint 演示文稿</vt:lpstr>
      <vt:lpstr>Proposições principais
</vt:lpstr>
      <vt:lpstr>PowerPoint 演示文稿</vt:lpstr>
      <vt:lpstr>PowerPoint 演示文稿</vt:lpstr>
      <vt:lpstr>Proposições principais
</vt:lpstr>
      <vt:lpstr>PowerPoint 演示文稿</vt:lpstr>
      <vt:lpstr>O Problema de Economia Política: Câmbio e Salários</vt:lpstr>
      <vt:lpstr>O elo perdido: sustentabilidade ecológica do desenvolvimento econômico e mudança estrutural 
</vt:lpstr>
      <vt:lpstr>Progresso Tecnológico Ecológico e Mudança Estrutural Ecológica 
</vt:lpstr>
      <vt:lpstr>PowerPoint 演示文稿</vt:lpstr>
      <vt:lpstr>Visão Ecológica do Novo-Desenvolvimentismo 
</vt:lpstr>
      <vt:lpstr>Estratégia nacional de eco-desenvolvimento</vt:lpstr>
      <vt:lpstr>Estratégia nacional de eco-desenvolvimento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Desenvolvimento, Desigualdade e Sustentabilidade: como virar o jogo?</dc:title>
  <dc:creator>Jose Luis Oreiro</dc:creator>
  <cp:lastModifiedBy>jorei</cp:lastModifiedBy>
  <cp:revision>13</cp:revision>
  <dcterms:created xsi:type="dcterms:W3CDTF">2021-04-26T20:40:00Z</dcterms:created>
  <dcterms:modified xsi:type="dcterms:W3CDTF">2023-10-09T22:11:07Z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12651C0FF8034EE580F4574F19AD2982_13</vt:lpwstr>
  </property>
  <property fmtid="{D5CDD505-2E9C-101B-9397-08002B2CF9AE}" pid="3" name="KSOProductBuildVer">
    <vt:lpwstr>1046-12.2.0.13215</vt:lpwstr>
  </property>
</Properties>
</file>