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docx" ContentType="application/vnd.openxmlformats-officedocument.wordprocessingml.documen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3"/>
    <p:sldId id="268" r:id="rId4"/>
    <p:sldId id="269" r:id="rId5"/>
    <p:sldId id="270" r:id="rId6"/>
    <p:sldId id="271" r:id="rId7"/>
    <p:sldId id="272" r:id="rId8"/>
    <p:sldId id="273" r:id="rId9"/>
    <p:sldId id="279" r:id="rId10"/>
    <p:sldId id="280" r:id="rId11"/>
    <p:sldId id="290" r:id="rId12"/>
    <p:sldId id="289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32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77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80BD8-6F2A-4B14-83A0-96FBC6F68CBC}" type="datetimeFigureOut">
              <a:rPr lang="en-GB" smtClean="0"/>
            </a:fld>
            <a:endParaRPr lang="en-GB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9A2391-6A50-4D07-8544-15E5066E82DB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A2391-6A50-4D07-8544-15E5066E82DB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5535-AF30-4211-B380-B89C97BB2E01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2C8B-2221-4B31-9B81-845A2B55982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5535-AF30-4211-B380-B89C97BB2E01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2C8B-2221-4B31-9B81-845A2B55982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5535-AF30-4211-B380-B89C97BB2E01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2C8B-2221-4B31-9B81-845A2B55982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5535-AF30-4211-B380-B89C97BB2E01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2C8B-2221-4B31-9B81-845A2B55982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5535-AF30-4211-B380-B89C97BB2E01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2C8B-2221-4B31-9B81-845A2B55982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5535-AF30-4211-B380-B89C97BB2E01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2C8B-2221-4B31-9B81-845A2B55982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5535-AF30-4211-B380-B89C97BB2E01}" type="datetimeFigureOut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2C8B-2221-4B31-9B81-845A2B55982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5535-AF30-4211-B380-B89C97BB2E01}" type="datetimeFigureOut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2C8B-2221-4B31-9B81-845A2B55982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5535-AF30-4211-B380-B89C97BB2E01}" type="datetimeFigureOut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2C8B-2221-4B31-9B81-845A2B55982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5535-AF30-4211-B380-B89C97BB2E01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2C8B-2221-4B31-9B81-845A2B55982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5535-AF30-4211-B380-B89C97BB2E01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2C8B-2221-4B31-9B81-845A2B559829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25535-AF30-4211-B380-B89C97BB2E01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52C8B-2221-4B31-9B81-845A2B559829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4.emf"/><Relationship Id="rId3" Type="http://schemas.openxmlformats.org/officeDocument/2006/relationships/package" Target="../embeddings/Document3.docx"/><Relationship Id="rId2" Type="http://schemas.openxmlformats.org/officeDocument/2006/relationships/image" Target="../media/image3.emf"/><Relationship Id="rId1" Type="http://schemas.openxmlformats.org/officeDocument/2006/relationships/package" Target="../embeddings/Document2.docx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5.xml"/><Relationship Id="rId5" Type="http://schemas.openxmlformats.org/officeDocument/2006/relationships/hyperlink" Target="http://www.jlcoreiro.wordpress.com/" TargetMode="External"/><Relationship Id="rId4" Type="http://schemas.openxmlformats.org/officeDocument/2006/relationships/hyperlink" Target="http://www.sdmrg.com.br/" TargetMode="External"/><Relationship Id="rId3" Type="http://schemas.openxmlformats.org/officeDocument/2006/relationships/hyperlink" Target="http://www.joseluisoreiro.com.br/" TargetMode="External"/><Relationship Id="rId2" Type="http://schemas.openxmlformats.org/officeDocument/2006/relationships/hyperlink" Target="mailto:joreiro@unb.br" TargetMode="External"/><Relationship Id="rId1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emf"/><Relationship Id="rId1" Type="http://schemas.openxmlformats.org/officeDocument/2006/relationships/package" Target="../embeddings/Document1.docx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65618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Modelos de Consistência entre Estoques e Fluxos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3140968"/>
            <a:ext cx="7772400" cy="1872207"/>
          </a:xfrm>
        </p:spPr>
        <p:txBody>
          <a:bodyPr>
            <a:normAutofit lnSpcReduction="10000"/>
          </a:bodyPr>
          <a:lstStyle/>
          <a:p>
            <a:pPr algn="ctr"/>
            <a:r>
              <a:rPr lang="pt-BR" i="1" dirty="0"/>
              <a:t>José Luis Oreiro </a:t>
            </a:r>
            <a:endParaRPr lang="pt-BR" i="1" dirty="0"/>
          </a:p>
          <a:p>
            <a:pPr algn="ctr"/>
            <a:r>
              <a:rPr lang="pt-BR" i="1" dirty="0"/>
              <a:t>Professor Associado do Departamento de Economia da Universidade de Brasília</a:t>
            </a:r>
            <a:endParaRPr lang="pt-BR" i="1" dirty="0"/>
          </a:p>
          <a:p>
            <a:pPr algn="ctr"/>
            <a:r>
              <a:rPr lang="pt-BR" i="1" dirty="0"/>
              <a:t>Pesquisador Nível IB do CNPq </a:t>
            </a:r>
            <a:endParaRPr lang="pt-BR" i="1" dirty="0"/>
          </a:p>
          <a:p>
            <a:pPr algn="ctr"/>
            <a:r>
              <a:rPr lang="pt-BR" i="1" dirty="0"/>
              <a:t>Pesquisador Associado do “Centro de Estudos do Novo-Desenvolvimentismo” da FGV-SP</a:t>
            </a:r>
            <a:endParaRPr lang="pt-BR" i="1" dirty="0"/>
          </a:p>
          <a:p>
            <a:pPr algn="ctr"/>
            <a:r>
              <a:rPr lang="pt-BR" i="1" dirty="0"/>
              <a:t>Líder do Grupo de Pesquisa “Macroeconomia Estruturalista do Desenvolvimento” </a:t>
            </a:r>
            <a:endParaRPr lang="pt-BR" i="1" dirty="0"/>
          </a:p>
        </p:txBody>
      </p:sp>
      <p:pic>
        <p:nvPicPr>
          <p:cNvPr id="4" name="Imagem 3" descr="Foto em preto e branco de homens&#10;&#10;Descrição gerada automaticamente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115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ctr"/>
            <a:r>
              <a:rPr lang="pt-BR" dirty="0"/>
              <a:t>Equações do Modelo </a:t>
            </a:r>
            <a:endParaRPr lang="pt-BR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/>
        </p:nvGraphicFramePr>
        <p:xfrm>
          <a:off x="107504" y="1628800"/>
          <a:ext cx="9036496" cy="3168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Documento" r:id="rId1" imgW="5407025" imgH="2165350" progId="Word.Document.12">
                  <p:embed/>
                </p:oleObj>
              </mc:Choice>
              <mc:Fallback>
                <p:oleObj name="Documento" r:id="rId1" imgW="5407025" imgH="2165350" progId="Word.Document.12">
                  <p:embed/>
                  <p:pic>
                    <p:nvPicPr>
                      <p:cNvPr id="0" name="Imagem 820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7504" y="1628800"/>
                        <a:ext cx="9036496" cy="31683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1331640" y="4293096"/>
          <a:ext cx="6371487" cy="18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" name="Documento" r:id="rId3" imgW="5407025" imgH="838200" progId="Word.Document.12">
                  <p:embed/>
                </p:oleObj>
              </mc:Choice>
              <mc:Fallback>
                <p:oleObj name="Documento" r:id="rId3" imgW="5407025" imgH="838200" progId="Word.Document.12">
                  <p:embed/>
                  <p:pic>
                    <p:nvPicPr>
                      <p:cNvPr id="0" name="Imagem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1640" y="4293096"/>
                        <a:ext cx="6371487" cy="180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Simulação do modelo 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Espaço Reservado para Conteúdo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pt-BR" dirty="0"/>
                  <a:t>O modelo foi simulado em ambiente de MATLAB 2013.</a:t>
                </a:r>
                <a:endParaRPr lang="pt-BR" dirty="0"/>
              </a:p>
              <a:p>
                <a:pPr algn="just"/>
                <a:r>
                  <a:rPr lang="pt-BR" dirty="0"/>
                  <a:t>Parâmetros de calibragem da simulação do modelo:</a:t>
                </a:r>
                <a:endParaRPr lang="pt-BR" dirty="0"/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/>
                          </a:rPr>
                          <m:t>𝛼</m:t>
                        </m:r>
                      </m:e>
                      <m:sub>
                        <m:r>
                          <a:rPr lang="pt-BR" i="1">
                            <a:latin typeface="Cambria Math" panose="02040503050406030204"/>
                          </a:rPr>
                          <m:t>1</m:t>
                        </m:r>
                      </m:sub>
                    </m:sSub>
                    <m:r>
                      <a:rPr lang="pt-BR" i="1">
                        <a:latin typeface="Cambria Math" panose="02040503050406030204"/>
                      </a:rPr>
                      <m:t>=</m:t>
                    </m:r>
                    <m:r>
                      <a:rPr lang="pt-BR" i="1">
                        <a:latin typeface="Cambria Math" panose="02040503050406030204"/>
                      </a:rPr>
                      <m:t>0</m:t>
                    </m:r>
                    <m:r>
                      <a:rPr lang="pt-BR" i="1">
                        <a:latin typeface="Cambria Math" panose="02040503050406030204"/>
                      </a:rPr>
                      <m:t>,</m:t>
                    </m:r>
                    <m:r>
                      <a:rPr lang="pt-BR" i="1">
                        <a:latin typeface="Cambria Math" panose="02040503050406030204"/>
                      </a:rPr>
                      <m:t>6</m:t>
                    </m:r>
                  </m:oMath>
                </a14:m>
                <a:r>
                  <a:rPr lang="pt-B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/>
                          </a:rPr>
                          <m:t>𝛼</m:t>
                        </m:r>
                      </m:e>
                      <m:sub>
                        <m:r>
                          <a:rPr lang="pt-BR" i="1">
                            <a:latin typeface="Cambria Math" panose="02040503050406030204"/>
                          </a:rPr>
                          <m:t>2</m:t>
                        </m:r>
                      </m:sub>
                    </m:sSub>
                    <m:r>
                      <a:rPr lang="pt-BR" i="1">
                        <a:latin typeface="Cambria Math" panose="02040503050406030204"/>
                      </a:rPr>
                      <m:t>=</m:t>
                    </m:r>
                    <m:r>
                      <a:rPr lang="pt-BR" i="1">
                        <a:latin typeface="Cambria Math" panose="02040503050406030204"/>
                      </a:rPr>
                      <m:t>0</m:t>
                    </m:r>
                    <m:r>
                      <a:rPr lang="pt-BR" i="1">
                        <a:latin typeface="Cambria Math" panose="02040503050406030204"/>
                      </a:rPr>
                      <m:t>,</m:t>
                    </m:r>
                    <m:r>
                      <a:rPr lang="pt-BR" i="1">
                        <a:latin typeface="Cambria Math" panose="02040503050406030204"/>
                      </a:rPr>
                      <m:t>02</m:t>
                    </m:r>
                  </m:oMath>
                </a14:m>
                <a:r>
                  <a:rPr lang="pt-BR" dirty="0"/>
                  <a:t>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/>
                      </a:rPr>
                      <m:t>𝑑</m:t>
                    </m:r>
                    <m:r>
                      <a:rPr lang="pt-BR" i="1">
                        <a:latin typeface="Cambria Math" panose="02040503050406030204"/>
                      </a:rPr>
                      <m:t>=</m:t>
                    </m:r>
                    <m:r>
                      <a:rPr lang="pt-BR" i="1">
                        <a:latin typeface="Cambria Math" panose="02040503050406030204"/>
                      </a:rPr>
                      <m:t>0</m:t>
                    </m:r>
                    <m:r>
                      <a:rPr lang="pt-BR" i="1">
                        <a:latin typeface="Cambria Math" panose="02040503050406030204"/>
                      </a:rPr>
                      <m:t>,</m:t>
                    </m:r>
                    <m:r>
                      <a:rPr lang="pt-BR" i="1">
                        <a:latin typeface="Cambria Math" panose="02040503050406030204"/>
                      </a:rPr>
                      <m:t>75</m:t>
                    </m:r>
                  </m:oMath>
                </a14:m>
                <a:r>
                  <a:rPr lang="pt-B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/>
                          </a:rPr>
                          <m:t>𝛾</m:t>
                        </m:r>
                      </m:e>
                      <m:sub>
                        <m:r>
                          <a:rPr lang="pt-BR" i="1">
                            <a:latin typeface="Cambria Math" panose="02040503050406030204"/>
                          </a:rPr>
                          <m:t>0</m:t>
                        </m:r>
                      </m:sub>
                    </m:sSub>
                    <m:r>
                      <a:rPr lang="pt-BR" i="1">
                        <a:latin typeface="Cambria Math" panose="02040503050406030204"/>
                      </a:rPr>
                      <m:t>=</m:t>
                    </m:r>
                    <m:r>
                      <a:rPr lang="pt-BR" i="1">
                        <a:latin typeface="Cambria Math" panose="02040503050406030204"/>
                      </a:rPr>
                      <m:t>0</m:t>
                    </m:r>
                    <m:r>
                      <a:rPr lang="pt-BR" i="1">
                        <a:latin typeface="Cambria Math" panose="02040503050406030204"/>
                      </a:rPr>
                      <m:t>,</m:t>
                    </m:r>
                    <m:r>
                      <a:rPr lang="pt-BR" i="1">
                        <a:latin typeface="Cambria Math" panose="02040503050406030204"/>
                      </a:rPr>
                      <m:t>02</m:t>
                    </m:r>
                  </m:oMath>
                </a14:m>
                <a:r>
                  <a:rPr lang="pt-B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/>
                          </a:rPr>
                          <m:t>𝛾</m:t>
                        </m:r>
                      </m:e>
                      <m:sub>
                        <m:r>
                          <a:rPr lang="pt-BR" i="1">
                            <a:latin typeface="Cambria Math" panose="02040503050406030204"/>
                          </a:rPr>
                          <m:t>1</m:t>
                        </m:r>
                      </m:sub>
                    </m:sSub>
                    <m:r>
                      <a:rPr lang="pt-BR" i="1">
                        <a:latin typeface="Cambria Math" panose="02040503050406030204"/>
                      </a:rPr>
                      <m:t>=</m:t>
                    </m:r>
                    <m:r>
                      <a:rPr lang="pt-BR" i="1">
                        <a:latin typeface="Cambria Math" panose="02040503050406030204"/>
                      </a:rPr>
                      <m:t>0</m:t>
                    </m:r>
                    <m:r>
                      <a:rPr lang="pt-BR" i="1">
                        <a:latin typeface="Cambria Math" panose="02040503050406030204"/>
                      </a:rPr>
                      <m:t>,</m:t>
                    </m:r>
                    <m:r>
                      <a:rPr lang="pt-BR" i="1">
                        <a:latin typeface="Cambria Math" panose="02040503050406030204"/>
                      </a:rPr>
                      <m:t>2</m:t>
                    </m:r>
                  </m:oMath>
                </a14:m>
                <a:r>
                  <a:rPr lang="pt-B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/>
                          </a:rPr>
                          <m:t>𝛾</m:t>
                        </m:r>
                      </m:e>
                      <m:sub>
                        <m:r>
                          <a:rPr lang="pt-BR" i="1">
                            <a:latin typeface="Cambria Math" panose="02040503050406030204"/>
                          </a:rPr>
                          <m:t>2</m:t>
                        </m:r>
                      </m:sub>
                    </m:sSub>
                    <m:r>
                      <a:rPr lang="pt-BR" i="1">
                        <a:latin typeface="Cambria Math" panose="02040503050406030204"/>
                      </a:rPr>
                      <m:t>=</m:t>
                    </m:r>
                    <m:r>
                      <a:rPr lang="pt-BR" i="1">
                        <a:latin typeface="Cambria Math" panose="02040503050406030204"/>
                      </a:rPr>
                      <m:t>0</m:t>
                    </m:r>
                    <m:r>
                      <a:rPr lang="pt-BR" i="1">
                        <a:latin typeface="Cambria Math" panose="02040503050406030204"/>
                      </a:rPr>
                      <m:t>,</m:t>
                    </m:r>
                    <m:r>
                      <a:rPr lang="pt-BR" i="1">
                        <a:latin typeface="Cambria Math" panose="02040503050406030204"/>
                      </a:rPr>
                      <m:t>2</m:t>
                    </m:r>
                  </m:oMath>
                </a14:m>
                <a:r>
                  <a:rPr lang="pt-BR" dirty="0"/>
                  <a:t>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/>
                      </a:rPr>
                      <m:t>𝜎</m:t>
                    </m:r>
                    <m:r>
                      <a:rPr lang="pt-BR" i="1">
                        <a:latin typeface="Cambria Math" panose="02040503050406030204"/>
                      </a:rPr>
                      <m:t>=</m:t>
                    </m:r>
                    <m:r>
                      <a:rPr lang="pt-BR" i="1">
                        <a:latin typeface="Cambria Math" panose="02040503050406030204"/>
                      </a:rPr>
                      <m:t>1</m:t>
                    </m:r>
                    <m:r>
                      <a:rPr lang="pt-BR" i="1">
                        <a:latin typeface="Cambria Math" panose="02040503050406030204"/>
                      </a:rPr>
                      <m:t>,</m:t>
                    </m:r>
                    <m:r>
                      <a:rPr lang="pt-BR" i="1">
                        <a:latin typeface="Cambria Math" panose="02040503050406030204"/>
                      </a:rPr>
                      <m:t>5</m:t>
                    </m:r>
                  </m:oMath>
                </a14:m>
                <a:r>
                  <a:rPr lang="pt-BR" dirty="0"/>
                  <a:t>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/>
                      </a:rPr>
                      <m:t>𝜃</m:t>
                    </m:r>
                    <m:r>
                      <a:rPr lang="pt-BR" i="1">
                        <a:latin typeface="Cambria Math" panose="02040503050406030204"/>
                      </a:rPr>
                      <m:t>=</m:t>
                    </m:r>
                    <m:r>
                      <a:rPr lang="pt-BR" i="1">
                        <a:latin typeface="Cambria Math" panose="02040503050406030204"/>
                      </a:rPr>
                      <m:t>0</m:t>
                    </m:r>
                    <m:r>
                      <a:rPr lang="pt-BR" i="1">
                        <a:latin typeface="Cambria Math" panose="02040503050406030204"/>
                      </a:rPr>
                      <m:t>,</m:t>
                    </m:r>
                    <m:r>
                      <a:rPr lang="pt-BR" i="1">
                        <a:latin typeface="Cambria Math" panose="02040503050406030204"/>
                      </a:rPr>
                      <m:t>3</m:t>
                    </m:r>
                  </m:oMath>
                </a14:m>
                <a:r>
                  <a:rPr lang="pt-BR" dirty="0"/>
                  <a:t>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/>
                      </a:rPr>
                      <m:t>𝑟</m:t>
                    </m:r>
                    <m:r>
                      <a:rPr lang="pt-BR" i="1">
                        <a:latin typeface="Cambria Math" panose="02040503050406030204"/>
                      </a:rPr>
                      <m:t>=</m:t>
                    </m:r>
                    <m:r>
                      <a:rPr lang="pt-BR" i="1">
                        <a:latin typeface="Cambria Math" panose="02040503050406030204"/>
                      </a:rPr>
                      <m:t>0</m:t>
                    </m:r>
                    <m:r>
                      <a:rPr lang="pt-BR" i="1">
                        <a:latin typeface="Cambria Math" panose="02040503050406030204"/>
                      </a:rPr>
                      <m:t>,</m:t>
                    </m:r>
                    <m:r>
                      <a:rPr lang="pt-BR" i="1">
                        <a:latin typeface="Cambria Math" panose="02040503050406030204"/>
                      </a:rPr>
                      <m:t>03</m:t>
                    </m:r>
                  </m:oMath>
                </a14:m>
                <a:r>
                  <a:rPr lang="pt-BR" dirty="0"/>
                  <a:t>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/>
                      </a:rPr>
                      <m:t>𝜑</m:t>
                    </m:r>
                    <m:r>
                      <a:rPr lang="pt-BR" i="1">
                        <a:latin typeface="Cambria Math" panose="02040503050406030204"/>
                      </a:rPr>
                      <m:t>=</m:t>
                    </m:r>
                    <m:r>
                      <a:rPr lang="pt-BR" i="1">
                        <a:latin typeface="Cambria Math" panose="02040503050406030204"/>
                      </a:rPr>
                      <m:t>0</m:t>
                    </m:r>
                    <m:r>
                      <a:rPr lang="pt-BR" i="1">
                        <a:latin typeface="Cambria Math" panose="02040503050406030204"/>
                      </a:rPr>
                      <m:t>,</m:t>
                    </m:r>
                    <m:r>
                      <a:rPr lang="pt-BR" i="1">
                        <a:latin typeface="Cambria Math" panose="02040503050406030204"/>
                      </a:rPr>
                      <m:t>1</m:t>
                    </m:r>
                  </m:oMath>
                </a14:m>
                <a:r>
                  <a:rPr lang="pt-BR" dirty="0"/>
                  <a:t>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/>
                      </a:rPr>
                      <m:t>𝛾</m:t>
                    </m:r>
                    <m:r>
                      <a:rPr lang="pt-BR" i="1">
                        <a:latin typeface="Cambria Math" panose="02040503050406030204"/>
                      </a:rPr>
                      <m:t>=</m:t>
                    </m:r>
                    <m:r>
                      <a:rPr lang="pt-BR" i="1">
                        <a:latin typeface="Cambria Math" panose="02040503050406030204"/>
                      </a:rPr>
                      <m:t>0</m:t>
                    </m:r>
                    <m:r>
                      <a:rPr lang="pt-BR" i="1">
                        <a:latin typeface="Cambria Math" panose="02040503050406030204"/>
                      </a:rPr>
                      <m:t>,</m:t>
                    </m:r>
                    <m:r>
                      <a:rPr lang="pt-BR" i="1">
                        <a:latin typeface="Cambria Math" panose="02040503050406030204"/>
                      </a:rPr>
                      <m:t>15</m:t>
                    </m:r>
                  </m:oMath>
                </a14:m>
                <a:r>
                  <a:rPr lang="pt-BR" dirty="0"/>
                  <a:t>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/>
                      </a:rPr>
                      <m:t>𝑤</m:t>
                    </m:r>
                    <m:r>
                      <a:rPr lang="pt-BR" i="1">
                        <a:latin typeface="Cambria Math" panose="02040503050406030204"/>
                      </a:rPr>
                      <m:t>=</m:t>
                    </m:r>
                    <m:r>
                      <a:rPr lang="pt-BR" i="1">
                        <a:latin typeface="Cambria Math" panose="02040503050406030204"/>
                      </a:rPr>
                      <m:t>0</m:t>
                    </m:r>
                    <m:r>
                      <a:rPr lang="pt-BR" i="1">
                        <a:latin typeface="Cambria Math" panose="02040503050406030204"/>
                      </a:rPr>
                      <m:t>,</m:t>
                    </m:r>
                    <m:r>
                      <a:rPr lang="pt-BR" i="1">
                        <a:latin typeface="Cambria Math" panose="02040503050406030204"/>
                      </a:rPr>
                      <m:t>6</m:t>
                    </m:r>
                  </m:oMath>
                </a14:m>
                <a:r>
                  <a:rPr lang="pt-B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/>
                          </a:rPr>
                          <m:t>𝜆</m:t>
                        </m:r>
                      </m:e>
                      <m:sub>
                        <m:r>
                          <a:rPr lang="pt-BR" i="1">
                            <a:latin typeface="Cambria Math" panose="02040503050406030204"/>
                          </a:rPr>
                          <m:t>10</m:t>
                        </m:r>
                      </m:sub>
                    </m:sSub>
                    <m:r>
                      <a:rPr lang="pt-BR" i="1">
                        <a:latin typeface="Cambria Math" panose="02040503050406030204"/>
                      </a:rPr>
                      <m:t>=</m:t>
                    </m:r>
                    <m:r>
                      <a:rPr lang="pt-BR" i="1">
                        <a:latin typeface="Cambria Math" panose="02040503050406030204"/>
                      </a:rPr>
                      <m:t>0</m:t>
                    </m:r>
                    <m:r>
                      <a:rPr lang="pt-BR" i="1">
                        <a:latin typeface="Cambria Math" panose="02040503050406030204"/>
                      </a:rPr>
                      <m:t>,</m:t>
                    </m:r>
                    <m:r>
                      <a:rPr lang="pt-BR" i="1">
                        <a:latin typeface="Cambria Math" panose="02040503050406030204"/>
                      </a:rPr>
                      <m:t>5</m:t>
                    </m:r>
                  </m:oMath>
                </a14:m>
                <a:r>
                  <a:rPr lang="pt-B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/>
                          </a:rPr>
                          <m:t>𝜆</m:t>
                        </m:r>
                      </m:e>
                      <m:sub>
                        <m:r>
                          <a:rPr lang="pt-BR" i="1">
                            <a:latin typeface="Cambria Math" panose="02040503050406030204"/>
                          </a:rPr>
                          <m:t>11</m:t>
                        </m:r>
                      </m:sub>
                    </m:sSub>
                    <m:r>
                      <a:rPr lang="pt-BR" i="1">
                        <a:latin typeface="Cambria Math" panose="02040503050406030204"/>
                      </a:rPr>
                      <m:t>=−</m:t>
                    </m:r>
                    <m:r>
                      <a:rPr lang="pt-BR" i="1">
                        <a:latin typeface="Cambria Math" panose="02040503050406030204"/>
                      </a:rPr>
                      <m:t>0</m:t>
                    </m:r>
                    <m:r>
                      <a:rPr lang="pt-BR" i="1">
                        <a:latin typeface="Cambria Math" panose="02040503050406030204"/>
                      </a:rPr>
                      <m:t>,</m:t>
                    </m:r>
                    <m:r>
                      <a:rPr lang="pt-BR" i="1">
                        <a:latin typeface="Cambria Math" panose="02040503050406030204"/>
                      </a:rPr>
                      <m:t>4</m:t>
                    </m:r>
                  </m:oMath>
                </a14:m>
                <a:r>
                  <a:rPr lang="pt-B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/>
                          </a:rPr>
                          <m:t>𝜆</m:t>
                        </m:r>
                      </m:e>
                      <m:sub>
                        <m:r>
                          <a:rPr lang="pt-BR" i="1">
                            <a:latin typeface="Cambria Math" panose="02040503050406030204"/>
                          </a:rPr>
                          <m:t>12</m:t>
                        </m:r>
                      </m:sub>
                    </m:sSub>
                    <m:r>
                      <a:rPr lang="pt-BR" i="1">
                        <a:latin typeface="Cambria Math" panose="02040503050406030204"/>
                      </a:rPr>
                      <m:t>=</m:t>
                    </m:r>
                    <m:r>
                      <a:rPr lang="pt-BR" i="1">
                        <a:latin typeface="Cambria Math" panose="02040503050406030204"/>
                      </a:rPr>
                      <m:t>0</m:t>
                    </m:r>
                    <m:r>
                      <a:rPr lang="pt-BR" i="1">
                        <a:latin typeface="Cambria Math" panose="02040503050406030204"/>
                      </a:rPr>
                      <m:t>,</m:t>
                    </m:r>
                    <m:r>
                      <a:rPr lang="pt-BR" i="1">
                        <a:latin typeface="Cambria Math" panose="02040503050406030204"/>
                      </a:rPr>
                      <m:t>3</m:t>
                    </m:r>
                  </m:oMath>
                </a14:m>
                <a:r>
                  <a:rPr lang="pt-B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/>
                          </a:rPr>
                          <m:t>𝜆</m:t>
                        </m:r>
                      </m:e>
                      <m:sub>
                        <m:r>
                          <a:rPr lang="pt-BR" i="1">
                            <a:latin typeface="Cambria Math" panose="02040503050406030204"/>
                          </a:rPr>
                          <m:t>20</m:t>
                        </m:r>
                      </m:sub>
                    </m:sSub>
                    <m:r>
                      <a:rPr lang="pt-BR" i="1">
                        <a:latin typeface="Cambria Math" panose="02040503050406030204"/>
                      </a:rPr>
                      <m:t>=</m:t>
                    </m:r>
                    <m:r>
                      <a:rPr lang="pt-BR" i="1">
                        <a:latin typeface="Cambria Math" panose="02040503050406030204"/>
                      </a:rPr>
                      <m:t>0</m:t>
                    </m:r>
                    <m:r>
                      <a:rPr lang="pt-BR" i="1">
                        <a:latin typeface="Cambria Math" panose="02040503050406030204"/>
                      </a:rPr>
                      <m:t>,</m:t>
                    </m:r>
                    <m:r>
                      <a:rPr lang="pt-BR" i="1">
                        <a:latin typeface="Cambria Math" panose="02040503050406030204"/>
                      </a:rPr>
                      <m:t>5</m:t>
                    </m:r>
                  </m:oMath>
                </a14:m>
                <a:r>
                  <a:rPr lang="pt-B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/>
                          </a:rPr>
                          <m:t>𝜆</m:t>
                        </m:r>
                      </m:e>
                      <m:sub>
                        <m:r>
                          <a:rPr lang="pt-BR" i="1">
                            <a:latin typeface="Cambria Math" panose="02040503050406030204"/>
                          </a:rPr>
                          <m:t>21</m:t>
                        </m:r>
                      </m:sub>
                    </m:sSub>
                    <m:r>
                      <a:rPr lang="pt-BR" i="1">
                        <a:latin typeface="Cambria Math" panose="02040503050406030204"/>
                      </a:rPr>
                      <m:t>=</m:t>
                    </m:r>
                    <m:r>
                      <a:rPr lang="pt-BR" i="1">
                        <a:latin typeface="Cambria Math" panose="02040503050406030204"/>
                      </a:rPr>
                      <m:t>0</m:t>
                    </m:r>
                    <m:r>
                      <a:rPr lang="pt-BR" i="1">
                        <a:latin typeface="Cambria Math" panose="02040503050406030204"/>
                      </a:rPr>
                      <m:t>,</m:t>
                    </m:r>
                    <m:r>
                      <a:rPr lang="pt-BR" i="1">
                        <a:latin typeface="Cambria Math" panose="02040503050406030204"/>
                      </a:rPr>
                      <m:t>4</m:t>
                    </m:r>
                  </m:oMath>
                </a14:m>
                <a:r>
                  <a:rPr lang="pt-B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/>
                          </a:rPr>
                          <m:t>𝜆</m:t>
                        </m:r>
                      </m:e>
                      <m:sub>
                        <m:r>
                          <a:rPr lang="pt-BR" i="1">
                            <a:latin typeface="Cambria Math" panose="02040503050406030204"/>
                          </a:rPr>
                          <m:t>22</m:t>
                        </m:r>
                      </m:sub>
                    </m:sSub>
                    <m:r>
                      <a:rPr lang="pt-BR" i="1">
                        <a:latin typeface="Cambria Math" panose="02040503050406030204"/>
                      </a:rPr>
                      <m:t>=−</m:t>
                    </m:r>
                    <m:r>
                      <a:rPr lang="pt-BR" i="1">
                        <a:latin typeface="Cambria Math" panose="02040503050406030204"/>
                      </a:rPr>
                      <m:t>0</m:t>
                    </m:r>
                    <m:r>
                      <a:rPr lang="pt-BR" i="1">
                        <a:latin typeface="Cambria Math" panose="02040503050406030204"/>
                      </a:rPr>
                      <m:t>,</m:t>
                    </m:r>
                    <m:r>
                      <a:rPr lang="pt-BR" i="1">
                        <a:latin typeface="Cambria Math" panose="02040503050406030204"/>
                      </a:rPr>
                      <m:t>4</m:t>
                    </m:r>
                  </m:oMath>
                </a14:m>
                <a:r>
                  <a:rPr lang="pt-BR" dirty="0"/>
                  <a:t> </a:t>
                </a:r>
                <a:endParaRPr lang="pt-BR" dirty="0"/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/>
                          </a:rPr>
                          <m:t>𝐾</m:t>
                        </m:r>
                      </m:e>
                      <m:sub>
                        <m:r>
                          <a:rPr lang="pt-BR" i="1">
                            <a:latin typeface="Cambria Math" panose="02040503050406030204"/>
                          </a:rPr>
                          <m:t>𝐼𝑛𝑖𝑐𝑖𝑎𝑙</m:t>
                        </m:r>
                      </m:sub>
                    </m:sSub>
                    <m:r>
                      <a:rPr lang="pt-BR" i="1">
                        <a:latin typeface="Cambria Math" panose="02040503050406030204"/>
                      </a:rPr>
                      <m:t>=</m:t>
                    </m:r>
                    <m:r>
                      <a:rPr lang="pt-BR" i="1">
                        <a:latin typeface="Cambria Math" panose="02040503050406030204"/>
                      </a:rPr>
                      <m:t>100</m:t>
                    </m:r>
                  </m:oMath>
                </a14:m>
                <a:r>
                  <a:rPr lang="pt-BR" dirty="0"/>
                  <a:t> </a:t>
                </a:r>
                <a:endParaRPr lang="pt-BR" dirty="0"/>
              </a:p>
              <a:p>
                <a:endParaRPr lang="pt-BR" dirty="0"/>
              </a:p>
            </p:txBody>
          </p:sp>
        </mc:Choice>
        <mc:Fallback>
          <p:sp>
            <p:nvSpPr>
              <p:cNvPr id="2" name="Espaço Reservado para Conteúdo 1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b="7"/>
                </a:stretch>
              </a:blipFill>
            </p:spPr>
            <p:txBody>
              <a:bodyPr/>
              <a:lstStyle/>
              <a:p>
                <a:r>
                  <a:rPr lang="pt-BR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8900000" flipH="1">
            <a:off x="-282117" y="-253670"/>
            <a:ext cx="137072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8900000" flipH="1">
            <a:off x="668730" y="422146"/>
            <a:ext cx="484026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8900000" flipH="1">
            <a:off x="7532611" y="655140"/>
            <a:ext cx="515604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0800000" flipH="1">
            <a:off x="7017482" y="0"/>
            <a:ext cx="2126518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5982258" y="6115501"/>
            <a:ext cx="1120884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m 1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956" y="643467"/>
            <a:ext cx="7428086" cy="5571065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5703060" y="6453143"/>
            <a:ext cx="611177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8900000" flipH="1">
            <a:off x="-282117" y="-253670"/>
            <a:ext cx="137072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8900000" flipH="1">
            <a:off x="668730" y="422146"/>
            <a:ext cx="484026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8900000" flipH="1">
            <a:off x="7532611" y="655140"/>
            <a:ext cx="515604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0800000" flipH="1">
            <a:off x="7017482" y="0"/>
            <a:ext cx="2126518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5982258" y="6115501"/>
            <a:ext cx="1120884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m 1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956" y="643467"/>
            <a:ext cx="7428086" cy="5571065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5703060" y="6453143"/>
            <a:ext cx="611177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8900000" flipH="1">
            <a:off x="-282117" y="-253670"/>
            <a:ext cx="137072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8900000" flipH="1">
            <a:off x="668730" y="422146"/>
            <a:ext cx="484026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8900000" flipH="1">
            <a:off x="7532611" y="655140"/>
            <a:ext cx="515604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0800000" flipH="1">
            <a:off x="7017482" y="0"/>
            <a:ext cx="2126518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5982258" y="6115501"/>
            <a:ext cx="1120884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m 1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956" y="643467"/>
            <a:ext cx="7428086" cy="5571065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5703060" y="6453143"/>
            <a:ext cx="611177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8900000" flipH="1">
            <a:off x="-282117" y="-253670"/>
            <a:ext cx="137072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8900000" flipH="1">
            <a:off x="668730" y="422146"/>
            <a:ext cx="484026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8900000" flipH="1">
            <a:off x="7532611" y="655140"/>
            <a:ext cx="515604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0800000" flipH="1">
            <a:off x="7017482" y="0"/>
            <a:ext cx="2126518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5982258" y="6115501"/>
            <a:ext cx="1120884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m 1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956" y="643467"/>
            <a:ext cx="7428086" cy="5571065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5703060" y="6453143"/>
            <a:ext cx="611177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8900000" flipH="1">
            <a:off x="-282117" y="-253670"/>
            <a:ext cx="137072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8900000" flipH="1">
            <a:off x="668730" y="422146"/>
            <a:ext cx="484026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8900000" flipH="1">
            <a:off x="7532611" y="655140"/>
            <a:ext cx="515604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0800000" flipH="1">
            <a:off x="7017482" y="0"/>
            <a:ext cx="2126518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5982258" y="6115501"/>
            <a:ext cx="1120884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m 1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956" y="643467"/>
            <a:ext cx="7428086" cy="5571065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5703060" y="6453143"/>
            <a:ext cx="611177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2146816"/>
          </a:xfrm>
          <a:prstGeom prst="rect">
            <a:avLst/>
          </a:prstGeom>
          <a:solidFill>
            <a:schemeClr val="bg1">
              <a:lumMod val="8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323587" y="349664"/>
            <a:ext cx="4384178" cy="1638377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4200"/>
              <a:t>Contato </a:t>
            </a:r>
            <a:endParaRPr lang="en-US" sz="4200"/>
          </a:p>
        </p:txBody>
      </p:sp>
      <p:sp>
        <p:nvSpPr>
          <p:cNvPr id="17" name="Rectangle 1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>
            <a:off x="-145363" y="6150940"/>
            <a:ext cx="524256" cy="1142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6200000" flipH="1">
            <a:off x="4433100" y="1760836"/>
            <a:ext cx="524256" cy="88975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246888" y="399675"/>
            <a:ext cx="3485526" cy="5809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Homem com jaqueta preta&#10;&#10;Descrição gerada automaticamente"/>
          <p:cNvPicPr>
            <a:picLocks noGrp="1" noChangeAspect="1"/>
          </p:cNvPicPr>
          <p:nvPr>
            <p:ph sz="half" idx="2"/>
          </p:nvPr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26" r="15827" b="-3"/>
          <a:stretch>
            <a:fillRect/>
          </a:stretch>
        </p:blipFill>
        <p:spPr>
          <a:xfrm>
            <a:off x="401332" y="627954"/>
            <a:ext cx="3176637" cy="5353373"/>
          </a:xfrm>
          <a:prstGeom prst="rect">
            <a:avLst/>
          </a:prstGeom>
        </p:spPr>
      </p:pic>
      <p:sp>
        <p:nvSpPr>
          <p:cNvPr id="8" name="Espaço Reservado para Conteúdo 7"/>
          <p:cNvSpPr>
            <a:spLocks noGrp="1"/>
          </p:cNvSpPr>
          <p:nvPr>
            <p:ph sz="quarter" idx="4"/>
          </p:nvPr>
        </p:nvSpPr>
        <p:spPr>
          <a:xfrm>
            <a:off x="4324696" y="2620641"/>
            <a:ext cx="4378313" cy="30237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defTabSz="914400"/>
            <a:r>
              <a:rPr lang="en-US" sz="1700"/>
              <a:t>E-mail: </a:t>
            </a:r>
            <a:endParaRPr lang="en-US" sz="1700"/>
          </a:p>
          <a:p>
            <a:pPr lvl="1" indent="-228600" defTabSz="914400"/>
            <a:r>
              <a:rPr lang="en-US" sz="1700">
                <a:hlinkClick r:id="rId2"/>
              </a:rPr>
              <a:t>joreiro@unb.br</a:t>
            </a:r>
            <a:r>
              <a:rPr lang="en-US" sz="1700"/>
              <a:t>. </a:t>
            </a:r>
            <a:endParaRPr lang="en-US" sz="1700"/>
          </a:p>
          <a:p>
            <a:pPr indent="-228600" defTabSz="914400"/>
            <a:r>
              <a:rPr lang="en-US" sz="1700"/>
              <a:t>Web-Site </a:t>
            </a:r>
            <a:endParaRPr lang="en-US" sz="1700"/>
          </a:p>
          <a:p>
            <a:pPr lvl="1" indent="-228600" defTabSz="914400"/>
            <a:r>
              <a:rPr lang="en-US" sz="1700">
                <a:hlinkClick r:id="rId3"/>
              </a:rPr>
              <a:t>www.joseluisoreiro.com.br</a:t>
            </a:r>
            <a:r>
              <a:rPr lang="en-US" sz="1700"/>
              <a:t>. </a:t>
            </a:r>
            <a:endParaRPr lang="en-US" sz="1700"/>
          </a:p>
          <a:p>
            <a:pPr lvl="1" indent="-228600" defTabSz="914400"/>
            <a:r>
              <a:rPr lang="en-US" sz="1700">
                <a:hlinkClick r:id="rId4"/>
              </a:rPr>
              <a:t>www.sdmrg.com.br</a:t>
            </a:r>
            <a:r>
              <a:rPr lang="en-US" sz="1700"/>
              <a:t>. </a:t>
            </a:r>
            <a:endParaRPr lang="en-US" sz="1700"/>
          </a:p>
          <a:p>
            <a:pPr indent="-228600" defTabSz="914400"/>
            <a:r>
              <a:rPr lang="en-US" sz="1700"/>
              <a:t>Blog: </a:t>
            </a:r>
            <a:endParaRPr lang="en-US" sz="1700"/>
          </a:p>
          <a:p>
            <a:pPr lvl="1" indent="-228600" defTabSz="914400"/>
            <a:r>
              <a:rPr lang="en-US" sz="1700">
                <a:hlinkClick r:id="rId5"/>
              </a:rPr>
              <a:t>www.jlcoreiro.wordpress.com</a:t>
            </a:r>
            <a:r>
              <a:rPr lang="en-US" sz="1700"/>
              <a:t>. </a:t>
            </a:r>
            <a:endParaRPr lang="en-US" sz="1700"/>
          </a:p>
          <a:p>
            <a:pPr indent="-228600" defTabSz="914400"/>
            <a:endParaRPr lang="en-US" sz="1700"/>
          </a:p>
          <a:p>
            <a:pPr indent="-228600" defTabSz="914400"/>
            <a:endParaRPr lang="en-US" sz="1700"/>
          </a:p>
          <a:p>
            <a:pPr marL="61595" indent="-228600" defTabSz="914400"/>
            <a:endParaRPr lang="en-US" sz="17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4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" name="Freeform 4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6" name="Freeform 4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8" name="Rectangle 1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pPr algn="ctr"/>
            <a:r>
              <a:rPr lang="pt-BR" sz="3500" dirty="0">
                <a:solidFill>
                  <a:srgbClr val="FFFFFF"/>
                </a:solidFill>
              </a:rPr>
              <a:t>Modelos com Consistência entre Estoques e Fluxos </a:t>
            </a:r>
            <a:endParaRPr lang="pt-BR" sz="3500" dirty="0">
              <a:solidFill>
                <a:srgbClr val="FFFFFF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025718" y="2490436"/>
            <a:ext cx="7281746" cy="3567173"/>
          </a:xfrm>
        </p:spPr>
        <p:txBody>
          <a:bodyPr anchor="ctr">
            <a:normAutofit/>
          </a:bodyPr>
          <a:lstStyle/>
          <a:p>
            <a:r>
              <a:rPr lang="pt-BR" sz="1800"/>
              <a:t>Duas vertentes do pensamento pós-keynesiano: </a:t>
            </a:r>
            <a:endParaRPr lang="pt-BR" sz="1800"/>
          </a:p>
          <a:p>
            <a:pPr lvl="1"/>
            <a:r>
              <a:rPr lang="pt-BR" dirty="0"/>
              <a:t>“Escola de Cambridge”, cujo foco de análise é a teoria do crescimento e da distribuição de renda. </a:t>
            </a:r>
            <a:endParaRPr lang="pt-BR"/>
          </a:p>
          <a:p>
            <a:pPr lvl="1"/>
            <a:r>
              <a:rPr lang="pt-BR" dirty="0"/>
              <a:t>“</a:t>
            </a:r>
            <a:r>
              <a:rPr lang="pt-BR"/>
              <a:t>Keynesianismo</a:t>
            </a:r>
            <a:r>
              <a:rPr lang="pt-BR" dirty="0"/>
              <a:t> fundamentalista”, cujo foco é o papel do tríduo tempo-incerteza-moeda sobre a dinâmica das economias capitalistas. </a:t>
            </a:r>
            <a:endParaRPr lang="pt-BR"/>
          </a:p>
          <a:p>
            <a:r>
              <a:rPr lang="pt-BR" sz="1800"/>
              <a:t>Essa pluralidade de vertentes resultou na inexistência de um arcabouço teórico unificado que fosse capaz de apresentar de forma coerente as proposições da escola pós-keynesiana, o que a colocaria como uma alternativa viável ao </a:t>
            </a:r>
            <a:r>
              <a:rPr lang="pt-BR" sz="1800" i="1"/>
              <a:t>mainstream</a:t>
            </a:r>
            <a:r>
              <a:rPr lang="pt-BR" sz="1800"/>
              <a:t> (Godley e Lavoie, 2007, p.3). </a:t>
            </a:r>
            <a:endParaRPr lang="pt-BR" sz="1800"/>
          </a:p>
          <a:p>
            <a:pPr lvl="1"/>
            <a:r>
              <a:rPr lang="pt-BR" dirty="0"/>
              <a:t>Solow (1979) : A Economia Pós-</a:t>
            </a:r>
            <a:r>
              <a:rPr lang="pt-BR"/>
              <a:t>Keynesiana</a:t>
            </a:r>
            <a:r>
              <a:rPr lang="pt-BR" dirty="0"/>
              <a:t> é um “estado de espírito”. 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4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" name="Freeform 4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6" name="Freeform 4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8" name="Rectangle 1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pPr algn="ctr"/>
            <a:r>
              <a:rPr lang="pt-BR" sz="3500" dirty="0">
                <a:solidFill>
                  <a:srgbClr val="FFFFFF"/>
                </a:solidFill>
              </a:rPr>
              <a:t>Modelos Com Consistência Entre Estoques e Fluxos </a:t>
            </a:r>
            <a:endParaRPr lang="pt-BR" sz="3500" dirty="0">
              <a:solidFill>
                <a:srgbClr val="FFFFFF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025718" y="2490436"/>
            <a:ext cx="7281746" cy="3567173"/>
          </a:xfrm>
        </p:spPr>
        <p:txBody>
          <a:bodyPr anchor="ctr">
            <a:normAutofit/>
          </a:bodyPr>
          <a:lstStyle/>
          <a:p>
            <a:r>
              <a:rPr lang="pt-BR" sz="1900"/>
              <a:t>A metodologia empregada pelos economistas pós-keynesianos, em ambas as vertentes, tem sido uma metodologia eminentemente Marshalliana, a qual consiste em “olhar para as partes da economia em seqüência, mantendo constante ou abstraindo o que está acontecendo, ou pelo menos os efeitos do que está acontecendo, nas outras partes do sistema” (Harcourt, 2006, p. 277). </a:t>
            </a:r>
            <a:endParaRPr lang="pt-BR" sz="1900"/>
          </a:p>
          <a:p>
            <a:r>
              <a:rPr lang="pt-BR" sz="1900"/>
              <a:t>Dessa forma, os modelos pós-keynesianos que lidam com temas como produção, inflação, desemprego, fluxos financeiros e etc são constituídos por “peças separadas”, sem nenhuma preocupação a respeito de como o sistema como um todo funciona, o que exigiria a integração desses “modelos particulares” num modelo geral a respeito do funcionamento da economia (Godley e Lavoie, 2007, p.6). </a:t>
            </a:r>
            <a:endParaRPr lang="pt-BR" sz="19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4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" name="Freeform 4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6" name="Freeform 4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8" name="Rectangle 1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pPr algn="ctr"/>
            <a:r>
              <a:rPr lang="pt-BR" sz="3500" dirty="0">
                <a:solidFill>
                  <a:srgbClr val="FFFFFF"/>
                </a:solidFill>
              </a:rPr>
              <a:t>Modelos com Consistência entre Estoques e Fluxos </a:t>
            </a:r>
            <a:endParaRPr lang="pt-BR" sz="3500" dirty="0">
              <a:solidFill>
                <a:srgbClr val="FFFFFF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025718" y="2490436"/>
            <a:ext cx="7281746" cy="3567173"/>
          </a:xfrm>
        </p:spPr>
        <p:txBody>
          <a:bodyPr anchor="ctr">
            <a:normAutofit/>
          </a:bodyPr>
          <a:lstStyle/>
          <a:p>
            <a:r>
              <a:rPr lang="pt-BR" sz="1500"/>
              <a:t>Nesse contexto, podemos observar nos últimos anos o surgimento de uma literatura que afirma que a integração entre as diversas vertentes do pensamento pós-keynesiano pode ser feita por intermédio da construção de modelos </a:t>
            </a:r>
            <a:r>
              <a:rPr lang="pt-BR" sz="1500" i="1"/>
              <a:t>stock-flow consistent</a:t>
            </a:r>
            <a:r>
              <a:rPr lang="pt-BR" sz="1500"/>
              <a:t> (Dos Santos, 2006; Zezza e Dos Santos, 2004, Godley e Lavoie, 2007; Dos Santos e Macedo e Silva, 2009). </a:t>
            </a:r>
            <a:endParaRPr lang="pt-BR" sz="1500"/>
          </a:p>
          <a:p>
            <a:r>
              <a:rPr lang="pt-BR" sz="1500"/>
              <a:t>Essa abordagem fo inspirada a partir dos escritos de James Tobin, particularmente na assim chamada “abordagem de equilíbrio geral” para a macroeconomia monetária. </a:t>
            </a:r>
            <a:endParaRPr lang="pt-BR" sz="1500"/>
          </a:p>
          <a:p>
            <a:r>
              <a:rPr lang="pt-BR" sz="1500"/>
              <a:t>Segundo Tobin (1982), essa abordagem possui as seguintes características: </a:t>
            </a:r>
            <a:endParaRPr lang="pt-BR" sz="1500"/>
          </a:p>
          <a:p>
            <a:pPr lvl="2"/>
            <a:r>
              <a:rPr lang="pt-BR"/>
              <a:t>Análise cuidadosa da evolução dos diversos estoques ao longo do tempo por intermédio de relações contábeis bem definidas. </a:t>
            </a:r>
            <a:endParaRPr lang="pt-BR"/>
          </a:p>
          <a:p>
            <a:pPr lvl="2"/>
            <a:r>
              <a:rPr lang="pt-BR"/>
              <a:t>Inclusão de diversos ativos e taxas de retorno nos modelos macroeconômicos. </a:t>
            </a:r>
            <a:endParaRPr lang="pt-BR"/>
          </a:p>
          <a:p>
            <a:pPr lvl="2"/>
            <a:r>
              <a:rPr lang="pt-BR"/>
              <a:t>Modelagem das operações financeiras e de política monetária. </a:t>
            </a:r>
            <a:endParaRPr lang="pt-BR"/>
          </a:p>
          <a:p>
            <a:pPr lvl="2"/>
            <a:r>
              <a:rPr lang="pt-BR"/>
              <a:t>Inclusão da restrição orçamentária tanto para os indivíduos tomados isoladamente como para a economia com um todo. </a:t>
            </a:r>
            <a:endParaRPr lang="pt-BR"/>
          </a:p>
          <a:p>
            <a:endParaRPr lang="pt-BR" sz="15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4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" name="Freeform 4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6" name="Freeform 4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8" name="Rectangle 1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pPr algn="ctr"/>
            <a:r>
              <a:rPr lang="pt-BR" sz="3500" dirty="0">
                <a:solidFill>
                  <a:srgbClr val="FFFFFF"/>
                </a:solidFill>
              </a:rPr>
              <a:t>Modelos com Consistência entre Estoques e Fluxos </a:t>
            </a:r>
            <a:endParaRPr lang="pt-BR" sz="3500" dirty="0">
              <a:solidFill>
                <a:srgbClr val="FFFFFF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025718" y="2490436"/>
            <a:ext cx="7281746" cy="3567173"/>
          </a:xfrm>
        </p:spPr>
        <p:txBody>
          <a:bodyPr anchor="ctr">
            <a:normAutofit/>
          </a:bodyPr>
          <a:lstStyle/>
          <a:p>
            <a:r>
              <a:rPr lang="pt-BR" sz="1600"/>
              <a:t>O aspecto essencial dos modelos </a:t>
            </a:r>
            <a:r>
              <a:rPr lang="pt-BR" sz="1600" i="1"/>
              <a:t>stock-flow consistent </a:t>
            </a:r>
            <a:r>
              <a:rPr lang="pt-BR" sz="1600"/>
              <a:t>(doravante SFC) é, contudo, a utilização de um </a:t>
            </a:r>
            <a:r>
              <a:rPr lang="pt-BR" sz="1600" i="1"/>
              <a:t>sistema logicamente completo de identidades contábeis</a:t>
            </a:r>
            <a:r>
              <a:rPr lang="pt-BR" sz="1600"/>
              <a:t> que permitam que todos os fluxos tenham uma contra-partida correspondente em termos de variação de estoques e que toda a riqueza existente na economia seja inteiramente alocada entre os diversos agentes e setores da economia em consideração. </a:t>
            </a:r>
            <a:endParaRPr lang="pt-BR" sz="1600"/>
          </a:p>
          <a:p>
            <a:pPr lvl="1"/>
            <a:r>
              <a:rPr lang="pt-BR" sz="1600"/>
              <a:t>Ausência de “buracos negros”. </a:t>
            </a:r>
            <a:endParaRPr lang="pt-BR" sz="1600"/>
          </a:p>
          <a:p>
            <a:r>
              <a:rPr lang="pt-BR" sz="1600"/>
              <a:t>Essa consistência entre fluxos e estoques garante a existência de uma </a:t>
            </a:r>
            <a:r>
              <a:rPr lang="pt-BR" sz="1600" i="1"/>
              <a:t>dinâmica intrínseca</a:t>
            </a:r>
            <a:r>
              <a:rPr lang="pt-BR" sz="1600"/>
              <a:t> ao sistema de tal forma que a economia não pode nunca ser vista como um sistema estático, mas sim como um sistema que evolui ao longo do tempo (Godley e Lavoie, 2007, p.13). </a:t>
            </a:r>
            <a:endParaRPr lang="pt-BR" sz="1600"/>
          </a:p>
          <a:p>
            <a:r>
              <a:rPr lang="pt-BR" sz="1600"/>
              <a:t>Entendido dessa forma, os modelos SFC devem ser vistos como um requerimento mínimo indispensável para a construção de qualquer teoria séria e consistente a respeito da dinâmica das economias capitalistas.</a:t>
            </a:r>
            <a:endParaRPr lang="pt-BR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4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" name="Freeform 4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6" name="Freeform 4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8" name="Rectangle 1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pPr algn="ctr"/>
            <a:r>
              <a:rPr lang="pt-BR" sz="3500" dirty="0">
                <a:solidFill>
                  <a:srgbClr val="FFFFFF"/>
                </a:solidFill>
              </a:rPr>
              <a:t>Modelos com Consistência Entre Estoques e Fluxos </a:t>
            </a:r>
            <a:endParaRPr lang="pt-BR" sz="3500" dirty="0">
              <a:solidFill>
                <a:srgbClr val="FFFFFF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025718" y="2490436"/>
            <a:ext cx="7281746" cy="3567173"/>
          </a:xfrm>
        </p:spPr>
        <p:txBody>
          <a:bodyPr anchor="ctr">
            <a:normAutofit/>
          </a:bodyPr>
          <a:lstStyle/>
          <a:p>
            <a:r>
              <a:rPr lang="pt-BR" sz="1200"/>
              <a:t>Embora a consistência entre fluxos e estoques seja fundamental para a teorização em economia, a mesma não é suficiente para garantir bons resultados teóricos. Com efeito, o comportamento do modelo e os seus resultados dependem das equações comportamentais associadas às identidades contábeis. </a:t>
            </a:r>
            <a:endParaRPr lang="pt-BR" sz="1200"/>
          </a:p>
          <a:p>
            <a:r>
              <a:rPr lang="pt-BR" sz="1200"/>
              <a:t>Essas equações irão definir o assim chamado “fechamento” ou “causalidade” do modelo. </a:t>
            </a:r>
            <a:endParaRPr lang="pt-BR" sz="1200"/>
          </a:p>
          <a:p>
            <a:r>
              <a:rPr lang="pt-BR" sz="1200"/>
              <a:t>O “fechamento” envolve, segundo Taylor (1991), a definição das variáveis endógenas e exógenas num sistema de equações; o que exige, por seu turno, uma boa dosagem de intuição e senso histórico para separar umas das outras. </a:t>
            </a:r>
            <a:endParaRPr lang="pt-BR" sz="1200"/>
          </a:p>
          <a:p>
            <a:r>
              <a:rPr lang="pt-BR" sz="1200"/>
              <a:t>Nesse contexto, os diferentes paradigmas da teoria econômica podem ser diferenciados com base em diferentes fechos para um mesmo sistema de relações contábeis. </a:t>
            </a:r>
            <a:endParaRPr lang="pt-BR" sz="1200"/>
          </a:p>
          <a:p>
            <a:pPr lvl="1"/>
            <a:r>
              <a:rPr lang="pt-BR" sz="1200"/>
              <a:t>O “fecho” neoclássico pode então ser definido como uma situação na qual: </a:t>
            </a:r>
            <a:endParaRPr lang="pt-BR" sz="1200"/>
          </a:p>
          <a:p>
            <a:pPr lvl="2"/>
            <a:r>
              <a:rPr lang="pt-BR" sz="1200"/>
              <a:t>(i) os agentes econômicos tomam decisões com base na maximização de alguma função objetivo, de tal forma que as “equações comportamentais” resultam de algum processo de otimização; e </a:t>
            </a:r>
            <a:endParaRPr lang="pt-BR" sz="1200"/>
          </a:p>
          <a:p>
            <a:pPr lvl="2"/>
            <a:r>
              <a:rPr lang="pt-BR" sz="1200"/>
              <a:t>(ii) a produção é um processo essencialmente atemporal de tal forma que a existência de moeda e crédito é vista como um acréscimo desnecessário a estrutura dos modelos formais. </a:t>
            </a:r>
            <a:endParaRPr lang="pt-BR" sz="1200"/>
          </a:p>
          <a:p>
            <a:pPr lvl="1"/>
            <a:r>
              <a:rPr lang="pt-BR" sz="1200"/>
              <a:t>Dessa forma, os modelos neoclássicos SFC tendem a apresentar uma estrutura analítica extremamente simplificada, recorrendo-se usualmente ao modelo de Agente-Representativo no qual a riqueza existente na economia pode ser mantida em um ou dois ativos, no máximo</a:t>
            </a:r>
            <a:endParaRPr lang="pt-BR" sz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4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" name="Freeform 4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6" name="Freeform 4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8" name="Rectangle 1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pPr algn="ctr"/>
            <a:r>
              <a:rPr lang="pt-BR" sz="3500" dirty="0">
                <a:solidFill>
                  <a:srgbClr val="FFFFFF"/>
                </a:solidFill>
              </a:rPr>
              <a:t>Modelos Pós-Keynesianos SFC</a:t>
            </a:r>
            <a:endParaRPr lang="pt-BR" sz="3500" dirty="0">
              <a:solidFill>
                <a:srgbClr val="FFFFFF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025718" y="2490436"/>
            <a:ext cx="7281746" cy="3567173"/>
          </a:xfrm>
        </p:spPr>
        <p:txBody>
          <a:bodyPr anchor="ctr">
            <a:normAutofit/>
          </a:bodyPr>
          <a:lstStyle/>
          <a:p>
            <a:r>
              <a:rPr lang="pt-BR" sz="1200"/>
              <a:t>Os modelos SFC de cunho pós-keynesiano apresentam uma estrutura analítica bem mais complexa. </a:t>
            </a:r>
            <a:endParaRPr lang="pt-BR" sz="1200"/>
          </a:p>
          <a:p>
            <a:pPr lvl="1"/>
            <a:r>
              <a:rPr lang="pt-BR" sz="1200"/>
              <a:t>Primeiramente, a ênfase na importância do tempo para os processos econômicos faz com que seja impossível desconsiderar a existência de moeda e crédito na estrutura dos modelos em consideração. </a:t>
            </a:r>
            <a:endParaRPr lang="pt-BR" sz="1200"/>
          </a:p>
          <a:p>
            <a:pPr lvl="2"/>
            <a:r>
              <a:rPr lang="pt-BR" sz="1200"/>
              <a:t>Dessa forma, tais modelos devem supor a existência de um sistema bancário, devendo assim modelar a inter-relação entre o mesmo e o assim chamado “setor produtivo”. </a:t>
            </a:r>
            <a:endParaRPr lang="pt-BR" sz="1200"/>
          </a:p>
          <a:p>
            <a:pPr lvl="1"/>
            <a:r>
              <a:rPr lang="pt-BR" sz="1200"/>
              <a:t>Além disso, a riqueza existente na economia pode assumir diversas formas o que exige a modelagem da decisão de composição de portfólio, bem como um cuidado especial com a contabilização correta dos diversos estoques de ativos entre os diferentes agentes e setores da economia. </a:t>
            </a:r>
            <a:endParaRPr lang="pt-BR" sz="1200"/>
          </a:p>
          <a:p>
            <a:pPr lvl="1"/>
            <a:r>
              <a:rPr lang="pt-BR" sz="1200"/>
              <a:t>Por fim, a consideração de que os agentes econômicos possuem </a:t>
            </a:r>
            <a:r>
              <a:rPr lang="pt-BR" sz="1200" i="1"/>
              <a:t>racionalidade limitada</a:t>
            </a:r>
            <a:r>
              <a:rPr lang="pt-BR" sz="1200"/>
              <a:t> no sentido de Simon (1959), de tal forma que as suas decisões direcionadas para a obtenção de resultados satisfatórios, os quais são medidos por intermédio de “metas” ou “alvos” para certas variáveis; faz com que as equações comportamentais sejam, na maior parte das vezes, descritas como “funções de reação”, onde se especifica como os agentes/setores irão reagir face à ocorrência de certos desequilíbrios. </a:t>
            </a:r>
            <a:endParaRPr lang="pt-BR" sz="1200"/>
          </a:p>
          <a:p>
            <a:pPr lvl="1"/>
            <a:r>
              <a:rPr lang="pt-BR" sz="1200"/>
              <a:t>Em função da maior complexidade dos modelos SFC pós-keynesianos, os quais envolvem a análise das inter-relações entre os portfólios de diversos agentes e setores da economia; segue-se que a solução dos mesmos envolve, em geral, a simulação em computador, ao invés do método tradicional de obtenção de solução analítica fechada</a:t>
            </a:r>
            <a:endParaRPr lang="pt-BR" sz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ctr"/>
            <a:r>
              <a:rPr lang="pt-BR" dirty="0"/>
              <a:t>   Um exemplo de Modelo SFC</a:t>
            </a: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467544" y="1556792"/>
          <a:ext cx="8457601" cy="439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Documento" r:id="rId1" imgW="5504815" imgH="2003425" progId="Word.Document.12">
                  <p:embed/>
                </p:oleObj>
              </mc:Choice>
              <mc:Fallback>
                <p:oleObj name="Documento" r:id="rId1" imgW="5504815" imgH="2003425" progId="Word.Document.12">
                  <p:embed/>
                  <p:pic>
                    <p:nvPicPr>
                      <p:cNvPr id="0" name="Imagem 820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67544" y="1556792"/>
                        <a:ext cx="8457601" cy="4392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ctr"/>
            <a:r>
              <a:rPr lang="pt-BR" dirty="0"/>
              <a:t>Um exemplo de modelo SFC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-1" y="1196753"/>
          <a:ext cx="9144003" cy="56612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8554"/>
                <a:gridCol w="1629295"/>
                <a:gridCol w="798022"/>
                <a:gridCol w="896112"/>
                <a:gridCol w="699932"/>
                <a:gridCol w="798022"/>
                <a:gridCol w="896112"/>
                <a:gridCol w="699932"/>
                <a:gridCol w="798022"/>
              </a:tblGrid>
              <a:tr h="327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Famílias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Firmas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Governo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Banco Central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∑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</a:tr>
              <a:tr h="388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corrente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capital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corrente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capital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</a:tr>
              <a:tr h="388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Consumo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-C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+C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</a:tr>
              <a:tr h="388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Gastos do Governo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+G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-G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</a:tr>
              <a:tr h="388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Investimentos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+I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-I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</a:tr>
              <a:tr h="327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Salários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+W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-W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</a:tr>
              <a:tr h="327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Impostos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-T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+T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</a:tr>
              <a:tr h="388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Pagamento de Juros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+r</a:t>
                      </a:r>
                      <a:r>
                        <a:rPr lang="pt-BR" sz="1100" baseline="-25000">
                          <a:effectLst/>
                        </a:rPr>
                        <a:t>-1.</a:t>
                      </a:r>
                      <a:r>
                        <a:rPr lang="pt-BR" sz="1100">
                          <a:effectLst/>
                        </a:rPr>
                        <a:t>B</a:t>
                      </a:r>
                      <a:r>
                        <a:rPr lang="pt-BR" sz="1100" baseline="-25000">
                          <a:effectLst/>
                        </a:rPr>
                        <a:t>h-1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-r</a:t>
                      </a:r>
                      <a:r>
                        <a:rPr lang="pt-BR" sz="1100" baseline="-25000">
                          <a:effectLst/>
                        </a:rPr>
                        <a:t>-1.</a:t>
                      </a:r>
                      <a:r>
                        <a:rPr lang="pt-BR" sz="1100">
                          <a:effectLst/>
                        </a:rPr>
                        <a:t>B</a:t>
                      </a:r>
                      <a:r>
                        <a:rPr lang="pt-BR" sz="1100" baseline="-25000">
                          <a:effectLst/>
                        </a:rPr>
                        <a:t>-1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+r</a:t>
                      </a:r>
                      <a:r>
                        <a:rPr lang="pt-BR" sz="1100" baseline="-25000">
                          <a:effectLst/>
                        </a:rPr>
                        <a:t>-1.</a:t>
                      </a:r>
                      <a:r>
                        <a:rPr lang="pt-BR" sz="1100">
                          <a:effectLst/>
                        </a:rPr>
                        <a:t>B</a:t>
                      </a:r>
                      <a:r>
                        <a:rPr lang="pt-BR" sz="1100" baseline="-25000">
                          <a:effectLst/>
                        </a:rPr>
                        <a:t>bc-1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</a:tr>
              <a:tr h="388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Lucros do Banco Central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+r</a:t>
                      </a:r>
                      <a:r>
                        <a:rPr lang="pt-BR" sz="1100" baseline="-25000">
                          <a:effectLst/>
                        </a:rPr>
                        <a:t>-1</a:t>
                      </a:r>
                      <a:r>
                        <a:rPr lang="pt-BR" sz="1100">
                          <a:effectLst/>
                        </a:rPr>
                        <a:t>.B</a:t>
                      </a:r>
                      <a:r>
                        <a:rPr lang="pt-BR" sz="1100" baseline="-25000">
                          <a:effectLst/>
                        </a:rPr>
                        <a:t>bc-1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-r</a:t>
                      </a:r>
                      <a:r>
                        <a:rPr lang="pt-BR" sz="1100" baseline="-25000">
                          <a:effectLst/>
                        </a:rPr>
                        <a:t>-1</a:t>
                      </a:r>
                      <a:r>
                        <a:rPr lang="pt-BR" sz="1100">
                          <a:effectLst/>
                        </a:rPr>
                        <a:t>.B</a:t>
                      </a:r>
                      <a:r>
                        <a:rPr lang="pt-BR" sz="1100" baseline="-25000">
                          <a:effectLst/>
                        </a:rPr>
                        <a:t>bc-1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0</a:t>
                      </a:r>
                      <a:endParaRPr lang="pt-BR" sz="11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</a:tr>
              <a:tr h="327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Lucros das Firmas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+L</a:t>
                      </a:r>
                      <a:r>
                        <a:rPr lang="pt-BR" sz="1100" baseline="-25000">
                          <a:effectLst/>
                        </a:rPr>
                        <a:t>h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-L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+L</a:t>
                      </a:r>
                      <a:r>
                        <a:rPr lang="pt-BR" sz="1100" baseline="-25000">
                          <a:effectLst/>
                        </a:rPr>
                        <a:t>f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</a:tr>
              <a:tr h="327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</a:tr>
              <a:tr h="327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Reservas em Moeda</a:t>
                      </a:r>
                      <a:endParaRPr lang="pt-BR" sz="11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-ΔH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+ΔH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</a:tr>
              <a:tr h="327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Variação nos Estoques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</a:tr>
              <a:tr h="388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Títulos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-ΔB</a:t>
                      </a:r>
                      <a:r>
                        <a:rPr lang="pt-BR" sz="1100" baseline="-25000">
                          <a:effectLst/>
                        </a:rPr>
                        <a:t>h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+ΔB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-ΔB</a:t>
                      </a:r>
                      <a:r>
                        <a:rPr lang="pt-BR" sz="1100" baseline="-25000">
                          <a:effectLst/>
                        </a:rPr>
                        <a:t>bc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</a:tr>
              <a:tr h="327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</a:tr>
              <a:tr h="327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∑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0</a:t>
                      </a:r>
                      <a:endParaRPr lang="pt-BR" sz="11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7675</Words>
  <Application>WPS Presentation</Application>
  <PresentationFormat>Apresentação na tela (4:3)</PresentationFormat>
  <Paragraphs>212</Paragraphs>
  <Slides>19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19</vt:i4>
      </vt:variant>
    </vt:vector>
  </HeadingPairs>
  <TitlesOfParts>
    <vt:vector size="33" baseType="lpstr">
      <vt:lpstr>Arial</vt:lpstr>
      <vt:lpstr>SimSun</vt:lpstr>
      <vt:lpstr>Wingdings</vt:lpstr>
      <vt:lpstr>Calibri</vt:lpstr>
      <vt:lpstr>Times New Roman</vt:lpstr>
      <vt:lpstr>Cambria Math</vt:lpstr>
      <vt:lpstr>Cambria Math</vt:lpstr>
      <vt:lpstr>Calibri Light</vt:lpstr>
      <vt:lpstr>Microsoft YaHei</vt:lpstr>
      <vt:lpstr>Arial Unicode MS</vt:lpstr>
      <vt:lpstr>Tema do Office</vt:lpstr>
      <vt:lpstr>Word.Document.12</vt:lpstr>
      <vt:lpstr>Word.Document.12</vt:lpstr>
      <vt:lpstr>Word.Document.12</vt:lpstr>
      <vt:lpstr>Modelos de Consistência entre Estoques e Fluxos </vt:lpstr>
      <vt:lpstr>Modelos com Consistência entre Estoques e Fluxos </vt:lpstr>
      <vt:lpstr>Modelos Com Consistência Entre Estoques e Fluxos </vt:lpstr>
      <vt:lpstr>Modelos com Consistência entre Estoques e Fluxos </vt:lpstr>
      <vt:lpstr>Modelos com Consistência entre Estoques e Fluxos </vt:lpstr>
      <vt:lpstr>Modelos com Consistência Entre Estoques e Fluxos </vt:lpstr>
      <vt:lpstr>Modelos Pós-Keynesianos SFC</vt:lpstr>
      <vt:lpstr>   Um exemplo de Modelo SFC</vt:lpstr>
      <vt:lpstr>Um exemplo de modelo SFC</vt:lpstr>
      <vt:lpstr>Equações do Modelo </vt:lpstr>
      <vt:lpstr>Simulação do modelo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Contato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Seminário de Pesquisa PPGE/UFRJ</dc:title>
  <dc:creator>joreiro</dc:creator>
  <cp:lastModifiedBy>jorei</cp:lastModifiedBy>
  <cp:revision>21</cp:revision>
  <dcterms:created xsi:type="dcterms:W3CDTF">2015-08-25T20:53:00Z</dcterms:created>
  <dcterms:modified xsi:type="dcterms:W3CDTF">2023-12-04T22:09:51Z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6595EC502F65447DAD0106415F380510_13</vt:lpwstr>
  </property>
  <property fmtid="{D5CDD505-2E9C-101B-9397-08002B2CF9AE}" pid="3" name="KSOProductBuildVer">
    <vt:lpwstr>1046-12.2.0.13306</vt:lpwstr>
  </property>
</Properties>
</file>