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458DC-C2C6-43B1-BD36-F0E8DF781BD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286DF1-3C9B-41B5-9A21-55808F0D08D9}">
      <dgm:prSet/>
      <dgm:spPr/>
      <dgm:t>
        <a:bodyPr/>
        <a:lstStyle/>
        <a:p>
          <a:r>
            <a:rPr lang="pt-BR"/>
            <a:t>O fato dos países da América Latina terem uma renda média bastante inferior a dos países industriais decorre de eles se integrarem um sistema de relações internacionais que Prebish denomina de </a:t>
          </a:r>
          <a:r>
            <a:rPr lang="pt-BR" i="1"/>
            <a:t>Centro-Periferia. </a:t>
          </a:r>
          <a:endParaRPr lang="en-US"/>
        </a:p>
      </dgm:t>
    </dgm:pt>
    <dgm:pt modelId="{12233CA6-A62C-4545-989A-F7E07286C12F}" type="parTrans" cxnId="{D6C87ED4-D7FA-4DFE-9C50-71339B02EDB1}">
      <dgm:prSet/>
      <dgm:spPr/>
      <dgm:t>
        <a:bodyPr/>
        <a:lstStyle/>
        <a:p>
          <a:endParaRPr lang="en-US"/>
        </a:p>
      </dgm:t>
    </dgm:pt>
    <dgm:pt modelId="{5BB862C3-82DC-402F-BD94-0E7304F109A5}" type="sibTrans" cxnId="{D6C87ED4-D7FA-4DFE-9C50-71339B02EDB1}">
      <dgm:prSet/>
      <dgm:spPr/>
      <dgm:t>
        <a:bodyPr/>
        <a:lstStyle/>
        <a:p>
          <a:endParaRPr lang="en-US"/>
        </a:p>
      </dgm:t>
    </dgm:pt>
    <dgm:pt modelId="{7B0BF501-096B-433E-AD78-BAE037FEEF81}">
      <dgm:prSet/>
      <dgm:spPr/>
      <dgm:t>
        <a:bodyPr/>
        <a:lstStyle/>
        <a:p>
          <a:r>
            <a:rPr lang="pt-BR"/>
            <a:t>Esse sistema se forma historicamente a partir da geração e difusão do progresso técnico. </a:t>
          </a:r>
          <a:endParaRPr lang="en-US"/>
        </a:p>
      </dgm:t>
    </dgm:pt>
    <dgm:pt modelId="{06E089D9-6484-4443-8725-D44BD2B9DE31}" type="parTrans" cxnId="{38AB87B5-9B09-4A07-A4E2-0CCCF91E32E6}">
      <dgm:prSet/>
      <dgm:spPr/>
      <dgm:t>
        <a:bodyPr/>
        <a:lstStyle/>
        <a:p>
          <a:endParaRPr lang="en-US"/>
        </a:p>
      </dgm:t>
    </dgm:pt>
    <dgm:pt modelId="{79270AC9-238B-4491-AD08-A45AF56255CA}" type="sibTrans" cxnId="{38AB87B5-9B09-4A07-A4E2-0CCCF91E32E6}">
      <dgm:prSet/>
      <dgm:spPr/>
      <dgm:t>
        <a:bodyPr/>
        <a:lstStyle/>
        <a:p>
          <a:endParaRPr lang="en-US"/>
        </a:p>
      </dgm:t>
    </dgm:pt>
    <dgm:pt modelId="{821554B7-0960-4E1C-9C3D-36F7FCBC8543}">
      <dgm:prSet/>
      <dgm:spPr/>
      <dgm:t>
        <a:bodyPr/>
        <a:lstStyle/>
        <a:p>
          <a:r>
            <a:rPr lang="pt-BR"/>
            <a:t>O “desenvolvimento para fora” constitui uma manifestação exemplar do sistema centro-periferia, pois se volta para satisfazer as necessidades de produtos primários por parte dos grandes centros industriais. </a:t>
          </a:r>
          <a:endParaRPr lang="en-US"/>
        </a:p>
      </dgm:t>
    </dgm:pt>
    <dgm:pt modelId="{B045C788-165C-48C2-BB3D-50632BE14250}" type="parTrans" cxnId="{49FC9C49-3ED2-434D-9AA8-0BD44BA81537}">
      <dgm:prSet/>
      <dgm:spPr/>
      <dgm:t>
        <a:bodyPr/>
        <a:lstStyle/>
        <a:p>
          <a:endParaRPr lang="en-US"/>
        </a:p>
      </dgm:t>
    </dgm:pt>
    <dgm:pt modelId="{1DEDC83D-2D55-432A-8322-20BFE79CC130}" type="sibTrans" cxnId="{49FC9C49-3ED2-434D-9AA8-0BD44BA81537}">
      <dgm:prSet/>
      <dgm:spPr/>
      <dgm:t>
        <a:bodyPr/>
        <a:lstStyle/>
        <a:p>
          <a:endParaRPr lang="en-US"/>
        </a:p>
      </dgm:t>
    </dgm:pt>
    <dgm:pt modelId="{92A5295D-3B60-4B52-85BE-08A36169299C}">
      <dgm:prSet/>
      <dgm:spPr/>
      <dgm:t>
        <a:bodyPr/>
        <a:lstStyle/>
        <a:p>
          <a:r>
            <a:rPr lang="pt-BR"/>
            <a:t>O progresso técnico chega a periferia de modo “lento” e “irregular”. Essa penetração irregular do progresso técnico leva a coexistência de níveis diferentes de produtividade e de renda. A Estrutura econômica torna-se heterogênea. </a:t>
          </a:r>
          <a:endParaRPr lang="en-US"/>
        </a:p>
      </dgm:t>
    </dgm:pt>
    <dgm:pt modelId="{6DC8E225-FCC8-4786-BCC5-904402FE554D}" type="parTrans" cxnId="{25EA21D8-25BA-4BAF-8FA0-32DC7C3886CB}">
      <dgm:prSet/>
      <dgm:spPr/>
      <dgm:t>
        <a:bodyPr/>
        <a:lstStyle/>
        <a:p>
          <a:endParaRPr lang="en-US"/>
        </a:p>
      </dgm:t>
    </dgm:pt>
    <dgm:pt modelId="{1CC52F4D-5B47-45B2-BA71-B246E44FEDBD}" type="sibTrans" cxnId="{25EA21D8-25BA-4BAF-8FA0-32DC7C3886CB}">
      <dgm:prSet/>
      <dgm:spPr/>
      <dgm:t>
        <a:bodyPr/>
        <a:lstStyle/>
        <a:p>
          <a:endParaRPr lang="en-US"/>
        </a:p>
      </dgm:t>
    </dgm:pt>
    <dgm:pt modelId="{3CC88FAF-E6E8-432A-A1C2-E9674728F57E}" type="pres">
      <dgm:prSet presAssocID="{307458DC-C2C6-43B1-BD36-F0E8DF781BDD}" presName="linear" presStyleCnt="0">
        <dgm:presLayoutVars>
          <dgm:animLvl val="lvl"/>
          <dgm:resizeHandles val="exact"/>
        </dgm:presLayoutVars>
      </dgm:prSet>
      <dgm:spPr/>
    </dgm:pt>
    <dgm:pt modelId="{290CFF3A-07C0-470F-A5E1-D44772FEEEC6}" type="pres">
      <dgm:prSet presAssocID="{0A286DF1-3C9B-41B5-9A21-55808F0D08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A070CC8-2CB4-442D-8939-823D9864FB86}" type="pres">
      <dgm:prSet presAssocID="{5BB862C3-82DC-402F-BD94-0E7304F109A5}" presName="spacer" presStyleCnt="0"/>
      <dgm:spPr/>
    </dgm:pt>
    <dgm:pt modelId="{151F4547-A981-4BDC-95E5-A2B169244541}" type="pres">
      <dgm:prSet presAssocID="{7B0BF501-096B-433E-AD78-BAE037FEEF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DCCEB8-709E-44C8-89B6-F4BCB8545AB2}" type="pres">
      <dgm:prSet presAssocID="{79270AC9-238B-4491-AD08-A45AF56255CA}" presName="spacer" presStyleCnt="0"/>
      <dgm:spPr/>
    </dgm:pt>
    <dgm:pt modelId="{F89988C8-6A23-429A-8C45-A8A5ACDFD5B8}" type="pres">
      <dgm:prSet presAssocID="{821554B7-0960-4E1C-9C3D-36F7FCBC854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478955-6B0B-492E-B390-4788685F7E56}" type="pres">
      <dgm:prSet presAssocID="{1DEDC83D-2D55-432A-8322-20BFE79CC130}" presName="spacer" presStyleCnt="0"/>
      <dgm:spPr/>
    </dgm:pt>
    <dgm:pt modelId="{6BEA992F-CCCC-4E14-8C7E-66FA3F9C135C}" type="pres">
      <dgm:prSet presAssocID="{92A5295D-3B60-4B52-85BE-08A36169299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F334D25-4208-4DC0-9163-6EC636A1F994}" type="presOf" srcId="{7B0BF501-096B-433E-AD78-BAE037FEEF81}" destId="{151F4547-A981-4BDC-95E5-A2B169244541}" srcOrd="0" destOrd="0" presId="urn:microsoft.com/office/officeart/2005/8/layout/vList2"/>
    <dgm:cxn modelId="{BCD1135B-8725-4773-8BB8-934C3F699177}" type="presOf" srcId="{0A286DF1-3C9B-41B5-9A21-55808F0D08D9}" destId="{290CFF3A-07C0-470F-A5E1-D44772FEEEC6}" srcOrd="0" destOrd="0" presId="urn:microsoft.com/office/officeart/2005/8/layout/vList2"/>
    <dgm:cxn modelId="{49FC9C49-3ED2-434D-9AA8-0BD44BA81537}" srcId="{307458DC-C2C6-43B1-BD36-F0E8DF781BDD}" destId="{821554B7-0960-4E1C-9C3D-36F7FCBC8543}" srcOrd="2" destOrd="0" parTransId="{B045C788-165C-48C2-BB3D-50632BE14250}" sibTransId="{1DEDC83D-2D55-432A-8322-20BFE79CC130}"/>
    <dgm:cxn modelId="{506ACF8A-60B1-4962-AA9D-91363DFD3A97}" type="presOf" srcId="{92A5295D-3B60-4B52-85BE-08A36169299C}" destId="{6BEA992F-CCCC-4E14-8C7E-66FA3F9C135C}" srcOrd="0" destOrd="0" presId="urn:microsoft.com/office/officeart/2005/8/layout/vList2"/>
    <dgm:cxn modelId="{5DD69D8E-389B-4FF6-B22B-F372BFE0CE7A}" type="presOf" srcId="{307458DC-C2C6-43B1-BD36-F0E8DF781BDD}" destId="{3CC88FAF-E6E8-432A-A1C2-E9674728F57E}" srcOrd="0" destOrd="0" presId="urn:microsoft.com/office/officeart/2005/8/layout/vList2"/>
    <dgm:cxn modelId="{38AB87B5-9B09-4A07-A4E2-0CCCF91E32E6}" srcId="{307458DC-C2C6-43B1-BD36-F0E8DF781BDD}" destId="{7B0BF501-096B-433E-AD78-BAE037FEEF81}" srcOrd="1" destOrd="0" parTransId="{06E089D9-6484-4443-8725-D44BD2B9DE31}" sibTransId="{79270AC9-238B-4491-AD08-A45AF56255CA}"/>
    <dgm:cxn modelId="{9517F7CC-07CE-4651-B0A6-C4D9EB5B63DE}" type="presOf" srcId="{821554B7-0960-4E1C-9C3D-36F7FCBC8543}" destId="{F89988C8-6A23-429A-8C45-A8A5ACDFD5B8}" srcOrd="0" destOrd="0" presId="urn:microsoft.com/office/officeart/2005/8/layout/vList2"/>
    <dgm:cxn modelId="{D6C87ED4-D7FA-4DFE-9C50-71339B02EDB1}" srcId="{307458DC-C2C6-43B1-BD36-F0E8DF781BDD}" destId="{0A286DF1-3C9B-41B5-9A21-55808F0D08D9}" srcOrd="0" destOrd="0" parTransId="{12233CA6-A62C-4545-989A-F7E07286C12F}" sibTransId="{5BB862C3-82DC-402F-BD94-0E7304F109A5}"/>
    <dgm:cxn modelId="{25EA21D8-25BA-4BAF-8FA0-32DC7C3886CB}" srcId="{307458DC-C2C6-43B1-BD36-F0E8DF781BDD}" destId="{92A5295D-3B60-4B52-85BE-08A36169299C}" srcOrd="3" destOrd="0" parTransId="{6DC8E225-FCC8-4786-BCC5-904402FE554D}" sibTransId="{1CC52F4D-5B47-45B2-BA71-B246E44FEDBD}"/>
    <dgm:cxn modelId="{49B3D620-84BB-4E63-B18C-C06DE66A9922}" type="presParOf" srcId="{3CC88FAF-E6E8-432A-A1C2-E9674728F57E}" destId="{290CFF3A-07C0-470F-A5E1-D44772FEEEC6}" srcOrd="0" destOrd="0" presId="urn:microsoft.com/office/officeart/2005/8/layout/vList2"/>
    <dgm:cxn modelId="{F2A6F128-5DF6-4D2B-AA6A-B936FF4FC1FE}" type="presParOf" srcId="{3CC88FAF-E6E8-432A-A1C2-E9674728F57E}" destId="{5A070CC8-2CB4-442D-8939-823D9864FB86}" srcOrd="1" destOrd="0" presId="urn:microsoft.com/office/officeart/2005/8/layout/vList2"/>
    <dgm:cxn modelId="{847191B8-1479-4543-B709-43BDBF8ADFFD}" type="presParOf" srcId="{3CC88FAF-E6E8-432A-A1C2-E9674728F57E}" destId="{151F4547-A981-4BDC-95E5-A2B169244541}" srcOrd="2" destOrd="0" presId="urn:microsoft.com/office/officeart/2005/8/layout/vList2"/>
    <dgm:cxn modelId="{DE8FB49E-045F-42DC-AD8B-E1E1C6A566F8}" type="presParOf" srcId="{3CC88FAF-E6E8-432A-A1C2-E9674728F57E}" destId="{FADCCEB8-709E-44C8-89B6-F4BCB8545AB2}" srcOrd="3" destOrd="0" presId="urn:microsoft.com/office/officeart/2005/8/layout/vList2"/>
    <dgm:cxn modelId="{1E559E48-1E14-487D-B6EB-D28A559685E9}" type="presParOf" srcId="{3CC88FAF-E6E8-432A-A1C2-E9674728F57E}" destId="{F89988C8-6A23-429A-8C45-A8A5ACDFD5B8}" srcOrd="4" destOrd="0" presId="urn:microsoft.com/office/officeart/2005/8/layout/vList2"/>
    <dgm:cxn modelId="{5A4D04C9-D425-4C9B-A301-EC823ADF1A7B}" type="presParOf" srcId="{3CC88FAF-E6E8-432A-A1C2-E9674728F57E}" destId="{FF478955-6B0B-492E-B390-4788685F7E56}" srcOrd="5" destOrd="0" presId="urn:microsoft.com/office/officeart/2005/8/layout/vList2"/>
    <dgm:cxn modelId="{9A3937D3-8ABC-4009-A7FC-1EE5AF7CA478}" type="presParOf" srcId="{3CC88FAF-E6E8-432A-A1C2-E9674728F57E}" destId="{6BEA992F-CCCC-4E14-8C7E-66FA3F9C135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CFF3A-07C0-470F-A5E1-D44772FEEEC6}">
      <dsp:nvSpPr>
        <dsp:cNvPr id="0" name=""/>
        <dsp:cNvSpPr/>
      </dsp:nvSpPr>
      <dsp:spPr>
        <a:xfrm>
          <a:off x="0" y="105264"/>
          <a:ext cx="6263640" cy="1284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O fato dos países da América Latina terem uma renda média bastante inferior a dos países industriais decorre de eles se integrarem um sistema de relações internacionais que Prebish denomina de </a:t>
          </a:r>
          <a:r>
            <a:rPr lang="pt-BR" sz="1800" i="1" kern="1200"/>
            <a:t>Centro-Periferia. </a:t>
          </a:r>
          <a:endParaRPr lang="en-US" sz="1800" kern="1200"/>
        </a:p>
      </dsp:txBody>
      <dsp:txXfrm>
        <a:off x="62712" y="167976"/>
        <a:ext cx="6138216" cy="1159235"/>
      </dsp:txXfrm>
    </dsp:sp>
    <dsp:sp modelId="{151F4547-A981-4BDC-95E5-A2B169244541}">
      <dsp:nvSpPr>
        <dsp:cNvPr id="0" name=""/>
        <dsp:cNvSpPr/>
      </dsp:nvSpPr>
      <dsp:spPr>
        <a:xfrm>
          <a:off x="0" y="1441764"/>
          <a:ext cx="6263640" cy="128465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Esse sistema se forma historicamente a partir da geração e difusão do progresso técnico. </a:t>
          </a:r>
          <a:endParaRPr lang="en-US" sz="1800" kern="1200"/>
        </a:p>
      </dsp:txBody>
      <dsp:txXfrm>
        <a:off x="62712" y="1504476"/>
        <a:ext cx="6138216" cy="1159235"/>
      </dsp:txXfrm>
    </dsp:sp>
    <dsp:sp modelId="{F89988C8-6A23-429A-8C45-A8A5ACDFD5B8}">
      <dsp:nvSpPr>
        <dsp:cNvPr id="0" name=""/>
        <dsp:cNvSpPr/>
      </dsp:nvSpPr>
      <dsp:spPr>
        <a:xfrm>
          <a:off x="0" y="2778263"/>
          <a:ext cx="6263640" cy="128465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O “desenvolvimento para fora” constitui uma manifestação exemplar do sistema centro-periferia, pois se volta para satisfazer as necessidades de produtos primários por parte dos grandes centros industriais. </a:t>
          </a:r>
          <a:endParaRPr lang="en-US" sz="1800" kern="1200"/>
        </a:p>
      </dsp:txBody>
      <dsp:txXfrm>
        <a:off x="62712" y="2840975"/>
        <a:ext cx="6138216" cy="1159235"/>
      </dsp:txXfrm>
    </dsp:sp>
    <dsp:sp modelId="{6BEA992F-CCCC-4E14-8C7E-66FA3F9C135C}">
      <dsp:nvSpPr>
        <dsp:cNvPr id="0" name=""/>
        <dsp:cNvSpPr/>
      </dsp:nvSpPr>
      <dsp:spPr>
        <a:xfrm>
          <a:off x="0" y="4114763"/>
          <a:ext cx="6263640" cy="12846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O progresso técnico chega a periferia de modo “lento” e “irregular”. Essa penetração irregular do progresso técnico leva a coexistência de níveis diferentes de produtividade e de renda. A Estrutura econômica torna-se heterogênea. </a:t>
          </a:r>
          <a:endParaRPr lang="en-US" sz="1800" kern="1200"/>
        </a:p>
      </dsp:txBody>
      <dsp:txXfrm>
        <a:off x="62712" y="4177475"/>
        <a:ext cx="6138216" cy="115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397FF-D15C-49B6-8B21-5383DB3A8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E7FF2A-0618-4300-BC99-D6D47D784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CDD35B-0AF5-4391-BE8E-7A4D8487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51E81C-C344-4E54-B053-8F6B2DAE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9438A5-CE8F-4B10-9F12-9D310EB0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1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24947-FB4C-46E4-A91A-F1E38459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6BB9FE-9876-4BE3-9062-EDE11BABD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109D1B-2E70-4995-BBA1-0AE1B954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604594-BDE3-4C25-B738-7CEB594C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B0891D-61E0-4304-882D-CEE68740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9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70311E-6BFC-466F-8A3C-6BCD3A8E7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30454F-D7A2-4DA2-BD3F-FF5FEC3CF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C1BB56-B215-4548-BC1F-4437743B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7B54B2-08B5-4168-9DE3-5462060B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A9314C-0398-44AB-BE89-ADF3D04D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79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D76B9-82BF-4EBA-BF74-5A8476CE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0C6E48-068B-4D10-9233-C50DF1D8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266BA3-25DC-4DB9-9B6D-2D3635F4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89E355-8552-4D9B-94EE-AAA002CF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2CA6EB-7D7E-4BC7-A63C-AE492172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7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8BAE1-64A0-408A-903A-09169FBA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D9B148-8FDC-49F5-809C-F8E930C7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727B00-3449-4752-A309-8FBEB203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2E593B-F940-41EB-AC73-918C6414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5DEA46-5498-4D8C-806E-E03DE0EC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44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26E80-59DA-4F41-A69B-BDC6D235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086CB8-4AC2-4018-A999-BB1557DB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51F677-3D4E-4178-8A97-130AE8B85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ABB137-9B46-4738-BADC-8D226A82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20454E-5D04-43A5-83E0-908691CB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7612C-E03B-4B0F-BAD6-A1C0A43E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88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D8CD3-0C8C-457F-93F9-5D1F3BD3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A05888-B451-4BD8-BA80-7FF83C4B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C82F6F-9A09-436B-A0EA-CA63818D3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FA80E88-4F4A-40BC-86D2-1915DECC6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25E0DF-33B2-4228-8912-E518F2F69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B9CB97A-55C9-4BBC-B8DC-9A6B6EA4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9B3471-17C3-4F83-B07C-C8ADB998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FA0B96-E897-4D45-9260-6B5590F4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40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A34CF-0F8B-4376-BA36-7AF2D519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108733-942E-459A-8536-0EDE3F38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467DC3-7D93-4C31-ADBA-C330E430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653181-3FC5-4235-AD64-433B79DA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78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3EC775-B064-4F9A-9496-3E143FC8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C267DF-2A39-4CD9-B808-329BE636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43C7B2-751B-41DD-A07F-E0D3C313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84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1FA07-9085-4D63-AB6E-27151D42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560CA3-ADCD-41C2-95DD-EA0110D9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B664EE-C2A1-4121-813A-4DA943EDC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7F295B-D29B-4547-822E-4125F9B8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B46A24-F305-442E-BA8C-2D3B6881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FE27E6-C2FD-447E-A6A0-02086904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52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AE217-2BA7-4D2B-806C-E11E376B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C38025B-47FF-495D-AEAB-8EF1A4278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E8824B-9CBD-4CB9-9FC4-218F91D09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82B7DB-6235-4C2C-B761-0F624F05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4E8BA0-20E7-49C0-A025-6427A1FA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90B87-C0C8-48D8-9571-41CDFB87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70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A13E2F-DD05-411A-A07C-8E439F70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AE16B0-9E7A-4CD7-A44C-BD91F008A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9C35-23D1-43E9-B7E9-27BAEB441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AE06-9EE6-4900-8FCE-530BA13CAD6A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6C50D-FFEA-4551-83BD-E9213A537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0BFD1C-B69B-4AC8-9B29-C19857D96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199F-4229-4E37-B31D-6421CFA4D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45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2252E-02CF-413E-8670-F3874C8E6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4210"/>
            <a:ext cx="9144000" cy="1565752"/>
          </a:xfrm>
        </p:spPr>
        <p:txBody>
          <a:bodyPr>
            <a:normAutofit fontScale="90000"/>
          </a:bodyPr>
          <a:lstStyle/>
          <a:p>
            <a:r>
              <a:rPr lang="pt-BR" dirty="0"/>
              <a:t>A Economia Política de Raul </a:t>
            </a:r>
            <a:r>
              <a:rPr lang="pt-BR" dirty="0" err="1"/>
              <a:t>Prebisch</a:t>
            </a:r>
            <a:r>
              <a:rPr lang="pt-BR" dirty="0"/>
              <a:t>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2FECC4-3D0E-4851-868A-FC8746B74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8418"/>
            <a:ext cx="9144000" cy="1757780"/>
          </a:xfrm>
        </p:spPr>
        <p:txBody>
          <a:bodyPr>
            <a:normAutofit/>
          </a:bodyPr>
          <a:lstStyle/>
          <a:p>
            <a:r>
              <a:rPr lang="pt-BR" dirty="0"/>
              <a:t>José Luis Oreiro </a:t>
            </a:r>
          </a:p>
          <a:p>
            <a:r>
              <a:rPr lang="pt-BR" dirty="0"/>
              <a:t>Professor Associado do Departamento de Economia da Universidade de Brasília </a:t>
            </a:r>
          </a:p>
          <a:p>
            <a:r>
              <a:rPr lang="pt-BR" dirty="0"/>
              <a:t>Pesquisador Nível IB do CNPq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66FE71-1760-4F13-BC7F-E8A221848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3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32B96B-D787-463F-AB92-3FAB4A18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O diagnóstico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7CA285-63F9-4BC0-A8DA-141DF69E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pt-BR" sz="2200" dirty="0"/>
              <a:t>Posição superior da indústria: “A indústria contém um elemento dinâmico que a produção primária não contém em grau comparável. Esta, como o nome indica, as primeiras etapas do processo produtivo, enquanto a indústria corresponde as etapas subsequentes. Por cause dessa posição relativa de ambas as atividades, o aumento da atividade industrial puxa a atividade primária, mas esta não tem o poder de estimular a atividade industrial” (1950, p.52). </a:t>
            </a:r>
          </a:p>
          <a:p>
            <a:pPr algn="just"/>
            <a:r>
              <a:rPr lang="pt-BR" sz="2200" dirty="0"/>
              <a:t>A crítica fundamental que </a:t>
            </a:r>
            <a:r>
              <a:rPr lang="pt-BR" sz="2200" dirty="0" err="1"/>
              <a:t>Prebisch</a:t>
            </a:r>
            <a:r>
              <a:rPr lang="pt-BR" sz="2200" dirty="0"/>
              <a:t> formula contra a teoria convencional é justamente a de que ela não leva em consideração as </a:t>
            </a:r>
            <a:r>
              <a:rPr lang="pt-BR" sz="2200" dirty="0" err="1"/>
              <a:t>peculiariedades</a:t>
            </a:r>
            <a:r>
              <a:rPr lang="pt-BR" sz="2200" dirty="0"/>
              <a:t> da condição periférica, atribuindo a si mesma uma validade universal que não possui. </a:t>
            </a:r>
          </a:p>
        </p:txBody>
      </p:sp>
    </p:spTree>
    <p:extLst>
      <p:ext uri="{BB962C8B-B14F-4D97-AF65-F5344CB8AC3E}">
        <p14:creationId xmlns:p14="http://schemas.microsoft.com/office/powerpoint/2010/main" val="238812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F89F0A-B880-4555-8650-A371EF6B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Política de Desenvolvimento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23E047-C6BB-4D50-8E2C-E728CA22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pt-BR" sz="1700" dirty="0"/>
              <a:t>A política de desenvolvimento de </a:t>
            </a:r>
            <a:r>
              <a:rPr lang="pt-BR" sz="1700" dirty="0" err="1"/>
              <a:t>Prebisch</a:t>
            </a:r>
            <a:r>
              <a:rPr lang="pt-BR" sz="1700" dirty="0"/>
              <a:t> preocupa-se com a eficiência econômica: busca de critérios racionais para a alocação de recursos e planejamento do desenvolvimento. </a:t>
            </a:r>
          </a:p>
          <a:p>
            <a:pPr algn="just"/>
            <a:r>
              <a:rPr lang="pt-BR" sz="1700" dirty="0"/>
              <a:t>Críticas ao “desenvolvimento para fora”. </a:t>
            </a:r>
          </a:p>
          <a:p>
            <a:pPr lvl="1" algn="just"/>
            <a:r>
              <a:rPr lang="pt-BR" sz="1700" dirty="0"/>
              <a:t>Aumento da renda no centro e na periferia altera a composição da demanda em favor dos produtos industriais em prejuízo dos primários no comércio exterior, o que dadas as elasticidades renda das exportações do centro e da periferia tende a provocar uma deterioração relativa nos preços dos produtos primários. </a:t>
            </a:r>
          </a:p>
          <a:p>
            <a:pPr lvl="2" algn="just"/>
            <a:r>
              <a:rPr lang="pt-BR" sz="1700" dirty="0"/>
              <a:t>Os recursos aplicados na produção para exportação enfrentariam um limite além do qual teriam rendimentos decrescentes, mostrando que foram aplicados de forma ineficiente. </a:t>
            </a:r>
          </a:p>
          <a:p>
            <a:pPr lvl="2" algn="just"/>
            <a:r>
              <a:rPr lang="pt-BR" sz="1700" dirty="0"/>
              <a:t>Mesmo que se buscasse as condições tecnológicas mais apropriadas, o aumento d produtividade nas atividades exportadoras tenderia a expulsar a força de trabalho, contribuindo para deprimir o nível geral de salários, inclusive nas atividades exportadoras. </a:t>
            </a:r>
          </a:p>
        </p:txBody>
      </p:sp>
    </p:spTree>
    <p:extLst>
      <p:ext uri="{BB962C8B-B14F-4D97-AF65-F5344CB8AC3E}">
        <p14:creationId xmlns:p14="http://schemas.microsoft.com/office/powerpoint/2010/main" val="389090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559F2D-34A7-4C73-B371-604735CE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Política de Desenvolvimento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F66D4A-DD94-4566-A22F-DDFCECE5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194449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Política de industrialização: A crítica ao padrão de desenvolvimento voltado para fora induz </a:t>
            </a:r>
            <a:r>
              <a:rPr lang="pt-BR" sz="2000" dirty="0" err="1"/>
              <a:t>Prebisch</a:t>
            </a:r>
            <a:r>
              <a:rPr lang="pt-BR" sz="2000" dirty="0"/>
              <a:t> a propor a industrialização como núcleo de uma política de desenvolvimento orientada para superar a condição periférica. </a:t>
            </a:r>
          </a:p>
          <a:p>
            <a:pPr algn="just"/>
            <a:r>
              <a:rPr lang="pt-BR" sz="2000" dirty="0"/>
              <a:t>Um intenso processo de industrialização permitiria incorporar métodos produtivos mais eficientes, que aumentariam a produtividade do trabalho e tornariam possível absorver de forma produtiva a força de trabalho excedente. </a:t>
            </a:r>
          </a:p>
          <a:p>
            <a:pPr algn="just"/>
            <a:r>
              <a:rPr lang="pt-BR" sz="2000" dirty="0"/>
              <a:t>O progresso técnico se difundiria gradativamente por toda a estrutura da economia, que perderia as características de </a:t>
            </a:r>
            <a:r>
              <a:rPr lang="pt-BR" sz="2000" dirty="0" err="1"/>
              <a:t>heterogeinidade</a:t>
            </a:r>
            <a:r>
              <a:rPr lang="pt-BR" sz="2000" dirty="0"/>
              <a:t> e especialização. </a:t>
            </a:r>
          </a:p>
          <a:p>
            <a:pPr algn="just"/>
            <a:r>
              <a:rPr lang="pt-BR" sz="2000" dirty="0"/>
              <a:t>Por outro lado, o aumento da renda propiciado pela industrialização reduziria a deterioração dos salários e dos preços dos produtos primários resultantes da oferta de trabalho excedente. </a:t>
            </a:r>
          </a:p>
          <a:p>
            <a:pPr algn="just"/>
            <a:r>
              <a:rPr lang="pt-BR" sz="2000" dirty="0"/>
              <a:t>Além disso, o aumento da produtividade e da renda aumentaria o potencial de acumulação de capital </a:t>
            </a:r>
          </a:p>
        </p:txBody>
      </p:sp>
    </p:spTree>
    <p:extLst>
      <p:ext uri="{BB962C8B-B14F-4D97-AF65-F5344CB8AC3E}">
        <p14:creationId xmlns:p14="http://schemas.microsoft.com/office/powerpoint/2010/main" val="423730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A7A2A3-553E-4C49-A71A-AE78900F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Política de Desenvolvimento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3085EE-3B55-4867-AB2C-D5DF58FB0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341848"/>
            <a:ext cx="9708995" cy="4369670"/>
          </a:xfrm>
        </p:spPr>
        <p:txBody>
          <a:bodyPr anchor="ctr">
            <a:normAutofit/>
          </a:bodyPr>
          <a:lstStyle/>
          <a:p>
            <a:pPr algn="just"/>
            <a:r>
              <a:rPr lang="pt-BR" sz="1300" dirty="0"/>
              <a:t>Industrialização, contudo, não significa autarquia. </a:t>
            </a:r>
          </a:p>
          <a:p>
            <a:pPr algn="just"/>
            <a:r>
              <a:rPr lang="pt-BR" sz="1300" dirty="0"/>
              <a:t>O melhor critério de alocar recursos produtivos é o que permite usa-los de maneira mais eficientes conforme os fins dos desenvolvimento econômico que consistem em “obter a maior renda real, isto é, a quantidade de bens e serviços que a população requer” (1951: 27)</a:t>
            </a:r>
          </a:p>
          <a:p>
            <a:pPr algn="just"/>
            <a:r>
              <a:rPr lang="pt-BR" sz="1300" dirty="0" err="1"/>
              <a:t>Prebisch</a:t>
            </a:r>
            <a:r>
              <a:rPr lang="pt-BR" sz="1300" dirty="0"/>
              <a:t> : “O fato de que os custos industriais sejam mais altos do que os preços de importação não implica necessariamente que a indústria seja </a:t>
            </a:r>
            <a:r>
              <a:rPr lang="pt-BR" sz="1300" dirty="0" err="1"/>
              <a:t>anti-econômica</a:t>
            </a:r>
            <a:r>
              <a:rPr lang="pt-BR" sz="1300" dirty="0"/>
              <a:t> para o país (...) É claro que quanto menor a diferença, melhor. Não se trata de comparar custos industriais com preços de importação, mas sim comparar o aumento de renda decorrente da expansão industrial com o que teria sido obtido nas atividades de exportação, se tivessem sido usados nelas os recursos produtivos” (1959: 29). </a:t>
            </a:r>
          </a:p>
          <a:p>
            <a:pPr algn="just"/>
            <a:r>
              <a:rPr lang="pt-BR" sz="1300" dirty="0"/>
              <a:t>Se as atividades de exportação pudessem absorver toda o excesso de mão-de-obra sem produzir quedas em salários e preços; então a industrialização não teria sentido econômico, pois significaria produzir de forma ineficiente, com altos custos, influindo negativamente na desejável expansão do comércio internacional. </a:t>
            </a:r>
          </a:p>
          <a:p>
            <a:pPr algn="just"/>
            <a:r>
              <a:rPr lang="pt-BR" sz="1300" dirty="0"/>
              <a:t>O desenvolvimento das atividades industriais deve ser impulsionado por tarifas aduaneiras ou subsídios, os quais não devem ser exagerados a ponto de servir a ineficiência. </a:t>
            </a:r>
          </a:p>
          <a:p>
            <a:pPr algn="just"/>
            <a:r>
              <a:rPr lang="pt-BR" sz="1300" dirty="0"/>
              <a:t>O conjunto da indústria precisa de proteção enquanto a produtividade marginal das indústrias que devem ser criadas para absorver o excesso de mão-de-obra for inferior a dos centros e enquanto essa diferença não for compensada por diferenças de salário. </a:t>
            </a:r>
          </a:p>
        </p:txBody>
      </p:sp>
    </p:spTree>
    <p:extLst>
      <p:ext uri="{BB962C8B-B14F-4D97-AF65-F5344CB8AC3E}">
        <p14:creationId xmlns:p14="http://schemas.microsoft.com/office/powerpoint/2010/main" val="159176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EECA5F-E457-4B57-A35B-10C86820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Política de Comércio Exterior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C07F19-7D39-4E14-9623-E9C56E5D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150061"/>
          </a:xfrm>
        </p:spPr>
        <p:txBody>
          <a:bodyPr anchor="ctr">
            <a:normAutofit/>
          </a:bodyPr>
          <a:lstStyle/>
          <a:p>
            <a:pPr algn="just"/>
            <a:r>
              <a:rPr lang="pt-BR" sz="1600" dirty="0"/>
              <a:t>Dois objetivos fundamentais: aumento da capacidade para importar em um ritmo coerente com as necessidades de desenvolvimento, e a adaptação dinâmica as mudanças que o desenvolvimento provoca na composição das importações de modo que elas estimulem, ao invés de criar obstáculos ao desenvolvimento. </a:t>
            </a:r>
          </a:p>
          <a:p>
            <a:pPr algn="just"/>
            <a:r>
              <a:rPr lang="pt-BR" sz="1600" dirty="0"/>
              <a:t>Estrangulamento externo: Combinação de uma elevada elasticidade de importações por parte dos países periféricos com o baixo coeficiente de importações da economia líder dos países centrais (Os Estados Unidos). </a:t>
            </a:r>
          </a:p>
          <a:p>
            <a:pPr algn="just"/>
            <a:r>
              <a:rPr lang="pt-BR" sz="1600" dirty="0"/>
              <a:t>Diante da imposição das circunstâncias os países da América Latina só tiveram como opção reduzir o seu coeficiente de importações por meio de medidas administrativas como a desvalorização da moeda, a elevação das tarifas aduaneiras, a imposição de quotas de importação e controle do câmbio. </a:t>
            </a:r>
          </a:p>
          <a:p>
            <a:pPr algn="just"/>
            <a:r>
              <a:rPr lang="pt-BR" sz="1600" dirty="0"/>
              <a:t>“Solução fundamental” para aumentar a capacidade de importação dos países periféricos: aumento do grau de abertura comercial dos EUA. Se os EUA pudessem alcançar um alto nível de utilização dos recursos produtivos, não haveria sentido algum em proteger atividades relativamente ineficientes. </a:t>
            </a:r>
          </a:p>
          <a:p>
            <a:pPr lvl="1" algn="just"/>
            <a:r>
              <a:rPr lang="pt-BR" sz="1600" dirty="0"/>
              <a:t>“O desenvolvimento econômico obriga a modificar a composição das importações na medida em que a renda cresce e (...) para que a renda cresça é necessário ir substituindo certas importações por produção interna” (1951:4)</a:t>
            </a:r>
          </a:p>
        </p:txBody>
      </p:sp>
    </p:spTree>
    <p:extLst>
      <p:ext uri="{BB962C8B-B14F-4D97-AF65-F5344CB8AC3E}">
        <p14:creationId xmlns:p14="http://schemas.microsoft.com/office/powerpoint/2010/main" val="387265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CAD22B-70A5-4309-AA77-D3D8AC69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Política de Comércio Exterior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5452F0-8C50-4AFB-BA3F-F4FA819D0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5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pt-BR" sz="2200" dirty="0"/>
              <a:t>Papel que </a:t>
            </a:r>
            <a:r>
              <a:rPr lang="pt-BR" sz="2200" dirty="0" err="1"/>
              <a:t>Prebisch</a:t>
            </a:r>
            <a:r>
              <a:rPr lang="pt-BR" sz="2200" dirty="0"/>
              <a:t> atribuía a proteção no comércio exterior: </a:t>
            </a:r>
          </a:p>
          <a:p>
            <a:pPr lvl="1" algn="just"/>
            <a:r>
              <a:rPr lang="pt-BR" sz="2200" dirty="0"/>
              <a:t>A proteção deve ser mantida no menor nível possível: esse nível é estabelecido como referência a função compensadora que a proteção desempenha sobre os diferenciais entre a produtividade industrial e os salários (ou seja, o custo unitário do trabalho) entre os países centrais e a periferia (conceito similar a taxa de câmbio de equilíbrio industrial do Novo-Desenvolvimentismo)</a:t>
            </a:r>
          </a:p>
          <a:p>
            <a:pPr lvl="1" algn="just"/>
            <a:r>
              <a:rPr lang="pt-BR" sz="2200" dirty="0"/>
              <a:t>A proteção não afetaria o comércio internacional se permanecesse limitada a esses critérios de eficiência, pois a proteção não reduzirá a quantidade de importações dos mesmos, mas apenas a composição dos mesmos. </a:t>
            </a:r>
          </a:p>
        </p:txBody>
      </p:sp>
    </p:spTree>
    <p:extLst>
      <p:ext uri="{BB962C8B-B14F-4D97-AF65-F5344CB8AC3E}">
        <p14:creationId xmlns:p14="http://schemas.microsoft.com/office/powerpoint/2010/main" val="288641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9F47D2-5CA9-468F-99D4-78CD9CC5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Escolha de Tecnologia e os Problemas da Escala Produtiva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D63EEE-F787-4125-A2E2-464A90DE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pt-BR" sz="1700" dirty="0"/>
              <a:t>O ponto de partida da política tecnológica é o fato de que ao tentarem se desenvolver, os países da periferia encontraram uma tecnologia intensiva em capital, inapropriada para eles, pois foi criada para economias que tem capital abundante e mão-de-obra escassa. </a:t>
            </a:r>
          </a:p>
          <a:p>
            <a:pPr algn="just"/>
            <a:r>
              <a:rPr lang="pt-BR" sz="1700" dirty="0"/>
              <a:t>Modos de se obter aumento de produtividade (</a:t>
            </a:r>
            <a:r>
              <a:rPr lang="pt-BR" sz="1700" dirty="0" err="1"/>
              <a:t>Prebisch</a:t>
            </a:r>
            <a:r>
              <a:rPr lang="pt-BR" sz="1700" dirty="0"/>
              <a:t>, 1954)</a:t>
            </a:r>
          </a:p>
          <a:p>
            <a:pPr lvl="1" algn="just"/>
            <a:r>
              <a:rPr lang="pt-BR" sz="1700" dirty="0"/>
              <a:t>Tecnologias que aumentam a produção sem incorporar uma quantidade apreciável de capital novo, melhorando a escala e o uso dos equipamentos existentes, a qualidade da matéria-prima, a organização do trabalho (inovações no processo de produção). </a:t>
            </a:r>
          </a:p>
          <a:p>
            <a:pPr lvl="1" algn="just"/>
            <a:r>
              <a:rPr lang="pt-BR" sz="1700" dirty="0"/>
              <a:t>Tecnologias que permitem liberar mão-de-obra sem ampliar o capital existente (por mudanças no método de trabalho); mas requerem capital adicional para absorver a mão-de-obra liberada. </a:t>
            </a:r>
          </a:p>
          <a:p>
            <a:pPr lvl="1" algn="just"/>
            <a:r>
              <a:rPr lang="pt-BR" sz="1700" dirty="0"/>
              <a:t>Tecnologias que requerem duplo investimento de novo capital, para economizar mão-de-0bra e para absorve-la novamente. Essas tecnologias constituem a maior parte das inovações técnicas nos países centrais. </a:t>
            </a:r>
          </a:p>
          <a:p>
            <a:pPr lvl="1"/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75554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1C1A46-CFCB-41DA-9726-80153B45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Escolha de Tecnologia e os Problemas da Escala Produtiva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BF14C6-12E4-4621-9946-5559B145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pt-BR" sz="2400" dirty="0"/>
              <a:t>Quanto ao tamanho da escala produtiva, </a:t>
            </a:r>
            <a:r>
              <a:rPr lang="pt-BR" sz="2400" dirty="0" err="1"/>
              <a:t>Prebisch</a:t>
            </a:r>
            <a:r>
              <a:rPr lang="pt-BR" sz="2400" dirty="0"/>
              <a:t> defende a especialização produtiva dos países periféricos (cadeias locais de valor?) em conjunto com uma política de interdependência econômica para reduzir o obstáculo que o baixo nível de demanda apresenta para a organização em larga escala. </a:t>
            </a:r>
          </a:p>
          <a:p>
            <a:pPr lvl="1" algn="just"/>
            <a:r>
              <a:rPr lang="pt-BR" dirty="0"/>
              <a:t>“Ou seja, como é muito difícil adaptar as escalas produtivas ao tamanho dos mercados dos países periféricos, a política mais adequada consiste em integrar os mercados para alcançar o nível adequado” (p.49)</a:t>
            </a:r>
          </a:p>
        </p:txBody>
      </p:sp>
    </p:spTree>
    <p:extLst>
      <p:ext uri="{BB962C8B-B14F-4D97-AF65-F5344CB8AC3E}">
        <p14:creationId xmlns:p14="http://schemas.microsoft.com/office/powerpoint/2010/main" val="100805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2FFDC9-9C3C-4054-9EF9-4D6221EE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Acumulação de Capital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F7B65D-618D-406C-B704-799D9F89C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194449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pt-BR" sz="1800" dirty="0"/>
              <a:t>Progresso técnico está incorporado em novas máquinas e equipamentos: “o problema da produtividade é, em ultima instância, um problema de investimentos. Não se poderá aumentar persistentemente a produtividade sem acréscimos na quantidade de capital” (1951:4)</a:t>
            </a:r>
          </a:p>
          <a:p>
            <a:pPr algn="just"/>
            <a:r>
              <a:rPr lang="pt-BR" sz="1800" dirty="0"/>
              <a:t>Desvantagem da industrialização retardatária: “Quanto mais tarde a técnica moderna chega a um país da periferia, tanto mais agudo é o contraste entre sua pequena renda e a grande magnitude do capital necessário para aumentar rapidamente essa renda” (1950:67)</a:t>
            </a:r>
          </a:p>
          <a:p>
            <a:pPr algn="just"/>
            <a:r>
              <a:rPr lang="pt-BR" sz="1800" dirty="0"/>
              <a:t>Como romper o ciclo vicioso: baixa produtividade-Baixa taxa de acumulação? </a:t>
            </a:r>
          </a:p>
          <a:p>
            <a:pPr algn="just"/>
            <a:r>
              <a:rPr lang="pt-BR" sz="1800" dirty="0"/>
              <a:t>Poupança interna: Sobre qual grupo social deve recair o esforço de aumentar a poupança interna? </a:t>
            </a:r>
          </a:p>
          <a:p>
            <a:pPr algn="just"/>
            <a:r>
              <a:rPr lang="pt-BR" sz="1800" dirty="0"/>
              <a:t>Esse esforço não pode realizar-se por meio da compressão do consumo da grande massa, mas sim do consumo daqueles extratos de renda mais altos que se assimilaram os modos de vida dos países ricos e sobre os gastos fiscais improdutivos. </a:t>
            </a:r>
          </a:p>
          <a:p>
            <a:pPr algn="just"/>
            <a:r>
              <a:rPr lang="pt-BR" sz="1800" dirty="0"/>
              <a:t>O sistema fiscal deve ter um papel decisivo na formação de poupança interna, com medidas que estimulem a capitalização das empresas e evitem o consumo, com incentivos diretos, impostos progressivos sobre os gastos e o consumo, e controle do câmbio; além de estímulos ao melhor aproveitamento da terra. </a:t>
            </a:r>
          </a:p>
          <a:p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414261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DFA4A5-8D75-4202-BF31-9B0277CC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Investimento Estrangeiro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58CD79-D32D-4356-8341-213F7FCE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pt-BR" sz="2400" dirty="0"/>
              <a:t>O investimento estrangeiro é necessário na primeira etapa do processo de industrialização para incrementar a capacidade para importar (observem o elo entre investimento estrangeiro e exportação) e incrementar a capacidade para importar, superando assim a barreira que o baixo nível de renda antepõe a formação de capital. </a:t>
            </a:r>
          </a:p>
          <a:p>
            <a:pPr algn="just"/>
            <a:r>
              <a:rPr lang="pt-BR" sz="2400" dirty="0"/>
              <a:t>Mas o investimento estrangeiro deve ser incorporado de maneira complementar ao investimento nacional, pois o esforço interno de acumulação deve ser preponderante (crescimento com poupança interna)</a:t>
            </a:r>
          </a:p>
        </p:txBody>
      </p:sp>
    </p:spTree>
    <p:extLst>
      <p:ext uri="{BB962C8B-B14F-4D97-AF65-F5344CB8AC3E}">
        <p14:creationId xmlns:p14="http://schemas.microsoft.com/office/powerpoint/2010/main" val="641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32645DC-3588-4D2E-B5B2-8D65A46A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Referências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E5E69F-D6FE-43E3-A610-BF8239C42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algn="just"/>
            <a:r>
              <a:rPr lang="pt-BR" sz="3600" dirty="0" err="1">
                <a:solidFill>
                  <a:srgbClr val="000000"/>
                </a:solidFill>
              </a:rPr>
              <a:t>Gurrieri</a:t>
            </a:r>
            <a:r>
              <a:rPr lang="pt-BR" sz="3600" dirty="0">
                <a:solidFill>
                  <a:srgbClr val="000000"/>
                </a:solidFill>
              </a:rPr>
              <a:t>, Adolfo (2011). “Introdução” In: </a:t>
            </a:r>
            <a:r>
              <a:rPr lang="pt-BR" sz="3600" dirty="0" err="1">
                <a:solidFill>
                  <a:srgbClr val="000000"/>
                </a:solidFill>
              </a:rPr>
              <a:t>Prebish</a:t>
            </a:r>
            <a:r>
              <a:rPr lang="pt-BR" sz="3600" dirty="0">
                <a:solidFill>
                  <a:srgbClr val="000000"/>
                </a:solidFill>
              </a:rPr>
              <a:t>, R. “O Manifesto Latino-Americano e outros ensaios”. Contraponto e Centro Internacional Celso Furtado: Rio de Janeiro. </a:t>
            </a:r>
          </a:p>
        </p:txBody>
      </p:sp>
    </p:spTree>
    <p:extLst>
      <p:ext uri="{BB962C8B-B14F-4D97-AF65-F5344CB8AC3E}">
        <p14:creationId xmlns:p14="http://schemas.microsoft.com/office/powerpoint/2010/main" val="127178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02E1F9-F7E6-4F37-9EEF-826F2D10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A Programação e o Papel do Estado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4599B-7121-4758-BC95-CD2610008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Autofit/>
          </a:bodyPr>
          <a:lstStyle/>
          <a:p>
            <a:pPr algn="just"/>
            <a:r>
              <a:rPr lang="pt-BR" sz="2000" dirty="0"/>
              <a:t>Um programa pode ser definido como a “maneira de levar a prática uma política de desenvolvimento”. </a:t>
            </a:r>
          </a:p>
          <a:p>
            <a:pPr algn="just"/>
            <a:r>
              <a:rPr lang="pt-BR" sz="2000" dirty="0"/>
              <a:t>Três princípios básicos de um programa de desenvolvimento </a:t>
            </a:r>
          </a:p>
          <a:p>
            <a:pPr lvl="1" algn="just"/>
            <a:r>
              <a:rPr lang="pt-BR" sz="2000" dirty="0"/>
              <a:t>Ordem: Estabelece uma clara e razoável relação entre os meios e os recursos disponíveis, as necessidades de desenvolvimento econômico e suas escalas de preferências. </a:t>
            </a:r>
          </a:p>
          <a:p>
            <a:pPr lvl="1" algn="just"/>
            <a:r>
              <a:rPr lang="pt-BR" sz="2000" dirty="0"/>
              <a:t>Previsão: Formula essas relações para o momento atual e também para o futuro, tendo em vista ordenar a sequência de ações no tempo e propor possíveis obstáculos. </a:t>
            </a:r>
          </a:p>
          <a:p>
            <a:pPr lvl="1" algn="just"/>
            <a:r>
              <a:rPr lang="pt-BR" sz="2000" dirty="0"/>
              <a:t>Eficácia: Emprego mais racional dos recursos disponíveis. </a:t>
            </a:r>
          </a:p>
          <a:p>
            <a:pPr algn="just"/>
            <a:r>
              <a:rPr lang="pt-BR" sz="2000" dirty="0"/>
              <a:t>O programa deve ser totalizante, ou seja, deve abarcar tanto as ações estatais como as privadas </a:t>
            </a:r>
          </a:p>
        </p:txBody>
      </p:sp>
    </p:spTree>
    <p:extLst>
      <p:ext uri="{BB962C8B-B14F-4D97-AF65-F5344CB8AC3E}">
        <p14:creationId xmlns:p14="http://schemas.microsoft.com/office/powerpoint/2010/main" val="248702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20D54F-B405-454B-B4FE-83ECC88F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Programa </a:t>
            </a:r>
            <a:r>
              <a:rPr lang="pt-BR" sz="4000" dirty="0" err="1">
                <a:solidFill>
                  <a:srgbClr val="FFFFFF"/>
                </a:solidFill>
              </a:rPr>
              <a:t>anti-cíclico</a:t>
            </a:r>
            <a:r>
              <a:rPr lang="pt-BR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911DEB-482B-43E5-9242-FB87B415B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pt-BR" sz="2200" dirty="0"/>
              <a:t>Os países periféricos não devem supor que um menor nível de desenvolvimento os impediria de sofrer crises provocadas por flutuações cíclicas. </a:t>
            </a:r>
          </a:p>
          <a:p>
            <a:pPr algn="just"/>
            <a:r>
              <a:rPr lang="pt-BR" sz="2200" dirty="0"/>
              <a:t>Dois tipos de políticas </a:t>
            </a:r>
            <a:r>
              <a:rPr lang="pt-BR" sz="2200" dirty="0" err="1"/>
              <a:t>anti-cíclicas</a:t>
            </a:r>
            <a:r>
              <a:rPr lang="pt-BR" sz="2200" dirty="0"/>
              <a:t>: as estruturais e as </a:t>
            </a:r>
            <a:r>
              <a:rPr lang="pt-BR" sz="2200" dirty="0" err="1"/>
              <a:t>anti-cíclicas</a:t>
            </a:r>
            <a:r>
              <a:rPr lang="pt-BR" sz="2200" dirty="0"/>
              <a:t> no sentido estrito. </a:t>
            </a:r>
          </a:p>
          <a:p>
            <a:pPr lvl="1" algn="just"/>
            <a:r>
              <a:rPr lang="pt-BR" sz="2200" dirty="0"/>
              <a:t>“As estruturais referem-se ao núcleo da política de desenvolvimento que, ao fortalecer a economia, reduzir o coeficiente de importações e alterar a composição delas, permite enfrentar as contingências externas. As </a:t>
            </a:r>
            <a:r>
              <a:rPr lang="pt-BR" sz="2200" dirty="0" err="1"/>
              <a:t>anti-cíclicas</a:t>
            </a:r>
            <a:r>
              <a:rPr lang="pt-BR" sz="2200" dirty="0"/>
              <a:t> em sentido estrito baseiam-se no critério de acumular reservas nas épocas mais favoráveis para usá-las nas recessões “ (p.48)</a:t>
            </a:r>
          </a:p>
        </p:txBody>
      </p:sp>
    </p:spTree>
    <p:extLst>
      <p:ext uri="{BB962C8B-B14F-4D97-AF65-F5344CB8AC3E}">
        <p14:creationId xmlns:p14="http://schemas.microsoft.com/office/powerpoint/2010/main" val="192880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76139F-C08D-41C4-968F-BF385D4D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Programa de Desenvolvimento e Ordenamento Institucional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4611D9-F11C-4774-A6F7-AF693681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194449"/>
          </a:xfrm>
        </p:spPr>
        <p:txBody>
          <a:bodyPr anchor="ctr">
            <a:normAutofit/>
          </a:bodyPr>
          <a:lstStyle/>
          <a:p>
            <a:pPr algn="just"/>
            <a:r>
              <a:rPr lang="pt-BR" sz="1800" dirty="0"/>
              <a:t>Quem deve tomar e executar as decisões a respeito de o que, quanto e como será produzido no processo econômico? </a:t>
            </a:r>
          </a:p>
          <a:p>
            <a:pPr lvl="1" algn="just"/>
            <a:r>
              <a:rPr lang="pt-BR" sz="1800" dirty="0"/>
              <a:t>Tomada de decisões: Técnicos e políticos. O papel dos técnicos consiste em apresentar opções objetivas as autoridades políticas, sobre as quais recai a responsabilidade de tomar decisões. </a:t>
            </a:r>
          </a:p>
          <a:p>
            <a:pPr algn="just"/>
            <a:r>
              <a:rPr lang="pt-BR" sz="1800" dirty="0"/>
              <a:t>Qual o papel do Estado e da Empresa Privada na execução do programa de desenvolvimento? </a:t>
            </a:r>
          </a:p>
          <a:p>
            <a:pPr lvl="1" algn="just"/>
            <a:r>
              <a:rPr lang="pt-BR" sz="1800" dirty="0"/>
              <a:t>A intervenção estatal não deve regular o comportamento privado, mas sim as condições que o orientam e estimulem na direção adequada. </a:t>
            </a:r>
          </a:p>
          <a:p>
            <a:pPr lvl="1" algn="just"/>
            <a:r>
              <a:rPr lang="pt-BR" sz="1800" dirty="0"/>
              <a:t>“</a:t>
            </a:r>
            <a:r>
              <a:rPr lang="pt-BR" sz="1800" dirty="0" err="1"/>
              <a:t>Prebisch</a:t>
            </a:r>
            <a:r>
              <a:rPr lang="pt-BR" sz="1800" dirty="0"/>
              <a:t> propõe uma intervenção Estatal que se expressa de duas maneiras. De um lado, mediante um programa de investimentos do Estado, orientado para a infraestrutura física, a energia, a formação de recursos humanos, o desenvolvimento tecnológico e todas as áreas nas quais o investimento privado não é suficiente. De outro, mediante os instrumentos convencionais de política – monetários, cambiais, tarifários e fiscais – que influenciam as decisões dos agentes econômicos. Ele </a:t>
            </a:r>
            <a:r>
              <a:rPr lang="pt-BR" sz="1800" dirty="0" err="1"/>
              <a:t>tém</a:t>
            </a:r>
            <a:r>
              <a:rPr lang="pt-BR" sz="1800" dirty="0"/>
              <a:t> em mente um Estado planejador, não produtor” (p.51)</a:t>
            </a:r>
          </a:p>
        </p:txBody>
      </p:sp>
    </p:spTree>
    <p:extLst>
      <p:ext uri="{BB962C8B-B14F-4D97-AF65-F5344CB8AC3E}">
        <p14:creationId xmlns:p14="http://schemas.microsoft.com/office/powerpoint/2010/main" val="251261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2C436C2-C86B-41C1-9720-CB09A2F3B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3046"/>
          <a:stretch/>
        </p:blipFill>
        <p:spPr>
          <a:xfrm>
            <a:off x="3219982" y="552982"/>
            <a:ext cx="5752036" cy="5752036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970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7AC5E3-3237-4C12-90AA-C328B876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>
                <a:solidFill>
                  <a:srgbClr val="FFFFFF"/>
                </a:solidFill>
              </a:rPr>
              <a:t>O programa inicial da CEPAL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ABC33D-9A25-4DBD-BDE5-9311A651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</a:rPr>
              <a:t>Em seus primeiros trabalhos na CEPAL, Raul </a:t>
            </a:r>
            <a:r>
              <a:rPr lang="pt-BR" sz="2000" dirty="0" err="1">
                <a:solidFill>
                  <a:srgbClr val="000000"/>
                </a:solidFill>
              </a:rPr>
              <a:t>Prebisch</a:t>
            </a:r>
            <a:r>
              <a:rPr lang="pt-BR" sz="2000" dirty="0">
                <a:solidFill>
                  <a:srgbClr val="000000"/>
                </a:solidFill>
              </a:rPr>
              <a:t> propôs um paradigma na forma de um esquema ordenado de uma área problema – o desenvolvimento econômico da América Latina – construindo uma oposição ao saber dominante, a partir daí se organizarem a busca e o acumulo de conhecimento coletivo e socialmente institucionalizado. </a:t>
            </a:r>
          </a:p>
          <a:p>
            <a:pPr lvl="1" algn="just"/>
            <a:r>
              <a:rPr lang="pt-BR" sz="2000" dirty="0">
                <a:solidFill>
                  <a:srgbClr val="000000"/>
                </a:solidFill>
              </a:rPr>
              <a:t>“(...) São textos de um homem que coloca o conhecimento a serviço da transformação e da persuasão, e subordina as virtudes acadêmicas a estéticas a finalidade política” (1984, p.16) </a:t>
            </a:r>
          </a:p>
        </p:txBody>
      </p:sp>
    </p:spTree>
    <p:extLst>
      <p:ext uri="{BB962C8B-B14F-4D97-AF65-F5344CB8AC3E}">
        <p14:creationId xmlns:p14="http://schemas.microsoft.com/office/powerpoint/2010/main" val="113175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B20532-D600-4DAD-93D2-EB0E24AD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>
                <a:solidFill>
                  <a:srgbClr val="FFFFFF"/>
                </a:solidFill>
              </a:rPr>
              <a:t>O diagnóstico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815F49-5774-4E2A-9E7B-BAD3119A2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65647"/>
            <a:ext cx="9833548" cy="3817397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solidFill>
                  <a:srgbClr val="000000"/>
                </a:solidFill>
              </a:rPr>
              <a:t>Ao definir sua ideia de desenvolvimento econômico, ele (</a:t>
            </a:r>
            <a:r>
              <a:rPr lang="pt-BR" sz="1800" dirty="0" err="1">
                <a:solidFill>
                  <a:srgbClr val="000000"/>
                </a:solidFill>
              </a:rPr>
              <a:t>Prebisch</a:t>
            </a:r>
            <a:r>
              <a:rPr lang="pt-BR" sz="1800" dirty="0">
                <a:solidFill>
                  <a:srgbClr val="000000"/>
                </a:solidFill>
              </a:rPr>
              <a:t>) recorre aos economistas clássicos: o progresso técnico consiste em um processo de elevação dos níveis de produtividade real da força de trabalho, obtido com a adoção de métodos produtivos mais eficientes. 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Os principais frutos desse progresso são a elevação da renda e das condições de vida da população. 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Ponto de partida: Distribuição desigual a nível internacional do progresso técnico e seus frutos. </a:t>
            </a:r>
          </a:p>
          <a:p>
            <a:pPr lvl="1" algn="just"/>
            <a:r>
              <a:rPr lang="pt-BR" sz="1800" dirty="0">
                <a:solidFill>
                  <a:srgbClr val="000000"/>
                </a:solidFill>
              </a:rPr>
              <a:t>A evidência empírica mostra que há uma considerável desigualdade entre os níveis médios de renda per-capita dos países industrializados e dos países produtores e exportadores de produtos primários 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A Teoria do comércio internacional baseada nas vantagens comparativas supõe que o intercâmbio comercial entre os países que se especializarem em produzir de acordo com a sua dotação de recursos permitiria reduzir ou eliminar a desigualdade de renda entre eles. </a:t>
            </a:r>
          </a:p>
        </p:txBody>
      </p:sp>
    </p:spTree>
    <p:extLst>
      <p:ext uri="{BB962C8B-B14F-4D97-AF65-F5344CB8AC3E}">
        <p14:creationId xmlns:p14="http://schemas.microsoft.com/office/powerpoint/2010/main" val="352468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F781D-59A1-41B7-A284-FD7D834C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O diagnóstico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D02C146-8614-4440-94B0-D4C131999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26476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34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9DD518-6B07-4955-B4A2-10AC3915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O Diagnóstico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DCB66B-777B-4186-9DE6-C6622D5CA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pt-BR" sz="2200" dirty="0"/>
              <a:t>“</a:t>
            </a:r>
            <a:r>
              <a:rPr lang="pt-BR" sz="2200" dirty="0" err="1"/>
              <a:t>Prebisch</a:t>
            </a:r>
            <a:r>
              <a:rPr lang="pt-BR" sz="2200" dirty="0"/>
              <a:t> considera que, de um lado, o sistema centro-periferia, visto como um todo, funcionava primordialmente para satisfazer as necessidades e interesses dos centros industriais, nos quais o progresso técnico se originou ou se difundiu com rapidez; de outro, os países periféricos se inserem no sistema na medida em que podem servir aqueles interesses e necessidades, fornecendo matérias-primas ou alimentos e recebendo produtos manufaturados e capitais” (1984, p.20). </a:t>
            </a:r>
          </a:p>
          <a:p>
            <a:pPr algn="just"/>
            <a:r>
              <a:rPr lang="pt-BR" sz="2200" dirty="0"/>
              <a:t>“Essa inserção não é só insuficiente para equiparar o nível de renda da periferia ao dos centros, mas também impõe a estrutura produtiva da periferia dois traços negativos – </a:t>
            </a:r>
            <a:r>
              <a:rPr lang="pt-BR" sz="2200" dirty="0" err="1"/>
              <a:t>heterogeinidade</a:t>
            </a:r>
            <a:r>
              <a:rPr lang="pt-BR" sz="2200" dirty="0"/>
              <a:t> estrutural e especialização – como consequência da lenta e irregular penetração do progresso técnico’ (1984, p. 21). </a:t>
            </a:r>
          </a:p>
        </p:txBody>
      </p:sp>
    </p:spTree>
    <p:extLst>
      <p:ext uri="{BB962C8B-B14F-4D97-AF65-F5344CB8AC3E}">
        <p14:creationId xmlns:p14="http://schemas.microsoft.com/office/powerpoint/2010/main" val="278820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F97AF5-AEA1-44CA-9E8D-139A7F53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O Diagnóstico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F72A2D-966F-450B-A721-8107A12C1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341848"/>
            <a:ext cx="9708995" cy="4289771"/>
          </a:xfrm>
        </p:spPr>
        <p:txBody>
          <a:bodyPr anchor="ctr">
            <a:normAutofit/>
          </a:bodyPr>
          <a:lstStyle/>
          <a:p>
            <a:pPr algn="just"/>
            <a:r>
              <a:rPr lang="pt-BR" sz="1600" dirty="0" err="1"/>
              <a:t>Prebisch</a:t>
            </a:r>
            <a:r>
              <a:rPr lang="pt-BR" sz="1600" dirty="0"/>
              <a:t> não considera que a deterioração dos termos de troca seja a causa última das diferenças entre centro e periferia. </a:t>
            </a:r>
          </a:p>
          <a:p>
            <a:pPr algn="just"/>
            <a:r>
              <a:rPr lang="pt-BR" sz="1600" dirty="0"/>
              <a:t>Se partirmos do plausível pressuposto de que a produtividade do trabalho aumentou nos países centrais num ritmo maior do que na periferia; então a teoria internacional do comércio internacional só seria verdadeira se a relação de preços se tivesse movido em direção aos produtos primários. </a:t>
            </a:r>
          </a:p>
          <a:p>
            <a:pPr lvl="1" algn="just"/>
            <a:r>
              <a:rPr lang="pt-BR" sz="1600" dirty="0"/>
              <a:t>O maior ritmo de produtividade na produção industrial deveria provocar uma redução de custos e preços dos bens industriais, promovendo uma maior equiparação das rendas. </a:t>
            </a:r>
          </a:p>
          <a:p>
            <a:pPr lvl="1" algn="just"/>
            <a:r>
              <a:rPr lang="pt-BR" sz="1600" dirty="0"/>
              <a:t>A deterioração dos termos de troca faz com que os países centrais se apropriem de uma parte da renda gerada na periferia. </a:t>
            </a:r>
          </a:p>
          <a:p>
            <a:pPr algn="just"/>
            <a:r>
              <a:rPr lang="pt-BR" sz="1600" dirty="0"/>
              <a:t>A primeira causa que explica a capacidade de retenção dos ganhos de produtividade pelos países centrais é a relativa imobilidade da força de trabalho. </a:t>
            </a:r>
          </a:p>
          <a:p>
            <a:pPr lvl="1" algn="just"/>
            <a:r>
              <a:rPr lang="pt-BR" sz="1600" dirty="0" err="1"/>
              <a:t>Prebisch</a:t>
            </a:r>
            <a:r>
              <a:rPr lang="pt-BR" sz="1600" dirty="0"/>
              <a:t> (1950, p.31): “A população ativa tivesse mobilidade perfeita e a migração não enfrentasse resistências, e se o rápido desenvolvimento da indústria e das demais atividades pudesse absorver com rapidez a sobra real ou potencial de gente ativa, existiria um nítido nivelamento dos salários nas economias periféricas e industriais” </a:t>
            </a:r>
          </a:p>
        </p:txBody>
      </p:sp>
    </p:spTree>
    <p:extLst>
      <p:ext uri="{BB962C8B-B14F-4D97-AF65-F5344CB8AC3E}">
        <p14:creationId xmlns:p14="http://schemas.microsoft.com/office/powerpoint/2010/main" val="79169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01B5BB-843C-4EA9-B8C2-A4AFA958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O diagnóstico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18481-98A4-4611-8E0A-8D304D4E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132306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pt-BR" sz="2200" dirty="0"/>
              <a:t>Em segundo lugar, </a:t>
            </a:r>
            <a:r>
              <a:rPr lang="pt-BR" sz="2200" dirty="0" err="1"/>
              <a:t>Prebisch</a:t>
            </a:r>
            <a:r>
              <a:rPr lang="pt-BR" sz="2200" dirty="0"/>
              <a:t> destaca a maior capacidade dos agentes produtivos dos países centrais (empresários e trabalhadores) para defender e aumentar suas rendas (versão do ciclo). </a:t>
            </a:r>
          </a:p>
          <a:p>
            <a:pPr algn="just"/>
            <a:r>
              <a:rPr lang="pt-BR" sz="2200" dirty="0"/>
              <a:t>A esses fatores somam-se políticas protecionistas para se manter intactas a renda da agricultura no centro. </a:t>
            </a:r>
          </a:p>
          <a:p>
            <a:pPr algn="just"/>
            <a:r>
              <a:rPr lang="pt-BR" sz="2200" dirty="0"/>
              <a:t>Ensaio de 1951: “A importações de produtos primários nos centros industriais tendem a crescer com menos intensidade do que a renda real. Em outras palavras, nos centros a elasticidade renda da demanda de importações primárias tende a ser menor do que a unidade” (p.23). </a:t>
            </a:r>
          </a:p>
          <a:p>
            <a:pPr algn="just"/>
            <a:r>
              <a:rPr lang="pt-BR" sz="2200" dirty="0"/>
              <a:t>Por outro lado, os países periféricos precisam importar bens de capital e outros bens manufaturados para satisfazer suas necessidades de acumulação de capital e de crescimento da renda. </a:t>
            </a:r>
          </a:p>
          <a:p>
            <a:pPr algn="just"/>
            <a:r>
              <a:rPr lang="pt-BR" sz="2200" dirty="0"/>
              <a:t>A disparidade entre as elasticidades renda provoca vulnerabilidade externa. </a:t>
            </a: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823068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2880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 Economia Política de Raul Prebisch  </vt:lpstr>
      <vt:lpstr>Referências </vt:lpstr>
      <vt:lpstr>Apresentação do PowerPoint</vt:lpstr>
      <vt:lpstr>O programa inicial da CEPAL</vt:lpstr>
      <vt:lpstr>O diagnóstico </vt:lpstr>
      <vt:lpstr>O diagnóstico </vt:lpstr>
      <vt:lpstr>O Diagnóstico </vt:lpstr>
      <vt:lpstr>O Diagnóstico </vt:lpstr>
      <vt:lpstr>O diagnóstico </vt:lpstr>
      <vt:lpstr>O diagnóstico </vt:lpstr>
      <vt:lpstr>Política de Desenvolvimento </vt:lpstr>
      <vt:lpstr>Política de Desenvolvimento </vt:lpstr>
      <vt:lpstr>Política de Desenvolvimento </vt:lpstr>
      <vt:lpstr>Política de Comércio Exterior </vt:lpstr>
      <vt:lpstr>Política de Comércio Exterior </vt:lpstr>
      <vt:lpstr>Escolha de Tecnologia e os Problemas da Escala Produtiva </vt:lpstr>
      <vt:lpstr>Escolha de Tecnologia e os Problemas da Escala Produtiva </vt:lpstr>
      <vt:lpstr>Acumulação de Capital </vt:lpstr>
      <vt:lpstr>Investimento Estrangeiro </vt:lpstr>
      <vt:lpstr>A Programação e o Papel do Estado </vt:lpstr>
      <vt:lpstr>Programa anti-cíclico </vt:lpstr>
      <vt:lpstr>Programa de Desenvolvimento e Ordenamento Institucional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Economia Política de Raul Prebish (Gurrieri, 1984)</dc:title>
  <dc:creator>Jose Luis Oreiro</dc:creator>
  <cp:lastModifiedBy>Jose Luis Oreiro</cp:lastModifiedBy>
  <cp:revision>26</cp:revision>
  <dcterms:created xsi:type="dcterms:W3CDTF">2021-03-08T14:12:31Z</dcterms:created>
  <dcterms:modified xsi:type="dcterms:W3CDTF">2021-03-23T18:56:52Z</dcterms:modified>
</cp:coreProperties>
</file>