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Luis Oreiro" userId="804ba28f9a2f851b" providerId="LiveId" clId="{ABA69A99-EA80-46B6-A4F0-E712020F9657}"/>
    <pc:docChg chg="modSld">
      <pc:chgData name="Jose Luis Oreiro" userId="804ba28f9a2f851b" providerId="LiveId" clId="{ABA69A99-EA80-46B6-A4F0-E712020F9657}" dt="2023-10-03T02:01:02.640" v="0" actId="14100"/>
      <pc:docMkLst>
        <pc:docMk/>
      </pc:docMkLst>
      <pc:sldChg chg="modSp mod">
        <pc:chgData name="Jose Luis Oreiro" userId="804ba28f9a2f851b" providerId="LiveId" clId="{ABA69A99-EA80-46B6-A4F0-E712020F9657}" dt="2023-10-03T02:01:02.640" v="0" actId="14100"/>
        <pc:sldMkLst>
          <pc:docMk/>
          <pc:sldMk cId="1827965611" sldId="273"/>
        </pc:sldMkLst>
        <pc:picChg chg="mod">
          <ac:chgData name="Jose Luis Oreiro" userId="804ba28f9a2f851b" providerId="LiveId" clId="{ABA69A99-EA80-46B6-A4F0-E712020F9657}" dt="2023-10-03T02:01:02.640" v="0" actId="14100"/>
          <ac:picMkLst>
            <pc:docMk/>
            <pc:sldMk cId="1827965611" sldId="273"/>
            <ac:picMk id="4" creationId="{9BD19303-14D5-40A3-BAC8-BDA2B63137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54473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10704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29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05966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25723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87463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3086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91718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71312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12809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457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24556155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package" Target="../embeddings/Microsoft_Word_Document2.docx"/><Relationship Id="rId4" Type="http://schemas.openxmlformats.org/officeDocument/2006/relationships/image" Target="../media/image18.emf"/><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4.docx"/><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13" name="Rectangle 12">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GB"/>
          </a:p>
        </p:txBody>
      </p:sp>
      <p:sp>
        <p:nvSpPr>
          <p:cNvPr id="2" name="Título 1">
            <a:extLst>
              <a:ext uri="{FF2B5EF4-FFF2-40B4-BE49-F238E27FC236}">
                <a16:creationId xmlns:a16="http://schemas.microsoft.com/office/drawing/2014/main" id="{7D2B0598-C594-4764-AB57-A94A0B9CCCD1}"/>
              </a:ext>
            </a:extLst>
          </p:cNvPr>
          <p:cNvSpPr>
            <a:spLocks noGrp="1"/>
          </p:cNvSpPr>
          <p:nvPr>
            <p:ph type="ctrTitle"/>
          </p:nvPr>
        </p:nvSpPr>
        <p:spPr>
          <a:xfrm>
            <a:off x="1241170" y="3755360"/>
            <a:ext cx="9732773" cy="1465112"/>
          </a:xfrm>
        </p:spPr>
        <p:txBody>
          <a:bodyPr>
            <a:normAutofit/>
          </a:bodyPr>
          <a:lstStyle/>
          <a:p>
            <a:r>
              <a:rPr lang="pt-BR" sz="5100" dirty="0"/>
              <a:t>O Modelo de Crescimento de </a:t>
            </a:r>
            <a:r>
              <a:rPr lang="pt-BR" sz="5100" dirty="0" err="1"/>
              <a:t>Kaldor</a:t>
            </a:r>
            <a:r>
              <a:rPr lang="pt-BR" sz="5100" dirty="0"/>
              <a:t> (1957)</a:t>
            </a:r>
          </a:p>
        </p:txBody>
      </p:sp>
      <p:sp>
        <p:nvSpPr>
          <p:cNvPr id="3" name="Subtítulo 2">
            <a:extLst>
              <a:ext uri="{FF2B5EF4-FFF2-40B4-BE49-F238E27FC236}">
                <a16:creationId xmlns:a16="http://schemas.microsoft.com/office/drawing/2014/main" id="{17569350-2CD3-430C-B486-9F94E2BEAA60}"/>
              </a:ext>
            </a:extLst>
          </p:cNvPr>
          <p:cNvSpPr>
            <a:spLocks noGrp="1"/>
          </p:cNvSpPr>
          <p:nvPr>
            <p:ph type="subTitle" idx="1"/>
          </p:nvPr>
        </p:nvSpPr>
        <p:spPr>
          <a:xfrm>
            <a:off x="1371600" y="5220472"/>
            <a:ext cx="9517450" cy="638904"/>
          </a:xfrm>
        </p:spPr>
        <p:txBody>
          <a:bodyPr>
            <a:normAutofit fontScale="92500" lnSpcReduction="20000"/>
          </a:bodyPr>
          <a:lstStyle/>
          <a:p>
            <a:r>
              <a:rPr lang="pt-BR" dirty="0"/>
              <a:t>José Luis Oreiro </a:t>
            </a:r>
          </a:p>
          <a:p>
            <a:r>
              <a:rPr lang="pt-BR" dirty="0"/>
              <a:t>Departamento de Economia da Universidade de Brasília </a:t>
            </a:r>
          </a:p>
        </p:txBody>
      </p:sp>
      <p:sp>
        <p:nvSpPr>
          <p:cNvPr id="15" name="Rectangle 14">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870C2AEC-DE3E-4AB0-A204-E3B6B1D98D29}"/>
              </a:ext>
            </a:extLst>
          </p:cNvPr>
          <p:cNvPicPr>
            <a:picLocks noChangeAspect="1"/>
          </p:cNvPicPr>
          <p:nvPr/>
        </p:nvPicPr>
        <p:blipFill>
          <a:blip r:embed="rId2"/>
          <a:stretch>
            <a:fillRect/>
          </a:stretch>
        </p:blipFill>
        <p:spPr>
          <a:xfrm>
            <a:off x="1429665" y="1518194"/>
            <a:ext cx="9459385" cy="1584446"/>
          </a:xfrm>
          <a:prstGeom prst="rect">
            <a:avLst/>
          </a:prstGeom>
        </p:spPr>
      </p:pic>
    </p:spTree>
    <p:extLst>
      <p:ext uri="{BB962C8B-B14F-4D97-AF65-F5344CB8AC3E}">
        <p14:creationId xmlns:p14="http://schemas.microsoft.com/office/powerpoint/2010/main" val="132836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D1835-7675-45A5-8C59-54BCB0653858}"/>
              </a:ext>
            </a:extLst>
          </p:cNvPr>
          <p:cNvSpPr>
            <a:spLocks noGrp="1"/>
          </p:cNvSpPr>
          <p:nvPr>
            <p:ph type="title"/>
          </p:nvPr>
        </p:nvSpPr>
        <p:spPr/>
        <p:txBody>
          <a:bodyPr/>
          <a:lstStyle/>
          <a:p>
            <a:r>
              <a:rPr lang="pt-BR" dirty="0"/>
              <a:t>Função Investimento </a:t>
            </a:r>
          </a:p>
        </p:txBody>
      </p:sp>
      <p:sp>
        <p:nvSpPr>
          <p:cNvPr id="3" name="Espaço Reservado para Conteúdo 2">
            <a:extLst>
              <a:ext uri="{FF2B5EF4-FFF2-40B4-BE49-F238E27FC236}">
                <a16:creationId xmlns:a16="http://schemas.microsoft.com/office/drawing/2014/main" id="{8E7F4491-4179-4DD8-BDCE-5DCF6C713DB0}"/>
              </a:ext>
            </a:extLst>
          </p:cNvPr>
          <p:cNvSpPr>
            <a:spLocks noGrp="1"/>
          </p:cNvSpPr>
          <p:nvPr>
            <p:ph idx="1"/>
          </p:nvPr>
        </p:nvSpPr>
        <p:spPr/>
        <p:txBody>
          <a:bodyPr>
            <a:normAutofit fontScale="92500" lnSpcReduction="20000"/>
          </a:bodyPr>
          <a:lstStyle/>
          <a:p>
            <a:pPr algn="just">
              <a:lnSpc>
                <a:spcPct val="150000"/>
              </a:lnSpc>
              <a:spcBef>
                <a:spcPts val="1200"/>
              </a:spcBef>
              <a:tabLst>
                <a:tab pos="449580" algn="l"/>
              </a:tabLst>
            </a:pPr>
            <a:r>
              <a:rPr lang="pt-BR" sz="1800" dirty="0">
                <a:effectLst/>
                <a:latin typeface="Times New Roman" panose="02020603050405020304" pitchFamily="18" charset="0"/>
                <a:ea typeface="Times New Roman" panose="02020603050405020304" pitchFamily="18" charset="0"/>
              </a:rPr>
              <a:t>Nesse contexto, quanto maior a relação capital-produto (</a:t>
            </a:r>
            <a:r>
              <a:rPr lang="pt-BR" sz="1800" i="1" dirty="0">
                <a:effectLst/>
                <a:latin typeface="Times New Roman" panose="02020603050405020304" pitchFamily="18" charset="0"/>
                <a:ea typeface="Times New Roman" panose="02020603050405020304" pitchFamily="18" charset="0"/>
              </a:rPr>
              <a:t>v</a:t>
            </a:r>
            <a:r>
              <a:rPr lang="pt-BR" sz="1800" dirty="0">
                <a:effectLst/>
                <a:latin typeface="Times New Roman" panose="02020603050405020304" pitchFamily="18" charset="0"/>
                <a:ea typeface="Times New Roman" panose="02020603050405020304" pitchFamily="18" charset="0"/>
              </a:rPr>
              <a:t>), maior será a relação entre o capital fixo e o capital circulante, o que por sua vez implica em um período mais longo para o comprometimento dos recursos (o investimento em capital fixo possuem períodos mais longos de maturação) e dessa forma uma maior </a:t>
            </a:r>
            <a:r>
              <a:rPr lang="pt-BR" sz="1800" i="1" dirty="0">
                <a:effectLst/>
                <a:latin typeface="Times New Roman" panose="02020603050405020304" pitchFamily="18" charset="0"/>
                <a:ea typeface="Times New Roman" panose="02020603050405020304" pitchFamily="18" charset="0"/>
              </a:rPr>
              <a:t>incerteza</a:t>
            </a:r>
            <a:r>
              <a:rPr lang="pt-BR" sz="1800" dirty="0">
                <a:effectLst/>
                <a:latin typeface="Times New Roman" panose="02020603050405020304" pitchFamily="18" charset="0"/>
                <a:ea typeface="Times New Roman" panose="02020603050405020304" pitchFamily="18" charset="0"/>
              </a:rPr>
              <a:t>. Mas os empresários só estariam dispostos a aceitar mais incerteza – aumentar o período médio do comprometimento dos recursos – se forem compensados com uma taxa de lucro mais elevada.  </a:t>
            </a:r>
          </a:p>
          <a:p>
            <a:pPr algn="just">
              <a:lnSpc>
                <a:spcPct val="150000"/>
              </a:lnSpc>
              <a:spcBef>
                <a:spcPts val="1200"/>
              </a:spcBef>
              <a:tabLst>
                <a:tab pos="449580" algn="l"/>
              </a:tabLst>
            </a:pPr>
            <a:r>
              <a:rPr lang="pt-BR" sz="1800" dirty="0">
                <a:effectLst/>
                <a:latin typeface="Times New Roman" panose="02020603050405020304" pitchFamily="18" charset="0"/>
                <a:ea typeface="Times New Roman" panose="02020603050405020304" pitchFamily="18" charset="0"/>
              </a:rPr>
              <a:t>Um elemento essencial para a teoria Keynesiana de crescimento é o </a:t>
            </a:r>
            <a:r>
              <a:rPr lang="pt-BR" sz="1800" i="1" dirty="0">
                <a:effectLst/>
                <a:latin typeface="Times New Roman" panose="02020603050405020304" pitchFamily="18" charset="0"/>
                <a:ea typeface="Times New Roman" panose="02020603050405020304" pitchFamily="18" charset="0"/>
              </a:rPr>
              <a:t>animal </a:t>
            </a:r>
            <a:r>
              <a:rPr lang="pt-BR" sz="1800" i="1" dirty="0" err="1">
                <a:effectLst/>
                <a:latin typeface="Times New Roman" panose="02020603050405020304" pitchFamily="18" charset="0"/>
                <a:ea typeface="Times New Roman" panose="02020603050405020304" pitchFamily="18" charset="0"/>
              </a:rPr>
              <a:t>spirits</a:t>
            </a:r>
            <a:r>
              <a:rPr lang="pt-BR" sz="1800" dirty="0">
                <a:effectLst/>
                <a:latin typeface="Times New Roman" panose="02020603050405020304" pitchFamily="18" charset="0"/>
                <a:ea typeface="Times New Roman" panose="02020603050405020304" pitchFamily="18" charset="0"/>
              </a:rPr>
              <a:t> dos empresários. Sem a suposição de um grau mínimo de otimismo espontâneo, a acumulação de novas oportunidades de investimento, através do progresso técnico, não é capaz de assegurar o crescimento contínuo da produção; uma vez que isto requer que os lucros e a demanda efetiva aumentem o suficiente para compensar o crescimento potencial da oferta, e assim manter o ritmo do processo de acumulação. </a:t>
            </a:r>
          </a:p>
          <a:p>
            <a:endParaRPr lang="pt-BR" dirty="0"/>
          </a:p>
        </p:txBody>
      </p:sp>
    </p:spTree>
    <p:extLst>
      <p:ext uri="{BB962C8B-B14F-4D97-AF65-F5344CB8AC3E}">
        <p14:creationId xmlns:p14="http://schemas.microsoft.com/office/powerpoint/2010/main" val="304182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8002-60B0-45F7-BEB2-155BF2E9CF99}"/>
              </a:ext>
            </a:extLst>
          </p:cNvPr>
          <p:cNvSpPr>
            <a:spLocks noGrp="1"/>
          </p:cNvSpPr>
          <p:nvPr>
            <p:ph type="title"/>
          </p:nvPr>
        </p:nvSpPr>
        <p:spPr/>
        <p:txBody>
          <a:bodyPr/>
          <a:lstStyle/>
          <a:p>
            <a:pPr algn="ctr"/>
            <a:r>
              <a:rPr lang="pt-BR" dirty="0"/>
              <a:t>Estrutura do modelo </a:t>
            </a:r>
            <a:br>
              <a:rPr lang="pt-BR" dirty="0"/>
            </a:br>
            <a:r>
              <a:rPr lang="pt-BR" dirty="0"/>
              <a:t>(caso I: população constante)</a:t>
            </a:r>
          </a:p>
        </p:txBody>
      </p:sp>
      <p:pic>
        <p:nvPicPr>
          <p:cNvPr id="5" name="Imagem 4">
            <a:extLst>
              <a:ext uri="{FF2B5EF4-FFF2-40B4-BE49-F238E27FC236}">
                <a16:creationId xmlns:a16="http://schemas.microsoft.com/office/drawing/2014/main" id="{33218FB1-4ACB-41B2-997A-447C6C2531FA}"/>
              </a:ext>
            </a:extLst>
          </p:cNvPr>
          <p:cNvPicPr>
            <a:picLocks noChangeAspect="1"/>
          </p:cNvPicPr>
          <p:nvPr/>
        </p:nvPicPr>
        <p:blipFill>
          <a:blip r:embed="rId2"/>
          <a:stretch>
            <a:fillRect/>
          </a:stretch>
        </p:blipFill>
        <p:spPr>
          <a:xfrm>
            <a:off x="1536573" y="2851582"/>
            <a:ext cx="5404104" cy="726948"/>
          </a:xfrm>
          <a:prstGeom prst="rect">
            <a:avLst/>
          </a:prstGeom>
        </p:spPr>
      </p:pic>
      <p:pic>
        <p:nvPicPr>
          <p:cNvPr id="8" name="Espaço Reservado para Conteúdo 7">
            <a:extLst>
              <a:ext uri="{FF2B5EF4-FFF2-40B4-BE49-F238E27FC236}">
                <a16:creationId xmlns:a16="http://schemas.microsoft.com/office/drawing/2014/main" id="{84CB4FA9-66E1-43E4-8559-4C3647BD2385}"/>
              </a:ext>
            </a:extLst>
          </p:cNvPr>
          <p:cNvPicPr>
            <a:picLocks noGrp="1" noChangeAspect="1"/>
          </p:cNvPicPr>
          <p:nvPr>
            <p:ph idx="1"/>
          </p:nvPr>
        </p:nvPicPr>
        <p:blipFill>
          <a:blip r:embed="rId3"/>
          <a:stretch>
            <a:fillRect/>
          </a:stretch>
        </p:blipFill>
        <p:spPr>
          <a:xfrm>
            <a:off x="1536573" y="2378551"/>
            <a:ext cx="5404104" cy="480060"/>
          </a:xfrm>
          <a:prstGeom prst="rect">
            <a:avLst/>
          </a:prstGeom>
        </p:spPr>
      </p:pic>
      <p:pic>
        <p:nvPicPr>
          <p:cNvPr id="9" name="Imagem 8">
            <a:extLst>
              <a:ext uri="{FF2B5EF4-FFF2-40B4-BE49-F238E27FC236}">
                <a16:creationId xmlns:a16="http://schemas.microsoft.com/office/drawing/2014/main" id="{8645AD24-667C-45C4-AAAF-5D046797352C}"/>
              </a:ext>
            </a:extLst>
          </p:cNvPr>
          <p:cNvPicPr>
            <a:picLocks noChangeAspect="1"/>
          </p:cNvPicPr>
          <p:nvPr/>
        </p:nvPicPr>
        <p:blipFill>
          <a:blip r:embed="rId4"/>
          <a:stretch>
            <a:fillRect/>
          </a:stretch>
        </p:blipFill>
        <p:spPr>
          <a:xfrm>
            <a:off x="1536573" y="3533750"/>
            <a:ext cx="5404104" cy="726948"/>
          </a:xfrm>
          <a:prstGeom prst="rect">
            <a:avLst/>
          </a:prstGeom>
        </p:spPr>
      </p:pic>
      <p:pic>
        <p:nvPicPr>
          <p:cNvPr id="10" name="Imagem 9">
            <a:extLst>
              <a:ext uri="{FF2B5EF4-FFF2-40B4-BE49-F238E27FC236}">
                <a16:creationId xmlns:a16="http://schemas.microsoft.com/office/drawing/2014/main" id="{2CE22F03-43C8-4F02-8E75-799230E5EEF1}"/>
              </a:ext>
            </a:extLst>
          </p:cNvPr>
          <p:cNvPicPr>
            <a:picLocks noChangeAspect="1"/>
          </p:cNvPicPr>
          <p:nvPr/>
        </p:nvPicPr>
        <p:blipFill>
          <a:blip r:embed="rId5"/>
          <a:stretch>
            <a:fillRect/>
          </a:stretch>
        </p:blipFill>
        <p:spPr>
          <a:xfrm>
            <a:off x="1536573" y="4162425"/>
            <a:ext cx="5404104" cy="685800"/>
          </a:xfrm>
          <a:prstGeom prst="rect">
            <a:avLst/>
          </a:prstGeom>
        </p:spPr>
      </p:pic>
      <p:pic>
        <p:nvPicPr>
          <p:cNvPr id="11" name="Imagem 10">
            <a:extLst>
              <a:ext uri="{FF2B5EF4-FFF2-40B4-BE49-F238E27FC236}">
                <a16:creationId xmlns:a16="http://schemas.microsoft.com/office/drawing/2014/main" id="{C603CB4B-DB01-481C-9D3E-C533921C3CC8}"/>
              </a:ext>
            </a:extLst>
          </p:cNvPr>
          <p:cNvPicPr>
            <a:picLocks noChangeAspect="1"/>
          </p:cNvPicPr>
          <p:nvPr/>
        </p:nvPicPr>
        <p:blipFill>
          <a:blip r:embed="rId6"/>
          <a:stretch>
            <a:fillRect/>
          </a:stretch>
        </p:blipFill>
        <p:spPr>
          <a:xfrm>
            <a:off x="1536573" y="4746320"/>
            <a:ext cx="5404104" cy="685800"/>
          </a:xfrm>
          <a:prstGeom prst="rect">
            <a:avLst/>
          </a:prstGeom>
        </p:spPr>
      </p:pic>
      <p:pic>
        <p:nvPicPr>
          <p:cNvPr id="12" name="Imagem 11">
            <a:extLst>
              <a:ext uri="{FF2B5EF4-FFF2-40B4-BE49-F238E27FC236}">
                <a16:creationId xmlns:a16="http://schemas.microsoft.com/office/drawing/2014/main" id="{9A738FC8-1D39-4F6D-B965-77ED7AF954C1}"/>
              </a:ext>
            </a:extLst>
          </p:cNvPr>
          <p:cNvPicPr>
            <a:picLocks noChangeAspect="1"/>
          </p:cNvPicPr>
          <p:nvPr/>
        </p:nvPicPr>
        <p:blipFill>
          <a:blip r:embed="rId7"/>
          <a:stretch>
            <a:fillRect/>
          </a:stretch>
        </p:blipFill>
        <p:spPr>
          <a:xfrm>
            <a:off x="1536573" y="5333847"/>
            <a:ext cx="5404104" cy="672084"/>
          </a:xfrm>
          <a:prstGeom prst="rect">
            <a:avLst/>
          </a:prstGeom>
        </p:spPr>
      </p:pic>
    </p:spTree>
    <p:extLst>
      <p:ext uri="{BB962C8B-B14F-4D97-AF65-F5344CB8AC3E}">
        <p14:creationId xmlns:p14="http://schemas.microsoft.com/office/powerpoint/2010/main" val="4023686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9CF2A-6FD7-4B90-9700-FACFBC4609B7}"/>
              </a:ext>
            </a:extLst>
          </p:cNvPr>
          <p:cNvSpPr>
            <a:spLocks noGrp="1"/>
          </p:cNvSpPr>
          <p:nvPr>
            <p:ph type="title"/>
          </p:nvPr>
        </p:nvSpPr>
        <p:spPr/>
        <p:txBody>
          <a:bodyPr/>
          <a:lstStyle/>
          <a:p>
            <a:pPr algn="ctr"/>
            <a:r>
              <a:rPr lang="pt-BR" dirty="0"/>
              <a:t>Equilíbrio entre investimento e poupança</a:t>
            </a:r>
          </a:p>
        </p:txBody>
      </p:sp>
      <p:sp>
        <p:nvSpPr>
          <p:cNvPr id="3" name="Espaço Reservado para Conteúdo 2">
            <a:extLst>
              <a:ext uri="{FF2B5EF4-FFF2-40B4-BE49-F238E27FC236}">
                <a16:creationId xmlns:a16="http://schemas.microsoft.com/office/drawing/2014/main" id="{5E2BB207-1733-4883-8F26-F0390116494A}"/>
              </a:ext>
            </a:extLst>
          </p:cNvPr>
          <p:cNvSpPr>
            <a:spLocks noGrp="1"/>
          </p:cNvSpPr>
          <p:nvPr>
            <p:ph idx="1"/>
          </p:nvPr>
        </p:nvSpPr>
        <p:spPr/>
        <p:txBody>
          <a:bodyPr/>
          <a:lstStyle/>
          <a:p>
            <a:r>
              <a:rPr lang="pt-BR" sz="1800" dirty="0">
                <a:effectLst/>
                <a:latin typeface="Times New Roman" panose="02020603050405020304" pitchFamily="18" charset="0"/>
                <a:ea typeface="Times New Roman" panose="02020603050405020304" pitchFamily="18" charset="0"/>
              </a:rPr>
              <a:t>Mas o que determina o equilíbrio entre poupança e investimento nessa economia? </a:t>
            </a:r>
          </a:p>
          <a:p>
            <a:r>
              <a:rPr lang="pt-BR" sz="1800" dirty="0">
                <a:effectLst/>
                <a:latin typeface="Times New Roman" panose="02020603050405020304" pitchFamily="18" charset="0"/>
                <a:ea typeface="Times New Roman" panose="02020603050405020304" pitchFamily="18" charset="0"/>
              </a:rPr>
              <a:t>Para isso consideraremos ambas as variáveis como proporção da renda, ou seja, dividiremos as equações (4.2) e (4.4) por </a:t>
            </a:r>
            <a:r>
              <a:rPr lang="pt-BR" sz="1800" i="1" dirty="0" err="1">
                <a:effectLst/>
                <a:latin typeface="Times New Roman" panose="02020603050405020304" pitchFamily="18" charset="0"/>
                <a:ea typeface="Times New Roman" panose="02020603050405020304" pitchFamily="18" charset="0"/>
              </a:rPr>
              <a:t>Y</a:t>
            </a:r>
            <a:r>
              <a:rPr lang="pt-BR" sz="1800" i="1" baseline="-25000" dirty="0" err="1">
                <a:effectLst/>
                <a:latin typeface="Times New Roman" panose="02020603050405020304" pitchFamily="18" charset="0"/>
                <a:ea typeface="Times New Roman" panose="02020603050405020304" pitchFamily="18" charset="0"/>
              </a:rPr>
              <a:t>t</a:t>
            </a:r>
            <a:r>
              <a:rPr lang="pt-BR" sz="1800" dirty="0">
                <a:effectLst/>
                <a:latin typeface="Times New Roman" panose="02020603050405020304" pitchFamily="18" charset="0"/>
                <a:ea typeface="Times New Roman" panose="02020603050405020304" pitchFamily="18" charset="0"/>
              </a:rPr>
              <a:t>, e após algumas manipulações algébricas, obtemos que: </a:t>
            </a:r>
          </a:p>
          <a:p>
            <a:endParaRPr lang="pt-BR" dirty="0"/>
          </a:p>
        </p:txBody>
      </p:sp>
      <p:pic>
        <p:nvPicPr>
          <p:cNvPr id="4" name="Imagem 3">
            <a:extLst>
              <a:ext uri="{FF2B5EF4-FFF2-40B4-BE49-F238E27FC236}">
                <a16:creationId xmlns:a16="http://schemas.microsoft.com/office/drawing/2014/main" id="{775E042F-4080-411D-B6AB-4B5757B39B47}"/>
              </a:ext>
            </a:extLst>
          </p:cNvPr>
          <p:cNvPicPr>
            <a:picLocks noChangeAspect="1"/>
          </p:cNvPicPr>
          <p:nvPr/>
        </p:nvPicPr>
        <p:blipFill>
          <a:blip r:embed="rId2"/>
          <a:stretch>
            <a:fillRect/>
          </a:stretch>
        </p:blipFill>
        <p:spPr>
          <a:xfrm>
            <a:off x="1724946" y="3547738"/>
            <a:ext cx="5404104" cy="685800"/>
          </a:xfrm>
          <a:prstGeom prst="rect">
            <a:avLst/>
          </a:prstGeom>
        </p:spPr>
      </p:pic>
      <p:pic>
        <p:nvPicPr>
          <p:cNvPr id="5" name="Imagem 4">
            <a:extLst>
              <a:ext uri="{FF2B5EF4-FFF2-40B4-BE49-F238E27FC236}">
                <a16:creationId xmlns:a16="http://schemas.microsoft.com/office/drawing/2014/main" id="{4C01A102-8CF8-4E31-B72F-CED9D4830B43}"/>
              </a:ext>
            </a:extLst>
          </p:cNvPr>
          <p:cNvPicPr>
            <a:picLocks noChangeAspect="1"/>
          </p:cNvPicPr>
          <p:nvPr/>
        </p:nvPicPr>
        <p:blipFill>
          <a:blip r:embed="rId3"/>
          <a:stretch>
            <a:fillRect/>
          </a:stretch>
        </p:blipFill>
        <p:spPr>
          <a:xfrm>
            <a:off x="1724946" y="4314176"/>
            <a:ext cx="5404104" cy="679704"/>
          </a:xfrm>
          <a:prstGeom prst="rect">
            <a:avLst/>
          </a:prstGeom>
        </p:spPr>
      </p:pic>
    </p:spTree>
    <p:extLst>
      <p:ext uri="{BB962C8B-B14F-4D97-AF65-F5344CB8AC3E}">
        <p14:creationId xmlns:p14="http://schemas.microsoft.com/office/powerpoint/2010/main" val="298995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98949BAA-89BA-4749-AE5F-91A08215E213}"/>
              </a:ext>
            </a:extLst>
          </p:cNvPr>
          <p:cNvPicPr>
            <a:picLocks noChangeAspect="1"/>
          </p:cNvPicPr>
          <p:nvPr/>
        </p:nvPicPr>
        <p:blipFill>
          <a:blip r:embed="rId2"/>
          <a:stretch>
            <a:fillRect/>
          </a:stretch>
        </p:blipFill>
        <p:spPr>
          <a:xfrm>
            <a:off x="2681415" y="803063"/>
            <a:ext cx="6829169" cy="5251874"/>
          </a:xfrm>
          <a:prstGeom prst="rect">
            <a:avLst/>
          </a:prstGeom>
        </p:spPr>
      </p:pic>
    </p:spTree>
    <p:extLst>
      <p:ext uri="{BB962C8B-B14F-4D97-AF65-F5344CB8AC3E}">
        <p14:creationId xmlns:p14="http://schemas.microsoft.com/office/powerpoint/2010/main" val="358281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C7603-4FE5-4702-9B7F-B5A9E13738D6}"/>
              </a:ext>
            </a:extLst>
          </p:cNvPr>
          <p:cNvSpPr>
            <a:spLocks noGrp="1"/>
          </p:cNvSpPr>
          <p:nvPr>
            <p:ph type="title"/>
          </p:nvPr>
        </p:nvSpPr>
        <p:spPr/>
        <p:txBody>
          <a:bodyPr/>
          <a:lstStyle/>
          <a:p>
            <a:r>
              <a:rPr lang="pt-BR" dirty="0"/>
              <a:t>Solução de Crescimento Balanceado </a:t>
            </a:r>
          </a:p>
        </p:txBody>
      </p:sp>
      <p:pic>
        <p:nvPicPr>
          <p:cNvPr id="4" name="Espaço Reservado para Conteúdo 3">
            <a:extLst>
              <a:ext uri="{FF2B5EF4-FFF2-40B4-BE49-F238E27FC236}">
                <a16:creationId xmlns:a16="http://schemas.microsoft.com/office/drawing/2014/main" id="{DFD25FB0-7D92-4906-9F6D-B86F8C815673}"/>
              </a:ext>
            </a:extLst>
          </p:cNvPr>
          <p:cNvPicPr>
            <a:picLocks noGrp="1" noChangeAspect="1"/>
          </p:cNvPicPr>
          <p:nvPr>
            <p:ph idx="1"/>
          </p:nvPr>
        </p:nvPicPr>
        <p:blipFill>
          <a:blip r:embed="rId2"/>
          <a:stretch>
            <a:fillRect/>
          </a:stretch>
        </p:blipFill>
        <p:spPr>
          <a:xfrm>
            <a:off x="1343206" y="2220565"/>
            <a:ext cx="5404104" cy="685800"/>
          </a:xfrm>
          <a:prstGeom prst="rect">
            <a:avLst/>
          </a:prstGeom>
        </p:spPr>
      </p:pic>
      <p:pic>
        <p:nvPicPr>
          <p:cNvPr id="5" name="Imagem 4">
            <a:extLst>
              <a:ext uri="{FF2B5EF4-FFF2-40B4-BE49-F238E27FC236}">
                <a16:creationId xmlns:a16="http://schemas.microsoft.com/office/drawing/2014/main" id="{78A532F5-275C-4AA7-AAAB-3A7E933338F4}"/>
              </a:ext>
            </a:extLst>
          </p:cNvPr>
          <p:cNvPicPr>
            <a:picLocks noChangeAspect="1"/>
          </p:cNvPicPr>
          <p:nvPr/>
        </p:nvPicPr>
        <p:blipFill>
          <a:blip r:embed="rId3"/>
          <a:stretch>
            <a:fillRect/>
          </a:stretch>
        </p:blipFill>
        <p:spPr>
          <a:xfrm>
            <a:off x="1343206" y="2906365"/>
            <a:ext cx="5404104" cy="658368"/>
          </a:xfrm>
          <a:prstGeom prst="rect">
            <a:avLst/>
          </a:prstGeom>
        </p:spPr>
      </p:pic>
      <p:graphicFrame>
        <p:nvGraphicFramePr>
          <p:cNvPr id="6" name="Objeto 5">
            <a:extLst>
              <a:ext uri="{FF2B5EF4-FFF2-40B4-BE49-F238E27FC236}">
                <a16:creationId xmlns:a16="http://schemas.microsoft.com/office/drawing/2014/main" id="{8BC1F576-2025-4D00-A80B-B90A10612031}"/>
              </a:ext>
            </a:extLst>
          </p:cNvPr>
          <p:cNvGraphicFramePr>
            <a:graphicFrameLocks noChangeAspect="1"/>
          </p:cNvGraphicFramePr>
          <p:nvPr>
            <p:extLst>
              <p:ext uri="{D42A27DB-BD31-4B8C-83A1-F6EECF244321}">
                <p14:modId xmlns:p14="http://schemas.microsoft.com/office/powerpoint/2010/main" val="4259045296"/>
              </p:ext>
            </p:extLst>
          </p:nvPr>
        </p:nvGraphicFramePr>
        <p:xfrm>
          <a:off x="1343206" y="3599249"/>
          <a:ext cx="5402263" cy="630237"/>
        </p:xfrm>
        <a:graphic>
          <a:graphicData uri="http://schemas.openxmlformats.org/presentationml/2006/ole">
            <mc:AlternateContent xmlns:mc="http://schemas.openxmlformats.org/markup-compatibility/2006">
              <mc:Choice xmlns:v="urn:schemas-microsoft-com:vml" Requires="v">
                <p:oleObj name="Document" r:id="rId4" imgW="5402356" imgH="629462" progId="Word.Document.12">
                  <p:embed/>
                </p:oleObj>
              </mc:Choice>
              <mc:Fallback>
                <p:oleObj name="Document" r:id="rId4" imgW="5402356" imgH="629462" progId="Word.Document.12">
                  <p:embed/>
                  <p:pic>
                    <p:nvPicPr>
                      <p:cNvPr id="6" name="Objeto 5">
                        <a:extLst>
                          <a:ext uri="{FF2B5EF4-FFF2-40B4-BE49-F238E27FC236}">
                            <a16:creationId xmlns:a16="http://schemas.microsoft.com/office/drawing/2014/main" id="{8BC1F576-2025-4D00-A80B-B90A10612031}"/>
                          </a:ext>
                        </a:extLst>
                      </p:cNvPr>
                      <p:cNvPicPr/>
                      <p:nvPr/>
                    </p:nvPicPr>
                    <p:blipFill>
                      <a:blip r:embed="rId5"/>
                      <a:stretch>
                        <a:fillRect/>
                      </a:stretch>
                    </p:blipFill>
                    <p:spPr>
                      <a:xfrm>
                        <a:off x="1343206" y="3599249"/>
                        <a:ext cx="5402263" cy="630237"/>
                      </a:xfrm>
                      <a:prstGeom prst="rect">
                        <a:avLst/>
                      </a:prstGeom>
                    </p:spPr>
                  </p:pic>
                </p:oleObj>
              </mc:Fallback>
            </mc:AlternateContent>
          </a:graphicData>
        </a:graphic>
      </p:graphicFrame>
      <p:sp>
        <p:nvSpPr>
          <p:cNvPr id="8" name="CaixaDeTexto 7">
            <a:extLst>
              <a:ext uri="{FF2B5EF4-FFF2-40B4-BE49-F238E27FC236}">
                <a16:creationId xmlns:a16="http://schemas.microsoft.com/office/drawing/2014/main" id="{053A3229-E489-4081-AECF-8F4704374035}"/>
              </a:ext>
            </a:extLst>
          </p:cNvPr>
          <p:cNvSpPr txBox="1"/>
          <p:nvPr/>
        </p:nvSpPr>
        <p:spPr>
          <a:xfrm>
            <a:off x="4856084" y="2371185"/>
            <a:ext cx="6063449" cy="2120068"/>
          </a:xfrm>
          <a:prstGeom prst="rect">
            <a:avLst/>
          </a:prstGeom>
          <a:noFill/>
        </p:spPr>
        <p:txBody>
          <a:bodyPr wrap="square">
            <a:spAutoFit/>
          </a:bodyPr>
          <a:lstStyle/>
          <a:p>
            <a:pPr algn="just">
              <a:lnSpc>
                <a:spcPct val="150000"/>
              </a:lnSpc>
              <a:spcBef>
                <a:spcPts val="1200"/>
              </a:spcBef>
              <a:tabLst>
                <a:tab pos="449580" algn="l"/>
              </a:tabLst>
            </a:pPr>
            <a:r>
              <a:rPr lang="pt-BR" sz="1800" dirty="0">
                <a:effectLst/>
                <a:latin typeface="Times New Roman" panose="02020603050405020304" pitchFamily="18" charset="0"/>
                <a:ea typeface="Times New Roman" panose="02020603050405020304" pitchFamily="18" charset="0"/>
              </a:rPr>
              <a:t>Para que o equilíbrio macroeconômico (</a:t>
            </a:r>
            <a:r>
              <a:rPr lang="pt-BR" sz="1800" i="1" dirty="0">
                <a:effectLst/>
                <a:latin typeface="Times New Roman" panose="02020603050405020304" pitchFamily="18" charset="0"/>
                <a:ea typeface="Times New Roman" panose="02020603050405020304" pitchFamily="18" charset="0"/>
              </a:rPr>
              <a:t>I/Y = S/Y</a:t>
            </a:r>
            <a:r>
              <a:rPr lang="pt-BR" sz="1800" dirty="0">
                <a:effectLst/>
                <a:latin typeface="Times New Roman" panose="02020603050405020304" pitchFamily="18" charset="0"/>
                <a:ea typeface="Times New Roman" panose="02020603050405020304" pitchFamily="18" charset="0"/>
              </a:rPr>
              <a:t>) seja alcançado no longo-prazo, novamente a distribuição de renda atua como variável de ajuste. Ou seja, a partir de (4.15) e (4.7) obtemos qual deve ser a participação dos lucros na renda para o equilíbrio de longo-prazo, qual seja:</a:t>
            </a:r>
            <a:endParaRPr lang="pt-BR" sz="1200" dirty="0">
              <a:effectLst/>
              <a:latin typeface="Times New Roman" panose="02020603050405020304" pitchFamily="18" charset="0"/>
              <a:ea typeface="Times New Roman" panose="02020603050405020304" pitchFamily="18" charset="0"/>
            </a:endParaRPr>
          </a:p>
        </p:txBody>
      </p:sp>
      <p:pic>
        <p:nvPicPr>
          <p:cNvPr id="9" name="Imagem 8">
            <a:extLst>
              <a:ext uri="{FF2B5EF4-FFF2-40B4-BE49-F238E27FC236}">
                <a16:creationId xmlns:a16="http://schemas.microsoft.com/office/drawing/2014/main" id="{4475B45D-E283-4F7A-9B46-03EDF3414F6F}"/>
              </a:ext>
            </a:extLst>
          </p:cNvPr>
          <p:cNvPicPr>
            <a:picLocks noChangeAspect="1"/>
          </p:cNvPicPr>
          <p:nvPr/>
        </p:nvPicPr>
        <p:blipFill>
          <a:blip r:embed="rId6"/>
          <a:stretch>
            <a:fillRect/>
          </a:stretch>
        </p:blipFill>
        <p:spPr>
          <a:xfrm>
            <a:off x="5346573" y="4827295"/>
            <a:ext cx="5404104" cy="699516"/>
          </a:xfrm>
          <a:prstGeom prst="rect">
            <a:avLst/>
          </a:prstGeom>
        </p:spPr>
      </p:pic>
    </p:spTree>
    <p:extLst>
      <p:ext uri="{BB962C8B-B14F-4D97-AF65-F5344CB8AC3E}">
        <p14:creationId xmlns:p14="http://schemas.microsoft.com/office/powerpoint/2010/main" val="157320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53A56-C62B-4F63-AE59-508118176DD4}"/>
              </a:ext>
            </a:extLst>
          </p:cNvPr>
          <p:cNvSpPr>
            <a:spLocks noGrp="1"/>
          </p:cNvSpPr>
          <p:nvPr>
            <p:ph type="title"/>
          </p:nvPr>
        </p:nvSpPr>
        <p:spPr/>
        <p:txBody>
          <a:bodyPr/>
          <a:lstStyle/>
          <a:p>
            <a:r>
              <a:rPr lang="pt-BR" dirty="0"/>
              <a:t>Solução de crescimento balanceado </a:t>
            </a:r>
          </a:p>
        </p:txBody>
      </p:sp>
      <p:pic>
        <p:nvPicPr>
          <p:cNvPr id="11" name="Espaço Reservado para Conteúdo 10">
            <a:extLst>
              <a:ext uri="{FF2B5EF4-FFF2-40B4-BE49-F238E27FC236}">
                <a16:creationId xmlns:a16="http://schemas.microsoft.com/office/drawing/2014/main" id="{A50F3449-F4DD-4EAB-859C-5BB3BE7DCB72}"/>
              </a:ext>
            </a:extLst>
          </p:cNvPr>
          <p:cNvPicPr>
            <a:picLocks noGrp="1" noChangeAspect="1"/>
          </p:cNvPicPr>
          <p:nvPr>
            <p:ph idx="1"/>
          </p:nvPr>
        </p:nvPicPr>
        <p:blipFill>
          <a:blip r:embed="rId2"/>
          <a:stretch>
            <a:fillRect/>
          </a:stretch>
        </p:blipFill>
        <p:spPr>
          <a:xfrm>
            <a:off x="1369965" y="4546659"/>
            <a:ext cx="6078400" cy="574018"/>
          </a:xfrm>
        </p:spPr>
      </p:pic>
      <p:graphicFrame>
        <p:nvGraphicFramePr>
          <p:cNvPr id="4" name="Objeto 3">
            <a:extLst>
              <a:ext uri="{FF2B5EF4-FFF2-40B4-BE49-F238E27FC236}">
                <a16:creationId xmlns:a16="http://schemas.microsoft.com/office/drawing/2014/main" id="{9DAA7E9F-6699-438E-B9F4-0BF9C8D11912}"/>
              </a:ext>
            </a:extLst>
          </p:cNvPr>
          <p:cNvGraphicFramePr>
            <a:graphicFrameLocks noChangeAspect="1"/>
          </p:cNvGraphicFramePr>
          <p:nvPr>
            <p:extLst>
              <p:ext uri="{D42A27DB-BD31-4B8C-83A1-F6EECF244321}">
                <p14:modId xmlns:p14="http://schemas.microsoft.com/office/powerpoint/2010/main" val="3836115979"/>
              </p:ext>
            </p:extLst>
          </p:nvPr>
        </p:nvGraphicFramePr>
        <p:xfrm>
          <a:off x="1432109" y="1940253"/>
          <a:ext cx="5402263" cy="684213"/>
        </p:xfrm>
        <a:graphic>
          <a:graphicData uri="http://schemas.openxmlformats.org/presentationml/2006/ole">
            <mc:AlternateContent xmlns:mc="http://schemas.openxmlformats.org/markup-compatibility/2006">
              <mc:Choice xmlns:v="urn:schemas-microsoft-com:vml" Requires="v">
                <p:oleObj name="Document" r:id="rId3" imgW="5402356" imgH="684197" progId="Word.Document.12">
                  <p:embed/>
                </p:oleObj>
              </mc:Choice>
              <mc:Fallback>
                <p:oleObj name="Document" r:id="rId3" imgW="5402356" imgH="684197" progId="Word.Document.12">
                  <p:embed/>
                  <p:pic>
                    <p:nvPicPr>
                      <p:cNvPr id="4" name="Objeto 3">
                        <a:extLst>
                          <a:ext uri="{FF2B5EF4-FFF2-40B4-BE49-F238E27FC236}">
                            <a16:creationId xmlns:a16="http://schemas.microsoft.com/office/drawing/2014/main" id="{9DAA7E9F-6699-438E-B9F4-0BF9C8D11912}"/>
                          </a:ext>
                        </a:extLst>
                      </p:cNvPr>
                      <p:cNvPicPr/>
                      <p:nvPr/>
                    </p:nvPicPr>
                    <p:blipFill>
                      <a:blip r:embed="rId4"/>
                      <a:stretch>
                        <a:fillRect/>
                      </a:stretch>
                    </p:blipFill>
                    <p:spPr>
                      <a:xfrm>
                        <a:off x="1432109" y="1940253"/>
                        <a:ext cx="5402263" cy="684213"/>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6B1F89BF-22A2-427A-9250-1B30890E9244}"/>
              </a:ext>
            </a:extLst>
          </p:cNvPr>
          <p:cNvGraphicFramePr>
            <a:graphicFrameLocks noChangeAspect="1"/>
          </p:cNvGraphicFramePr>
          <p:nvPr>
            <p:extLst>
              <p:ext uri="{D42A27DB-BD31-4B8C-83A1-F6EECF244321}">
                <p14:modId xmlns:p14="http://schemas.microsoft.com/office/powerpoint/2010/main" val="3820305263"/>
              </p:ext>
            </p:extLst>
          </p:nvPr>
        </p:nvGraphicFramePr>
        <p:xfrm>
          <a:off x="1432109" y="2664641"/>
          <a:ext cx="6548916" cy="684213"/>
        </p:xfrm>
        <a:graphic>
          <a:graphicData uri="http://schemas.openxmlformats.org/presentationml/2006/ole">
            <mc:AlternateContent xmlns:mc="http://schemas.openxmlformats.org/markup-compatibility/2006">
              <mc:Choice xmlns:v="urn:schemas-microsoft-com:vml" Requires="v">
                <p:oleObj name="Document" r:id="rId5" imgW="5402356" imgH="350741" progId="Word.Document.12">
                  <p:embed/>
                </p:oleObj>
              </mc:Choice>
              <mc:Fallback>
                <p:oleObj name="Document" r:id="rId5" imgW="5402356" imgH="350741" progId="Word.Document.12">
                  <p:embed/>
                  <p:pic>
                    <p:nvPicPr>
                      <p:cNvPr id="8" name="Objeto 7">
                        <a:extLst>
                          <a:ext uri="{FF2B5EF4-FFF2-40B4-BE49-F238E27FC236}">
                            <a16:creationId xmlns:a16="http://schemas.microsoft.com/office/drawing/2014/main" id="{6B1F89BF-22A2-427A-9250-1B30890E9244}"/>
                          </a:ext>
                        </a:extLst>
                      </p:cNvPr>
                      <p:cNvPicPr/>
                      <p:nvPr/>
                    </p:nvPicPr>
                    <p:blipFill>
                      <a:blip r:embed="rId6"/>
                      <a:stretch>
                        <a:fillRect/>
                      </a:stretch>
                    </p:blipFill>
                    <p:spPr>
                      <a:xfrm>
                        <a:off x="1432109" y="2664641"/>
                        <a:ext cx="6548916" cy="684213"/>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5E410728-04EC-4575-8EFA-653FECC886F5}"/>
              </a:ext>
            </a:extLst>
          </p:cNvPr>
          <p:cNvGraphicFramePr>
            <a:graphicFrameLocks noChangeAspect="1"/>
          </p:cNvGraphicFramePr>
          <p:nvPr>
            <p:extLst>
              <p:ext uri="{D42A27DB-BD31-4B8C-83A1-F6EECF244321}">
                <p14:modId xmlns:p14="http://schemas.microsoft.com/office/powerpoint/2010/main" val="4050882649"/>
              </p:ext>
            </p:extLst>
          </p:nvPr>
        </p:nvGraphicFramePr>
        <p:xfrm>
          <a:off x="1432109" y="3596793"/>
          <a:ext cx="5402263" cy="704850"/>
        </p:xfrm>
        <a:graphic>
          <a:graphicData uri="http://schemas.openxmlformats.org/presentationml/2006/ole">
            <mc:AlternateContent xmlns:mc="http://schemas.openxmlformats.org/markup-compatibility/2006">
              <mc:Choice xmlns:v="urn:schemas-microsoft-com:vml" Requires="v">
                <p:oleObj name="Document" r:id="rId7" imgW="5402356" imgH="704363" progId="Word.Document.12">
                  <p:embed/>
                </p:oleObj>
              </mc:Choice>
              <mc:Fallback>
                <p:oleObj name="Document" r:id="rId7" imgW="5402356" imgH="704363" progId="Word.Document.12">
                  <p:embed/>
                  <p:pic>
                    <p:nvPicPr>
                      <p:cNvPr id="9" name="Objeto 8">
                        <a:extLst>
                          <a:ext uri="{FF2B5EF4-FFF2-40B4-BE49-F238E27FC236}">
                            <a16:creationId xmlns:a16="http://schemas.microsoft.com/office/drawing/2014/main" id="{5E410728-04EC-4575-8EFA-653FECC886F5}"/>
                          </a:ext>
                        </a:extLst>
                      </p:cNvPr>
                      <p:cNvPicPr/>
                      <p:nvPr/>
                    </p:nvPicPr>
                    <p:blipFill>
                      <a:blip r:embed="rId8"/>
                      <a:stretch>
                        <a:fillRect/>
                      </a:stretch>
                    </p:blipFill>
                    <p:spPr>
                      <a:xfrm>
                        <a:off x="1432109" y="3596793"/>
                        <a:ext cx="5402263" cy="704850"/>
                      </a:xfrm>
                      <a:prstGeom prst="rect">
                        <a:avLst/>
                      </a:prstGeom>
                    </p:spPr>
                  </p:pic>
                </p:oleObj>
              </mc:Fallback>
            </mc:AlternateContent>
          </a:graphicData>
        </a:graphic>
      </p:graphicFrame>
      <p:pic>
        <p:nvPicPr>
          <p:cNvPr id="12" name="Imagem 11">
            <a:extLst>
              <a:ext uri="{FF2B5EF4-FFF2-40B4-BE49-F238E27FC236}">
                <a16:creationId xmlns:a16="http://schemas.microsoft.com/office/drawing/2014/main" id="{4BB00B21-A489-4E25-BA92-DB33A6B8FD46}"/>
              </a:ext>
            </a:extLst>
          </p:cNvPr>
          <p:cNvPicPr>
            <a:picLocks noChangeAspect="1"/>
          </p:cNvPicPr>
          <p:nvPr/>
        </p:nvPicPr>
        <p:blipFill>
          <a:blip r:embed="rId9"/>
          <a:stretch>
            <a:fillRect/>
          </a:stretch>
        </p:blipFill>
        <p:spPr>
          <a:xfrm>
            <a:off x="1369965" y="5271047"/>
            <a:ext cx="5404104" cy="699516"/>
          </a:xfrm>
          <a:prstGeom prst="rect">
            <a:avLst/>
          </a:prstGeom>
        </p:spPr>
      </p:pic>
    </p:spTree>
    <p:extLst>
      <p:ext uri="{BB962C8B-B14F-4D97-AF65-F5344CB8AC3E}">
        <p14:creationId xmlns:p14="http://schemas.microsoft.com/office/powerpoint/2010/main" val="75306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26" name="Rectangle 2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28" name="Rectangle 2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30" name="Group 2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1" name="Straight Connector 3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9" name="Rectangle 3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A08AA4B6-151A-4E78-9DC3-945F2D7CBD24}"/>
              </a:ext>
            </a:extLst>
          </p:cNvPr>
          <p:cNvPicPr>
            <a:picLocks noGrp="1" noChangeAspect="1"/>
          </p:cNvPicPr>
          <p:nvPr>
            <p:ph idx="1"/>
          </p:nvPr>
        </p:nvPicPr>
        <p:blipFill>
          <a:blip r:embed="rId3"/>
          <a:stretch>
            <a:fillRect/>
          </a:stretch>
        </p:blipFill>
        <p:spPr>
          <a:xfrm>
            <a:off x="1037549" y="645106"/>
            <a:ext cx="5413524" cy="5564663"/>
          </a:xfrm>
          <a:prstGeom prst="rect">
            <a:avLst/>
          </a:prstGeom>
        </p:spPr>
      </p:pic>
      <p:sp>
        <p:nvSpPr>
          <p:cNvPr id="41" name="Rectangle 4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43" name="Rectangle 4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txBody>
          <a:bodyPr/>
          <a:lstStyle/>
          <a:p>
            <a:endParaRPr lang="en-GB"/>
          </a:p>
        </p:txBody>
      </p:sp>
      <p:sp>
        <p:nvSpPr>
          <p:cNvPr id="2" name="Título 1">
            <a:extLst>
              <a:ext uri="{FF2B5EF4-FFF2-40B4-BE49-F238E27FC236}">
                <a16:creationId xmlns:a16="http://schemas.microsoft.com/office/drawing/2014/main" id="{E0446F78-196A-423A-ABB5-D404F50587AF}"/>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Transição para o longo-prazo: simulação numérica </a:t>
            </a:r>
          </a:p>
        </p:txBody>
      </p:sp>
      <p:sp>
        <p:nvSpPr>
          <p:cNvPr id="45" name="Rectangle 4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47" name="Straight Connector 4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67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5CDC2-D788-4A50-828F-F099D9EE45D4}"/>
              </a:ext>
            </a:extLst>
          </p:cNvPr>
          <p:cNvSpPr>
            <a:spLocks noGrp="1"/>
          </p:cNvSpPr>
          <p:nvPr>
            <p:ph type="title"/>
          </p:nvPr>
        </p:nvSpPr>
        <p:spPr/>
        <p:txBody>
          <a:bodyPr/>
          <a:lstStyle/>
          <a:p>
            <a:pPr algn="ctr"/>
            <a:r>
              <a:rPr lang="pt-BR" dirty="0"/>
              <a:t>Transição para o longo-prazo: simulação numérica </a:t>
            </a:r>
          </a:p>
        </p:txBody>
      </p:sp>
      <p:graphicFrame>
        <p:nvGraphicFramePr>
          <p:cNvPr id="3" name="Objeto 2">
            <a:extLst>
              <a:ext uri="{FF2B5EF4-FFF2-40B4-BE49-F238E27FC236}">
                <a16:creationId xmlns:a16="http://schemas.microsoft.com/office/drawing/2014/main" id="{1CF5C203-7161-428F-99AA-F5A0AE1B609B}"/>
              </a:ext>
            </a:extLst>
          </p:cNvPr>
          <p:cNvGraphicFramePr>
            <a:graphicFrameLocks noChangeAspect="1"/>
          </p:cNvGraphicFramePr>
          <p:nvPr>
            <p:extLst>
              <p:ext uri="{D42A27DB-BD31-4B8C-83A1-F6EECF244321}">
                <p14:modId xmlns:p14="http://schemas.microsoft.com/office/powerpoint/2010/main" val="2416253263"/>
              </p:ext>
            </p:extLst>
          </p:nvPr>
        </p:nvGraphicFramePr>
        <p:xfrm>
          <a:off x="1803400" y="1938338"/>
          <a:ext cx="6521450" cy="4484687"/>
        </p:xfrm>
        <a:graphic>
          <a:graphicData uri="http://schemas.openxmlformats.org/presentationml/2006/ole">
            <mc:AlternateContent xmlns:mc="http://schemas.openxmlformats.org/markup-compatibility/2006">
              <mc:Choice xmlns:v="urn:schemas-microsoft-com:vml" Requires="v">
                <p:oleObj name="Document" r:id="rId2" imgW="5402356" imgH="4484014" progId="Word.Document.12">
                  <p:embed/>
                </p:oleObj>
              </mc:Choice>
              <mc:Fallback>
                <p:oleObj name="Document" r:id="rId2" imgW="5402356" imgH="4484014" progId="Word.Document.12">
                  <p:embed/>
                  <p:pic>
                    <p:nvPicPr>
                      <p:cNvPr id="3" name="Objeto 2">
                        <a:extLst>
                          <a:ext uri="{FF2B5EF4-FFF2-40B4-BE49-F238E27FC236}">
                            <a16:creationId xmlns:a16="http://schemas.microsoft.com/office/drawing/2014/main" id="{1CF5C203-7161-428F-99AA-F5A0AE1B609B}"/>
                          </a:ext>
                        </a:extLst>
                      </p:cNvPr>
                      <p:cNvPicPr/>
                      <p:nvPr/>
                    </p:nvPicPr>
                    <p:blipFill>
                      <a:blip r:embed="rId3"/>
                      <a:stretch>
                        <a:fillRect/>
                      </a:stretch>
                    </p:blipFill>
                    <p:spPr>
                      <a:xfrm>
                        <a:off x="1803400" y="1938338"/>
                        <a:ext cx="6521450" cy="4484687"/>
                      </a:xfrm>
                      <a:prstGeom prst="rect">
                        <a:avLst/>
                      </a:prstGeom>
                    </p:spPr>
                  </p:pic>
                </p:oleObj>
              </mc:Fallback>
            </mc:AlternateContent>
          </a:graphicData>
        </a:graphic>
      </p:graphicFrame>
    </p:spTree>
    <p:extLst>
      <p:ext uri="{BB962C8B-B14F-4D97-AF65-F5344CB8AC3E}">
        <p14:creationId xmlns:p14="http://schemas.microsoft.com/office/powerpoint/2010/main" val="353541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9BD19303-14D5-40A3-BAC8-BDA2B6313772}"/>
              </a:ext>
            </a:extLst>
          </p:cNvPr>
          <p:cNvPicPr>
            <a:picLocks noGrp="1" noChangeAspect="1"/>
          </p:cNvPicPr>
          <p:nvPr>
            <p:ph idx="1"/>
          </p:nvPr>
        </p:nvPicPr>
        <p:blipFill>
          <a:blip r:embed="rId3"/>
          <a:stretch>
            <a:fillRect/>
          </a:stretch>
        </p:blipFill>
        <p:spPr>
          <a:xfrm>
            <a:off x="438538" y="990611"/>
            <a:ext cx="6788043" cy="5045926"/>
          </a:xfrm>
          <a:prstGeom prst="rect">
            <a:avLst/>
          </a:prstGeom>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txBody>
          <a:bodyPr/>
          <a:lstStyle/>
          <a:p>
            <a:endParaRPr lang="en-GB"/>
          </a:p>
        </p:txBody>
      </p:sp>
      <p:sp>
        <p:nvSpPr>
          <p:cNvPr id="2" name="Título 1">
            <a:extLst>
              <a:ext uri="{FF2B5EF4-FFF2-40B4-BE49-F238E27FC236}">
                <a16:creationId xmlns:a16="http://schemas.microsoft.com/office/drawing/2014/main" id="{C83A6FEC-2273-4B7B-AAEC-AFE7AC80BB5B}"/>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Transição para o longo-prazo: simulação numérica </a:t>
            </a:r>
          </a:p>
        </p:txBody>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96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F8CDFDE0-9340-497B-BC50-78430B8E3BCE}"/>
              </a:ext>
            </a:extLst>
          </p:cNvPr>
          <p:cNvPicPr>
            <a:picLocks noChangeAspect="1"/>
          </p:cNvPicPr>
          <p:nvPr/>
        </p:nvPicPr>
        <p:blipFill>
          <a:blip r:embed="rId2"/>
          <a:stretch>
            <a:fillRect/>
          </a:stretch>
        </p:blipFill>
        <p:spPr>
          <a:xfrm>
            <a:off x="801539" y="1622373"/>
            <a:ext cx="10588922" cy="3613253"/>
          </a:xfrm>
          <a:prstGeom prst="rect">
            <a:avLst/>
          </a:prstGeom>
        </p:spPr>
      </p:pic>
    </p:spTree>
    <p:extLst>
      <p:ext uri="{BB962C8B-B14F-4D97-AF65-F5344CB8AC3E}">
        <p14:creationId xmlns:p14="http://schemas.microsoft.com/office/powerpoint/2010/main" val="211598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59FAC-A154-4A5F-88C6-033A6E58A2E3}"/>
              </a:ext>
            </a:extLst>
          </p:cNvPr>
          <p:cNvSpPr>
            <a:spLocks noGrp="1"/>
          </p:cNvSpPr>
          <p:nvPr>
            <p:ph type="title"/>
          </p:nvPr>
        </p:nvSpPr>
        <p:spPr/>
        <p:txBody>
          <a:bodyPr/>
          <a:lstStyle/>
          <a:p>
            <a:r>
              <a:rPr lang="pt-BR" dirty="0"/>
              <a:t>Fatos Estilizados </a:t>
            </a:r>
          </a:p>
        </p:txBody>
      </p:sp>
      <p:sp>
        <p:nvSpPr>
          <p:cNvPr id="3" name="Espaço Reservado para Conteúdo 2">
            <a:extLst>
              <a:ext uri="{FF2B5EF4-FFF2-40B4-BE49-F238E27FC236}">
                <a16:creationId xmlns:a16="http://schemas.microsoft.com/office/drawing/2014/main" id="{9C60D420-C5E3-41C8-A6C3-48BABA6F3251}"/>
              </a:ext>
            </a:extLst>
          </p:cNvPr>
          <p:cNvSpPr>
            <a:spLocks noGrp="1"/>
          </p:cNvSpPr>
          <p:nvPr>
            <p:ph idx="1"/>
          </p:nvPr>
        </p:nvSpPr>
        <p:spPr/>
        <p:txBody>
          <a:bodyPr/>
          <a:lstStyle/>
          <a:p>
            <a:pPr algn="just">
              <a:lnSpc>
                <a:spcPct val="150000"/>
              </a:lnSpc>
              <a:spcBef>
                <a:spcPts val="1200"/>
              </a:spcBef>
              <a:tabLst>
                <a:tab pos="449580" algn="l"/>
              </a:tabLst>
            </a:pPr>
            <a:r>
              <a:rPr lang="pt-BR" sz="1800" dirty="0">
                <a:effectLst/>
                <a:latin typeface="Times New Roman" panose="02020603050405020304" pitchFamily="18" charset="0"/>
                <a:ea typeface="Times New Roman" panose="02020603050405020304" pitchFamily="18" charset="0"/>
              </a:rPr>
              <a:t>Segundo </a:t>
            </a:r>
            <a:r>
              <a:rPr lang="pt-BR" sz="1800" dirty="0" err="1">
                <a:effectLst/>
                <a:latin typeface="Times New Roman" panose="02020603050405020304" pitchFamily="18" charset="0"/>
                <a:ea typeface="Times New Roman" panose="02020603050405020304" pitchFamily="18" charset="0"/>
              </a:rPr>
              <a:t>Kaldor</a:t>
            </a:r>
            <a:r>
              <a:rPr lang="pt-BR" sz="1800" dirty="0">
                <a:effectLst/>
                <a:latin typeface="Times New Roman" panose="02020603050405020304" pitchFamily="18" charset="0"/>
                <a:ea typeface="Times New Roman" panose="02020603050405020304" pitchFamily="18" charset="0"/>
              </a:rPr>
              <a:t>, um modelo que visa para explicar o crescimento econômico ser capaz de reproduzir e explicar alguns “</a:t>
            </a:r>
            <a:r>
              <a:rPr lang="pt-BR" sz="1800" i="1" dirty="0">
                <a:effectLst/>
                <a:latin typeface="Times New Roman" panose="02020603050405020304" pitchFamily="18" charset="0"/>
                <a:ea typeface="Times New Roman" panose="02020603050405020304" pitchFamily="18" charset="0"/>
              </a:rPr>
              <a:t>fatos estilizados</a:t>
            </a:r>
            <a:r>
              <a:rPr lang="pt-BR" sz="1800" dirty="0">
                <a:effectLst/>
                <a:latin typeface="Times New Roman" panose="02020603050405020304" pitchFamily="18" charset="0"/>
                <a:ea typeface="Times New Roman" panose="02020603050405020304" pitchFamily="18" charset="0"/>
              </a:rPr>
              <a:t>” sobre as economias capitalistas desenvolvidas, notadamente a constância de algumas variáveis ao longo do tempo, quais sejam: </a:t>
            </a:r>
          </a:p>
          <a:p>
            <a:pPr marL="342900" lvl="0" indent="-342900" algn="just">
              <a:lnSpc>
                <a:spcPct val="150000"/>
              </a:lnSpc>
              <a:spcBef>
                <a:spcPts val="1200"/>
              </a:spcBef>
              <a:spcAft>
                <a:spcPts val="0"/>
              </a:spcAft>
              <a:buFont typeface="+mj-lt"/>
              <a:buAutoNum type="alphaLcParenR"/>
              <a:tabLst>
                <a:tab pos="914400" algn="l"/>
              </a:tabLst>
            </a:pPr>
            <a:r>
              <a:rPr lang="pt-BR" sz="1800" dirty="0">
                <a:effectLst/>
                <a:latin typeface="Times New Roman" panose="02020603050405020304" pitchFamily="18" charset="0"/>
                <a:ea typeface="Times New Roman" panose="02020603050405020304" pitchFamily="18" charset="0"/>
              </a:rPr>
              <a:t>A distribuição funcional da renda entre salários e lucros é estável;</a:t>
            </a:r>
          </a:p>
          <a:p>
            <a:pPr marL="342900" lvl="0" indent="-342900" algn="just">
              <a:lnSpc>
                <a:spcPct val="150000"/>
              </a:lnSpc>
              <a:spcBef>
                <a:spcPts val="1200"/>
              </a:spcBef>
              <a:spcAft>
                <a:spcPts val="0"/>
              </a:spcAft>
              <a:buFont typeface="+mj-lt"/>
              <a:buAutoNum type="alphaLcParenR"/>
              <a:tabLst>
                <a:tab pos="914400" algn="l"/>
              </a:tabLst>
            </a:pPr>
            <a:r>
              <a:rPr lang="pt-BR" sz="1800" dirty="0">
                <a:effectLst/>
                <a:latin typeface="Times New Roman" panose="02020603050405020304" pitchFamily="18" charset="0"/>
                <a:ea typeface="Times New Roman" panose="02020603050405020304" pitchFamily="18" charset="0"/>
              </a:rPr>
              <a:t>A relação capital-produto é estável;</a:t>
            </a:r>
          </a:p>
          <a:p>
            <a:pPr marL="342900" lvl="0" indent="-342900" algn="just">
              <a:lnSpc>
                <a:spcPct val="150000"/>
              </a:lnSpc>
              <a:spcBef>
                <a:spcPts val="1200"/>
              </a:spcBef>
              <a:spcAft>
                <a:spcPts val="0"/>
              </a:spcAft>
              <a:buFont typeface="+mj-lt"/>
              <a:buAutoNum type="alphaLcParenR"/>
              <a:tabLst>
                <a:tab pos="914400" algn="l"/>
              </a:tabLst>
            </a:pPr>
            <a:r>
              <a:rPr lang="pt-BR" sz="1800" dirty="0">
                <a:effectLst/>
                <a:latin typeface="Times New Roman" panose="02020603050405020304" pitchFamily="18" charset="0"/>
                <a:ea typeface="Times New Roman" panose="02020603050405020304" pitchFamily="18" charset="0"/>
              </a:rPr>
              <a:t>A taxa de lucro sobre o investimento em capital fixo é estável.</a:t>
            </a:r>
          </a:p>
          <a:p>
            <a:endParaRPr lang="pt-BR" dirty="0"/>
          </a:p>
        </p:txBody>
      </p:sp>
    </p:spTree>
    <p:extLst>
      <p:ext uri="{BB962C8B-B14F-4D97-AF65-F5344CB8AC3E}">
        <p14:creationId xmlns:p14="http://schemas.microsoft.com/office/powerpoint/2010/main" val="110948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5106D67B-8226-44F2-A81A-E1180F8DB7BA}"/>
              </a:ext>
            </a:extLst>
          </p:cNvPr>
          <p:cNvPicPr>
            <a:picLocks noChangeAspect="1"/>
          </p:cNvPicPr>
          <p:nvPr/>
        </p:nvPicPr>
        <p:blipFill>
          <a:blip r:embed="rId2"/>
          <a:stretch>
            <a:fillRect/>
          </a:stretch>
        </p:blipFill>
        <p:spPr>
          <a:xfrm>
            <a:off x="801539" y="914654"/>
            <a:ext cx="10588922" cy="5028692"/>
          </a:xfrm>
          <a:prstGeom prst="rect">
            <a:avLst/>
          </a:prstGeom>
        </p:spPr>
      </p:pic>
    </p:spTree>
    <p:extLst>
      <p:ext uri="{BB962C8B-B14F-4D97-AF65-F5344CB8AC3E}">
        <p14:creationId xmlns:p14="http://schemas.microsoft.com/office/powerpoint/2010/main" val="194848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0B6CE69B-16AC-4240-BAD4-3436CB7700EC}"/>
              </a:ext>
            </a:extLst>
          </p:cNvPr>
          <p:cNvPicPr>
            <a:picLocks noChangeAspect="1"/>
          </p:cNvPicPr>
          <p:nvPr/>
        </p:nvPicPr>
        <p:blipFill>
          <a:blip r:embed="rId2"/>
          <a:stretch>
            <a:fillRect/>
          </a:stretch>
        </p:blipFill>
        <p:spPr>
          <a:xfrm>
            <a:off x="801539" y="895244"/>
            <a:ext cx="10588922" cy="5067512"/>
          </a:xfrm>
          <a:prstGeom prst="rect">
            <a:avLst/>
          </a:prstGeom>
        </p:spPr>
      </p:pic>
    </p:spTree>
    <p:extLst>
      <p:ext uri="{BB962C8B-B14F-4D97-AF65-F5344CB8AC3E}">
        <p14:creationId xmlns:p14="http://schemas.microsoft.com/office/powerpoint/2010/main" val="414123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EE9B2-3B5A-4C80-A37F-E602B6230AA1}"/>
              </a:ext>
            </a:extLst>
          </p:cNvPr>
          <p:cNvSpPr>
            <a:spLocks noGrp="1"/>
          </p:cNvSpPr>
          <p:nvPr>
            <p:ph type="title"/>
          </p:nvPr>
        </p:nvSpPr>
        <p:spPr/>
        <p:txBody>
          <a:bodyPr/>
          <a:lstStyle/>
          <a:p>
            <a:r>
              <a:rPr lang="pt-BR" dirty="0"/>
              <a:t>Crescimento limitado pela oferta </a:t>
            </a:r>
          </a:p>
        </p:txBody>
      </p:sp>
      <p:sp>
        <p:nvSpPr>
          <p:cNvPr id="3" name="Espaço Reservado para Conteúdo 2">
            <a:extLst>
              <a:ext uri="{FF2B5EF4-FFF2-40B4-BE49-F238E27FC236}">
                <a16:creationId xmlns:a16="http://schemas.microsoft.com/office/drawing/2014/main" id="{16B80A2C-951D-43B1-A578-A3EDE8F12DA7}"/>
              </a:ext>
            </a:extLst>
          </p:cNvPr>
          <p:cNvSpPr>
            <a:spLocks noGrp="1"/>
          </p:cNvSpPr>
          <p:nvPr>
            <p:ph idx="1"/>
          </p:nvPr>
        </p:nvSpPr>
        <p:spPr/>
        <p:txBody>
          <a:bodyPr>
            <a:normAutofit fontScale="85000" lnSpcReduction="10000"/>
          </a:bodyPr>
          <a:lstStyle/>
          <a:p>
            <a:pPr algn="just"/>
            <a:r>
              <a:rPr lang="pt-BR" sz="1800" dirty="0">
                <a:effectLst/>
                <a:latin typeface="Times New Roman" panose="02020603050405020304" pitchFamily="18" charset="0"/>
                <a:ea typeface="Times New Roman" panose="02020603050405020304" pitchFamily="18" charset="0"/>
              </a:rPr>
              <a:t>Diferentemente do modelo </a:t>
            </a:r>
            <a:r>
              <a:rPr lang="pt-BR" sz="1800" dirty="0" err="1">
                <a:effectLst/>
                <a:latin typeface="Times New Roman" panose="02020603050405020304" pitchFamily="18" charset="0"/>
                <a:ea typeface="Times New Roman" panose="02020603050405020304" pitchFamily="18" charset="0"/>
              </a:rPr>
              <a:t>Harrod</a:t>
            </a:r>
            <a:r>
              <a:rPr lang="pt-BR" sz="1800" dirty="0">
                <a:effectLst/>
                <a:latin typeface="Times New Roman" panose="02020603050405020304" pitchFamily="18" charset="0"/>
                <a:ea typeface="Times New Roman" panose="02020603050405020304" pitchFamily="18" charset="0"/>
              </a:rPr>
              <a:t>-Domar, o modelo de </a:t>
            </a:r>
            <a:r>
              <a:rPr lang="pt-BR" sz="1800" dirty="0" err="1">
                <a:effectLst/>
                <a:latin typeface="Times New Roman" panose="02020603050405020304" pitchFamily="18" charset="0"/>
                <a:ea typeface="Times New Roman" panose="02020603050405020304" pitchFamily="18" charset="0"/>
              </a:rPr>
              <a:t>Kaldor</a:t>
            </a:r>
            <a:r>
              <a:rPr lang="pt-BR" sz="1800" dirty="0">
                <a:effectLst/>
                <a:latin typeface="Times New Roman" panose="02020603050405020304" pitchFamily="18" charset="0"/>
                <a:ea typeface="Times New Roman" panose="02020603050405020304" pitchFamily="18" charset="0"/>
              </a:rPr>
              <a:t> baseia-se na suposição de uma economia cujo nível de produção não é limitado pela demanda efetiva, mas pelos recursos de produção disponíveis. Em outras palavras, supõe uma economia operando com plena utilização de capacidade produtiva. </a:t>
            </a:r>
          </a:p>
          <a:p>
            <a:pPr algn="just"/>
            <a:r>
              <a:rPr lang="pt-BR" sz="1800" dirty="0">
                <a:effectLst/>
                <a:latin typeface="Times New Roman" panose="02020603050405020304" pitchFamily="18" charset="0"/>
                <a:ea typeface="Times New Roman" panose="02020603050405020304" pitchFamily="18" charset="0"/>
              </a:rPr>
              <a:t>Pode ser paradoxal chamar de Keynesiano um modelo que supõe a plena utilização de capacidade produtiva, uma vez que o próprio Keynes apresentou na </a:t>
            </a:r>
            <a:r>
              <a:rPr lang="pt-BR" sz="1800" i="1" dirty="0">
                <a:effectLst/>
                <a:highlight>
                  <a:srgbClr val="FFFFFF"/>
                </a:highlight>
                <a:latin typeface="Times New Roman" panose="02020603050405020304" pitchFamily="18" charset="0"/>
                <a:ea typeface="Times New Roman" panose="02020603050405020304" pitchFamily="18" charset="0"/>
              </a:rPr>
              <a:t>Teoria Geral do Emprego, do Juro e da Moeda</a:t>
            </a:r>
            <a:r>
              <a:rPr lang="pt-BR" sz="1800" dirty="0">
                <a:effectLst/>
                <a:latin typeface="Times New Roman" panose="02020603050405020304" pitchFamily="18" charset="0"/>
                <a:ea typeface="Times New Roman" panose="02020603050405020304" pitchFamily="18" charset="0"/>
              </a:rPr>
              <a:t> a possibilidade de equilíbrio econômico com desemprego.</a:t>
            </a:r>
          </a:p>
          <a:p>
            <a:pPr algn="just"/>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Kaldor</a:t>
            </a:r>
            <a:r>
              <a:rPr lang="pt-BR" sz="1800" dirty="0">
                <a:effectLst/>
                <a:latin typeface="Times New Roman" panose="02020603050405020304" pitchFamily="18" charset="0"/>
                <a:ea typeface="Times New Roman" panose="02020603050405020304" pitchFamily="18" charset="0"/>
              </a:rPr>
              <a:t> considera uma situação de “pleno emprego” aquela em que a oferta total de bens e serviços é inelástica no curto prazo, isto é, não responde a aumentos na demanda efetiva.</a:t>
            </a:r>
          </a:p>
          <a:p>
            <a:pPr algn="just"/>
            <a:r>
              <a:rPr lang="pt-BR" sz="1800" dirty="0">
                <a:effectLst/>
                <a:latin typeface="Times New Roman" panose="02020603050405020304" pitchFamily="18" charset="0"/>
                <a:ea typeface="Times New Roman" panose="02020603050405020304" pitchFamily="18" charset="0"/>
              </a:rPr>
              <a:t> Para o autor, isto não significa necessariamente o pleno emprego da mão de obra, exceto se a economia em questão for uma economia madura, isto é, onde o estoque de capital é mais que suficiente para empregar toda a força de trabalho disponível. </a:t>
            </a:r>
          </a:p>
          <a:p>
            <a:pPr algn="just"/>
            <a:r>
              <a:rPr lang="pt-BR" sz="1800" dirty="0">
                <a:effectLst/>
                <a:latin typeface="Times New Roman" panose="02020603050405020304" pitchFamily="18" charset="0"/>
                <a:ea typeface="Times New Roman" panose="02020603050405020304" pitchFamily="18" charset="0"/>
              </a:rPr>
              <a:t>A hipótese de pleno emprego baseia-se na ideia de que a taxa de crescimento de equilíbrio não é compatível com um crescimento com desemprego.</a:t>
            </a:r>
          </a:p>
          <a:p>
            <a:endParaRPr lang="pt-BR" dirty="0"/>
          </a:p>
        </p:txBody>
      </p:sp>
    </p:spTree>
    <p:extLst>
      <p:ext uri="{BB962C8B-B14F-4D97-AF65-F5344CB8AC3E}">
        <p14:creationId xmlns:p14="http://schemas.microsoft.com/office/powerpoint/2010/main" val="248501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7B59F-2ADE-4884-AAE5-4F9FFDE1064A}"/>
              </a:ext>
            </a:extLst>
          </p:cNvPr>
          <p:cNvSpPr>
            <a:spLocks noGrp="1"/>
          </p:cNvSpPr>
          <p:nvPr>
            <p:ph type="title"/>
          </p:nvPr>
        </p:nvSpPr>
        <p:spPr/>
        <p:txBody>
          <a:bodyPr/>
          <a:lstStyle/>
          <a:p>
            <a:r>
              <a:rPr lang="pt-BR" dirty="0"/>
              <a:t>Crescimento endógeno?</a:t>
            </a:r>
          </a:p>
        </p:txBody>
      </p:sp>
      <p:sp>
        <p:nvSpPr>
          <p:cNvPr id="3" name="Espaço Reservado para Conteúdo 2">
            <a:extLst>
              <a:ext uri="{FF2B5EF4-FFF2-40B4-BE49-F238E27FC236}">
                <a16:creationId xmlns:a16="http://schemas.microsoft.com/office/drawing/2014/main" id="{E47005CE-E850-4C59-BECC-F732DA3E96DD}"/>
              </a:ext>
            </a:extLst>
          </p:cNvPr>
          <p:cNvSpPr>
            <a:spLocks noGrp="1"/>
          </p:cNvSpPr>
          <p:nvPr>
            <p:ph idx="1"/>
          </p:nvPr>
        </p:nvSpPr>
        <p:spPr>
          <a:xfrm>
            <a:off x="1066800" y="3018408"/>
            <a:ext cx="10058400" cy="1825399"/>
          </a:xfrm>
        </p:spPr>
        <p:txBody>
          <a:bodyPr/>
          <a:lstStyle/>
          <a:p>
            <a:r>
              <a:rPr lang="pt-BR" sz="1800" dirty="0">
                <a:effectLst/>
                <a:latin typeface="Times New Roman" panose="02020603050405020304" pitchFamily="18" charset="0"/>
                <a:ea typeface="Times New Roman" panose="02020603050405020304" pitchFamily="18" charset="0"/>
              </a:rPr>
              <a:t>“Tem havido uma percepção de que nem a proporção da renda poupada, nem a taxa de crescimento da produtividade per-capita e nem a taxa de crescimento da população são variáveis independentes em relação à taxa de crescimento da produção, e que o ritmo real de crescimento de uma economia capitalista é o resultado de uma interação mútua de forças que não podem ser adequadamente representadas como constantes, mas na forma de relações funcionais simples” (1957, pp. 257) </a:t>
            </a:r>
          </a:p>
          <a:p>
            <a:endParaRPr lang="pt-BR" dirty="0"/>
          </a:p>
        </p:txBody>
      </p:sp>
    </p:spTree>
    <p:extLst>
      <p:ext uri="{BB962C8B-B14F-4D97-AF65-F5344CB8AC3E}">
        <p14:creationId xmlns:p14="http://schemas.microsoft.com/office/powerpoint/2010/main" val="271567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A18D5-E235-4195-A376-EDB17AD0608D}"/>
              </a:ext>
            </a:extLst>
          </p:cNvPr>
          <p:cNvSpPr>
            <a:spLocks noGrp="1"/>
          </p:cNvSpPr>
          <p:nvPr>
            <p:ph type="title"/>
          </p:nvPr>
        </p:nvSpPr>
        <p:spPr/>
        <p:txBody>
          <a:bodyPr/>
          <a:lstStyle/>
          <a:p>
            <a:r>
              <a:rPr lang="pt-BR" dirty="0"/>
              <a:t>O Progresso Técnico </a:t>
            </a:r>
          </a:p>
        </p:txBody>
      </p:sp>
      <p:sp>
        <p:nvSpPr>
          <p:cNvPr id="3" name="Espaço Reservado para Conteúdo 2">
            <a:extLst>
              <a:ext uri="{FF2B5EF4-FFF2-40B4-BE49-F238E27FC236}">
                <a16:creationId xmlns:a16="http://schemas.microsoft.com/office/drawing/2014/main" id="{040CDF81-A835-4872-ABBE-462560CC2A2F}"/>
              </a:ext>
            </a:extLst>
          </p:cNvPr>
          <p:cNvSpPr>
            <a:spLocks noGrp="1"/>
          </p:cNvSpPr>
          <p:nvPr>
            <p:ph idx="1"/>
          </p:nvPr>
        </p:nvSpPr>
        <p:spPr/>
        <p:txBody>
          <a:bodyPr/>
          <a:lstStyle/>
          <a:p>
            <a:pPr algn="just"/>
            <a:r>
              <a:rPr lang="pt-BR" sz="1800" dirty="0">
                <a:latin typeface="Times New Roman" panose="02020603050405020304" pitchFamily="18" charset="0"/>
                <a:ea typeface="Times New Roman" panose="02020603050405020304" pitchFamily="18" charset="0"/>
              </a:rPr>
              <a:t>N</a:t>
            </a:r>
            <a:r>
              <a:rPr lang="pt-BR" sz="1800" dirty="0">
                <a:effectLst/>
                <a:latin typeface="Times New Roman" panose="02020603050405020304" pitchFamily="18" charset="0"/>
                <a:ea typeface="Times New Roman" panose="02020603050405020304" pitchFamily="18" charset="0"/>
              </a:rPr>
              <a:t>ão há nenhuma distinção entre o crescimento da produtividade do trabalho que é induzido pelo crescimento do estoque de capital e o crescimento da produtividade gerado pelo “avanço do estado das artes”. </a:t>
            </a:r>
          </a:p>
          <a:p>
            <a:pPr algn="just"/>
            <a:r>
              <a:rPr lang="pt-BR" sz="1800" dirty="0">
                <a:effectLst/>
                <a:latin typeface="Times New Roman" panose="02020603050405020304" pitchFamily="18" charset="0"/>
                <a:ea typeface="Times New Roman" panose="02020603050405020304" pitchFamily="18" charset="0"/>
              </a:rPr>
              <a:t>Isto significa que se tomássemos uma função de produção neoclássica, tal qual a do modelo de Solow, não seria possível distinguir os movimentos ao longo da curva (devido a variações de </a:t>
            </a:r>
            <a:r>
              <a:rPr lang="pt-BR" sz="1800" i="1" dirty="0">
                <a:effectLst/>
                <a:latin typeface="Times New Roman" panose="02020603050405020304" pitchFamily="18" charset="0"/>
                <a:ea typeface="Times New Roman" panose="02020603050405020304" pitchFamily="18" charset="0"/>
              </a:rPr>
              <a:t>k</a:t>
            </a:r>
            <a:r>
              <a:rPr lang="pt-BR" sz="1800" dirty="0">
                <a:effectLst/>
                <a:latin typeface="Times New Roman" panose="02020603050405020304" pitchFamily="18" charset="0"/>
                <a:ea typeface="Times New Roman" panose="02020603050405020304" pitchFamily="18" charset="0"/>
              </a:rPr>
              <a:t>) de movimentos da própria curva (devido a variações do estado das artes). </a:t>
            </a:r>
          </a:p>
          <a:p>
            <a:pPr algn="just"/>
            <a:r>
              <a:rPr lang="pt-BR" sz="1800" dirty="0">
                <a:effectLst/>
                <a:latin typeface="Times New Roman" panose="02020603050405020304" pitchFamily="18" charset="0"/>
                <a:ea typeface="Times New Roman" panose="02020603050405020304" pitchFamily="18" charset="0"/>
              </a:rPr>
              <a:t>Tal hipótese advém da constatação de que tanto o emprego de mais capital por trabalhador implica na introdução de técnicas superiores; como, por outro lado, a maioria das inovações técnicas que são capazes de elevar a produtividade da mão de obra necessita utilizar mais capital por trabalhador (seja por um equipamento mais elaborado, como pelo uso de maior potência mecânica).</a:t>
            </a:r>
            <a:endParaRPr lang="pt-BR" dirty="0"/>
          </a:p>
        </p:txBody>
      </p:sp>
    </p:spTree>
    <p:extLst>
      <p:ext uri="{BB962C8B-B14F-4D97-AF65-F5344CB8AC3E}">
        <p14:creationId xmlns:p14="http://schemas.microsoft.com/office/powerpoint/2010/main" val="204928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5C96437-B3B6-497A-8783-3D3E1C60530E}"/>
              </a:ext>
            </a:extLst>
          </p:cNvPr>
          <p:cNvPicPr>
            <a:picLocks noChangeAspect="1"/>
          </p:cNvPicPr>
          <p:nvPr/>
        </p:nvPicPr>
        <p:blipFill>
          <a:blip r:embed="rId2"/>
          <a:stretch>
            <a:fillRect/>
          </a:stretch>
        </p:blipFill>
        <p:spPr>
          <a:xfrm>
            <a:off x="371475" y="361950"/>
            <a:ext cx="11458575" cy="6115050"/>
          </a:xfrm>
          <a:prstGeom prst="rect">
            <a:avLst/>
          </a:prstGeom>
        </p:spPr>
      </p:pic>
    </p:spTree>
    <p:extLst>
      <p:ext uri="{BB962C8B-B14F-4D97-AF65-F5344CB8AC3E}">
        <p14:creationId xmlns:p14="http://schemas.microsoft.com/office/powerpoint/2010/main" val="46924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B1E8A-C71D-4251-997D-7BC62ADD8482}"/>
              </a:ext>
            </a:extLst>
          </p:cNvPr>
          <p:cNvSpPr>
            <a:spLocks noGrp="1"/>
          </p:cNvSpPr>
          <p:nvPr>
            <p:ph type="title"/>
          </p:nvPr>
        </p:nvSpPr>
        <p:spPr/>
        <p:txBody>
          <a:bodyPr/>
          <a:lstStyle/>
          <a:p>
            <a:r>
              <a:rPr lang="pt-BR" dirty="0"/>
              <a:t>A função de progresso técnico </a:t>
            </a:r>
          </a:p>
        </p:txBody>
      </p:sp>
      <p:sp>
        <p:nvSpPr>
          <p:cNvPr id="3" name="Espaço Reservado para Conteúdo 2">
            <a:extLst>
              <a:ext uri="{FF2B5EF4-FFF2-40B4-BE49-F238E27FC236}">
                <a16:creationId xmlns:a16="http://schemas.microsoft.com/office/drawing/2014/main" id="{C6A137E3-B371-4CB6-93F8-DFA0FCA1072C}"/>
              </a:ext>
            </a:extLst>
          </p:cNvPr>
          <p:cNvSpPr>
            <a:spLocks noGrp="1"/>
          </p:cNvSpPr>
          <p:nvPr>
            <p:ph idx="1"/>
          </p:nvPr>
        </p:nvSpPr>
        <p:spPr/>
        <p:txBody>
          <a:bodyPr/>
          <a:lstStyle/>
          <a:p>
            <a:pPr algn="just"/>
            <a:r>
              <a:rPr lang="pt-BR" sz="1800" dirty="0">
                <a:effectLst/>
                <a:latin typeface="Times New Roman" panose="02020603050405020304" pitchFamily="18" charset="0"/>
                <a:ea typeface="Times New Roman" panose="02020603050405020304" pitchFamily="18" charset="0"/>
              </a:rPr>
              <a:t>O ponto P representa o equilíbrio de longo-prazo ou trajetória de crescimento balanceado, no qual há igualdade entre o crescimento do capital por trabalhador e da produtividade de tal forma que o </a:t>
            </a:r>
            <a:r>
              <a:rPr lang="pt-BR" sz="1800" b="1" dirty="0">
                <a:effectLst/>
                <a:latin typeface="Times New Roman" panose="02020603050405020304" pitchFamily="18" charset="0"/>
                <a:ea typeface="Times New Roman" panose="02020603050405020304" pitchFamily="18" charset="0"/>
              </a:rPr>
              <a:t>progresso técnico é neutro</a:t>
            </a:r>
          </a:p>
          <a:p>
            <a:pPr algn="just"/>
            <a:r>
              <a:rPr lang="pt-BR" sz="1800" dirty="0">
                <a:effectLst/>
                <a:latin typeface="Times New Roman" panose="02020603050405020304" pitchFamily="18" charset="0"/>
                <a:ea typeface="Times New Roman" panose="02020603050405020304" pitchFamily="18" charset="0"/>
              </a:rPr>
              <a:t>O conceito de progresso técnico “neutro” ao qual nos referimos foi definido por </a:t>
            </a:r>
            <a:r>
              <a:rPr lang="pt-BR" sz="1800" dirty="0" err="1">
                <a:effectLst/>
                <a:latin typeface="Times New Roman" panose="02020603050405020304" pitchFamily="18" charset="0"/>
                <a:ea typeface="Times New Roman" panose="02020603050405020304" pitchFamily="18" charset="0"/>
              </a:rPr>
              <a:t>Harrod</a:t>
            </a:r>
            <a:r>
              <a:rPr lang="pt-BR" sz="1800" dirty="0">
                <a:effectLst/>
                <a:latin typeface="Times New Roman" panose="02020603050405020304" pitchFamily="18" charset="0"/>
                <a:ea typeface="Times New Roman" panose="02020603050405020304" pitchFamily="18" charset="0"/>
              </a:rPr>
              <a:t> (1939 e 1966), como aquele em que a taxa de variação da relação capital-produto (</a:t>
            </a:r>
            <a:r>
              <a:rPr lang="pt-BR" sz="1800" i="1" dirty="0">
                <a:effectLst/>
                <a:latin typeface="Times New Roman" panose="02020603050405020304" pitchFamily="18" charset="0"/>
                <a:ea typeface="Times New Roman" panose="02020603050405020304" pitchFamily="18" charset="0"/>
              </a:rPr>
              <a:t>v</a:t>
            </a:r>
            <a:r>
              <a:rPr lang="pt-BR" sz="1800" dirty="0">
                <a:effectLst/>
                <a:latin typeface="Times New Roman" panose="02020603050405020304" pitchFamily="18" charset="0"/>
                <a:ea typeface="Times New Roman" panose="02020603050405020304" pitchFamily="18" charset="0"/>
              </a:rPr>
              <a:t>) é zero. </a:t>
            </a:r>
          </a:p>
          <a:p>
            <a:pPr algn="just"/>
            <a:r>
              <a:rPr lang="pt-BR" sz="1800" dirty="0">
                <a:effectLst/>
                <a:latin typeface="Times New Roman" panose="02020603050405020304" pitchFamily="18" charset="0"/>
                <a:ea typeface="Times New Roman" panose="02020603050405020304" pitchFamily="18" charset="0"/>
              </a:rPr>
              <a:t>O progresso técnico é “poupador de capital” no caso em a relação capital-produto diminui ou “poupador de trabalho” caso contrário.</a:t>
            </a:r>
          </a:p>
          <a:p>
            <a:endParaRPr lang="pt-BR" sz="1800" dirty="0">
              <a:effectLst/>
              <a:latin typeface="Times New Roman" panose="02020603050405020304" pitchFamily="18" charset="0"/>
              <a:ea typeface="Times New Roman" panose="02020603050405020304" pitchFamily="18" charset="0"/>
            </a:endParaRPr>
          </a:p>
          <a:p>
            <a:endParaRPr lang="pt-BR" dirty="0"/>
          </a:p>
        </p:txBody>
      </p:sp>
    </p:spTree>
    <p:extLst>
      <p:ext uri="{BB962C8B-B14F-4D97-AF65-F5344CB8AC3E}">
        <p14:creationId xmlns:p14="http://schemas.microsoft.com/office/powerpoint/2010/main" val="388260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22BE5-8AC7-4C94-A766-AAFF23347E57}"/>
              </a:ext>
            </a:extLst>
          </p:cNvPr>
          <p:cNvSpPr>
            <a:spLocks noGrp="1"/>
          </p:cNvSpPr>
          <p:nvPr>
            <p:ph type="title"/>
          </p:nvPr>
        </p:nvSpPr>
        <p:spPr/>
        <p:txBody>
          <a:bodyPr/>
          <a:lstStyle/>
          <a:p>
            <a:r>
              <a:rPr lang="pt-BR" dirty="0"/>
              <a:t>Taxa de Juros e Política Monetária </a:t>
            </a:r>
          </a:p>
        </p:txBody>
      </p:sp>
      <p:sp>
        <p:nvSpPr>
          <p:cNvPr id="3" name="Espaço Reservado para Conteúdo 2">
            <a:extLst>
              <a:ext uri="{FF2B5EF4-FFF2-40B4-BE49-F238E27FC236}">
                <a16:creationId xmlns:a16="http://schemas.microsoft.com/office/drawing/2014/main" id="{30670C0E-14DD-4A33-93E6-0AD6BB703CBB}"/>
              </a:ext>
            </a:extLst>
          </p:cNvPr>
          <p:cNvSpPr>
            <a:spLocks noGrp="1"/>
          </p:cNvSpPr>
          <p:nvPr>
            <p:ph idx="1"/>
          </p:nvPr>
        </p:nvSpPr>
        <p:spPr/>
        <p:txBody>
          <a:bodyPr/>
          <a:lstStyle/>
          <a:p>
            <a:pPr algn="just"/>
            <a:r>
              <a:rPr lang="pt-BR" sz="1800" dirty="0">
                <a:latin typeface="Times New Roman" panose="02020603050405020304" pitchFamily="18" charset="0"/>
                <a:ea typeface="Times New Roman" panose="02020603050405020304" pitchFamily="18" charset="0"/>
              </a:rPr>
              <a:t>A</a:t>
            </a:r>
            <a:r>
              <a:rPr lang="pt-BR" sz="1800" dirty="0">
                <a:effectLst/>
                <a:latin typeface="Times New Roman" panose="02020603050405020304" pitchFamily="18" charset="0"/>
                <a:ea typeface="Times New Roman" panose="02020603050405020304" pitchFamily="18" charset="0"/>
              </a:rPr>
              <a:t>ssume-se que a taxa de juros prevalecente na economia adapta-se no longo prazo de forma a igualar-se à taxa de lucro. </a:t>
            </a:r>
          </a:p>
          <a:p>
            <a:pPr algn="just"/>
            <a:r>
              <a:rPr lang="pt-BR" sz="1800" dirty="0">
                <a:effectLst/>
                <a:latin typeface="Times New Roman" panose="02020603050405020304" pitchFamily="18" charset="0"/>
                <a:ea typeface="Times New Roman" panose="02020603050405020304" pitchFamily="18" charset="0"/>
              </a:rPr>
              <a:t>Sendo assim, tem-se nesse modelo que a política monetária desempenha um papel </a:t>
            </a:r>
            <a:r>
              <a:rPr lang="pt-BR" sz="1800" b="1" dirty="0">
                <a:effectLst/>
                <a:latin typeface="Times New Roman" panose="02020603050405020304" pitchFamily="18" charset="0"/>
                <a:ea typeface="Times New Roman" panose="02020603050405020304" pitchFamily="18" charset="0"/>
              </a:rPr>
              <a:t>passivo</a:t>
            </a:r>
            <a:r>
              <a:rPr lang="pt-BR" sz="1800" dirty="0">
                <a:effectLst/>
                <a:latin typeface="Times New Roman" panose="02020603050405020304" pitchFamily="18" charset="0"/>
                <a:ea typeface="Times New Roman" panose="02020603050405020304" pitchFamily="18" charset="0"/>
              </a:rPr>
              <a:t>, de modo que as variáveis monetárias e financeiras não são consideradas como condicionantes do crescimento. </a:t>
            </a:r>
          </a:p>
          <a:p>
            <a:pPr algn="just"/>
            <a:r>
              <a:rPr lang="pt-BR" sz="1800" dirty="0">
                <a:effectLst/>
                <a:latin typeface="Times New Roman" panose="02020603050405020304" pitchFamily="18" charset="0"/>
                <a:ea typeface="Times New Roman" panose="02020603050405020304" pitchFamily="18" charset="0"/>
              </a:rPr>
              <a:t>Assumir que a política monetária é passiva pode parecer irrealista atualmente, entretanto, no contexto econômico dos anos 50 tal hipótese era plausível. </a:t>
            </a:r>
          </a:p>
          <a:p>
            <a:pPr algn="just"/>
            <a:r>
              <a:rPr lang="pt-BR" sz="1800" dirty="0">
                <a:effectLst/>
                <a:latin typeface="Times New Roman" panose="02020603050405020304" pitchFamily="18" charset="0"/>
                <a:ea typeface="Times New Roman" panose="02020603050405020304" pitchFamily="18" charset="0"/>
              </a:rPr>
              <a:t>Nesse período, o compromisso dos bancos centrais era com a manutenção das taxas de juros num patamar baixo e estável, de tal forma que esta não era considerada uma  variável importante para a explicação do crescimento econômico</a:t>
            </a:r>
            <a:endParaRPr lang="pt-BR" dirty="0"/>
          </a:p>
        </p:txBody>
      </p:sp>
    </p:spTree>
    <p:extLst>
      <p:ext uri="{BB962C8B-B14F-4D97-AF65-F5344CB8AC3E}">
        <p14:creationId xmlns:p14="http://schemas.microsoft.com/office/powerpoint/2010/main" val="34892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25760-D62D-4F3E-8A40-E92E4FBDFAA6}"/>
              </a:ext>
            </a:extLst>
          </p:cNvPr>
          <p:cNvSpPr>
            <a:spLocks noGrp="1"/>
          </p:cNvSpPr>
          <p:nvPr>
            <p:ph type="title"/>
          </p:nvPr>
        </p:nvSpPr>
        <p:spPr/>
        <p:txBody>
          <a:bodyPr/>
          <a:lstStyle/>
          <a:p>
            <a:r>
              <a:rPr lang="pt-BR" dirty="0"/>
              <a:t>Função Investimento </a:t>
            </a:r>
          </a:p>
        </p:txBody>
      </p:sp>
      <p:sp>
        <p:nvSpPr>
          <p:cNvPr id="3" name="Espaço Reservado para Conteúdo 2">
            <a:extLst>
              <a:ext uri="{FF2B5EF4-FFF2-40B4-BE49-F238E27FC236}">
                <a16:creationId xmlns:a16="http://schemas.microsoft.com/office/drawing/2014/main" id="{A4E9F153-85AF-497D-9CCE-76D90C7EDF3F}"/>
              </a:ext>
            </a:extLst>
          </p:cNvPr>
          <p:cNvSpPr>
            <a:spLocks noGrp="1"/>
          </p:cNvSpPr>
          <p:nvPr>
            <p:ph idx="1"/>
          </p:nvPr>
        </p:nvSpPr>
        <p:spPr>
          <a:xfrm>
            <a:off x="1019452" y="1765769"/>
            <a:ext cx="10058400" cy="4253292"/>
          </a:xfrm>
        </p:spPr>
        <p:txBody>
          <a:bodyPr>
            <a:normAutofit fontScale="70000" lnSpcReduction="20000"/>
          </a:bodyPr>
          <a:lstStyle/>
          <a:p>
            <a:pPr algn="just">
              <a:lnSpc>
                <a:spcPct val="150000"/>
              </a:lnSpc>
              <a:spcBef>
                <a:spcPts val="1200"/>
              </a:spcBef>
              <a:tabLst>
                <a:tab pos="449580" algn="l"/>
              </a:tabLst>
            </a:pPr>
            <a:r>
              <a:rPr lang="pt-BR" sz="1800" dirty="0">
                <a:effectLst/>
                <a:latin typeface="Times New Roman" panose="02020603050405020304" pitchFamily="18" charset="0"/>
                <a:ea typeface="Times New Roman" panose="02020603050405020304" pitchFamily="18" charset="0"/>
              </a:rPr>
              <a:t>A </a:t>
            </a:r>
            <a:r>
              <a:rPr lang="pt-BR" sz="1800" b="1" dirty="0">
                <a:effectLst/>
                <a:latin typeface="Times New Roman" panose="02020603050405020304" pitchFamily="18" charset="0"/>
                <a:ea typeface="Times New Roman" panose="02020603050405020304" pitchFamily="18" charset="0"/>
              </a:rPr>
              <a:t>função investimento</a:t>
            </a:r>
            <a:r>
              <a:rPr lang="pt-BR" sz="1800" dirty="0">
                <a:effectLst/>
                <a:latin typeface="Times New Roman" panose="02020603050405020304" pitchFamily="18" charset="0"/>
                <a:ea typeface="Times New Roman" panose="02020603050405020304" pitchFamily="18" charset="0"/>
              </a:rPr>
              <a:t> especificada por </a:t>
            </a:r>
            <a:r>
              <a:rPr lang="pt-BR" sz="1800" dirty="0" err="1">
                <a:effectLst/>
                <a:latin typeface="Times New Roman" panose="02020603050405020304" pitchFamily="18" charset="0"/>
                <a:ea typeface="Times New Roman" panose="02020603050405020304" pitchFamily="18" charset="0"/>
              </a:rPr>
              <a:t>Kaldor</a:t>
            </a:r>
            <a:r>
              <a:rPr lang="pt-BR" sz="1800" dirty="0">
                <a:effectLst/>
                <a:latin typeface="Times New Roman" panose="02020603050405020304" pitchFamily="18" charset="0"/>
                <a:ea typeface="Times New Roman" panose="02020603050405020304" pitchFamily="18" charset="0"/>
              </a:rPr>
              <a:t> está fundamentada em quatro suposições, a saber:</a:t>
            </a:r>
          </a:p>
          <a:p>
            <a:pPr marL="342900" lvl="0" indent="-342900" algn="just">
              <a:lnSpc>
                <a:spcPct val="150000"/>
              </a:lnSpc>
              <a:spcBef>
                <a:spcPts val="1200"/>
              </a:spcBef>
              <a:spcAft>
                <a:spcPts val="0"/>
              </a:spcAft>
              <a:buFont typeface="+mj-lt"/>
              <a:buAutoNum type="romanUcPeriod"/>
              <a:tabLst>
                <a:tab pos="800100" algn="l"/>
              </a:tabLst>
            </a:pPr>
            <a:r>
              <a:rPr lang="pt-BR" sz="1800" dirty="0">
                <a:effectLst/>
                <a:latin typeface="Times New Roman" panose="02020603050405020304" pitchFamily="18" charset="0"/>
                <a:ea typeface="Times New Roman" panose="02020603050405020304" pitchFamily="18" charset="0"/>
              </a:rPr>
              <a:t>Dada a taxa esperada de lucro, os empresários desejam manter uma relação constante entre o estoque de capital e o nível de produção.</a:t>
            </a:r>
          </a:p>
          <a:p>
            <a:pPr marL="342900" lvl="0" indent="-342900" algn="just">
              <a:lnSpc>
                <a:spcPct val="150000"/>
              </a:lnSpc>
              <a:spcBef>
                <a:spcPts val="1200"/>
              </a:spcBef>
              <a:spcAft>
                <a:spcPts val="0"/>
              </a:spcAft>
              <a:buFont typeface="+mj-lt"/>
              <a:buAutoNum type="romanUcPeriod"/>
              <a:tabLst>
                <a:tab pos="800100" algn="l"/>
              </a:tabLst>
            </a:pPr>
            <a:r>
              <a:rPr lang="pt-BR" sz="1800" dirty="0">
                <a:effectLst/>
                <a:latin typeface="Times New Roman" panose="02020603050405020304" pitchFamily="18" charset="0"/>
                <a:ea typeface="Times New Roman" panose="02020603050405020304" pitchFamily="18" charset="0"/>
              </a:rPr>
              <a:t>A razão entre o estoque de capital e o nível de produção é uma função crescente da taxa esperada de lucro sobre o capital.</a:t>
            </a:r>
          </a:p>
          <a:p>
            <a:pPr marL="342900" lvl="0" indent="-342900" algn="just">
              <a:lnSpc>
                <a:spcPct val="150000"/>
              </a:lnSpc>
              <a:spcBef>
                <a:spcPts val="1200"/>
              </a:spcBef>
              <a:spcAft>
                <a:spcPts val="0"/>
              </a:spcAft>
              <a:buFont typeface="+mj-lt"/>
              <a:buAutoNum type="romanUcPeriod"/>
              <a:tabLst>
                <a:tab pos="800100" algn="l"/>
              </a:tabLst>
            </a:pPr>
            <a:r>
              <a:rPr lang="pt-BR" sz="1800" dirty="0">
                <a:effectLst/>
                <a:latin typeface="Times New Roman" panose="02020603050405020304" pitchFamily="18" charset="0"/>
                <a:ea typeface="Times New Roman" panose="02020603050405020304" pitchFamily="18" charset="0"/>
              </a:rPr>
              <a:t>As decisões de investimento são tais que, em um único período, as firmas são capazes de ajustar o estoque de capital efetivo ao estoque de capital desejado, ou seja, não há custos de ajustamento.</a:t>
            </a:r>
          </a:p>
          <a:p>
            <a:pPr marL="342900" lvl="0" indent="-342900" algn="just">
              <a:lnSpc>
                <a:spcPct val="150000"/>
              </a:lnSpc>
              <a:spcBef>
                <a:spcPts val="1200"/>
              </a:spcBef>
              <a:spcAft>
                <a:spcPts val="0"/>
              </a:spcAft>
              <a:buFont typeface="+mj-lt"/>
              <a:buAutoNum type="romanUcPeriod"/>
              <a:tabLst>
                <a:tab pos="800100" algn="l"/>
              </a:tabLst>
            </a:pPr>
            <a:r>
              <a:rPr lang="pt-BR" sz="1800" dirty="0">
                <a:effectLst/>
                <a:latin typeface="Times New Roman" panose="02020603050405020304" pitchFamily="18" charset="0"/>
                <a:ea typeface="Times New Roman" panose="02020603050405020304" pitchFamily="18" charset="0"/>
              </a:rPr>
              <a:t>Os empresários adotam expectativas convencionais, esperando para o próximo período um aumento nas vendas e uma margem de lucro idênticas as que obtiveram no período anterior.</a:t>
            </a:r>
          </a:p>
          <a:p>
            <a:pPr indent="450215" algn="just">
              <a:spcBef>
                <a:spcPts val="1200"/>
              </a:spcBef>
            </a:pPr>
            <a:r>
              <a:rPr lang="pt-BR" sz="1800" dirty="0">
                <a:effectLst/>
                <a:latin typeface="Times New Roman" panose="02020603050405020304" pitchFamily="18" charset="0"/>
                <a:ea typeface="Times New Roman" panose="02020603050405020304" pitchFamily="18" charset="0"/>
              </a:rPr>
              <a:t>Keynes apresentou no capítulo 12 da </a:t>
            </a:r>
            <a:r>
              <a:rPr lang="pt-BR" sz="1800" i="1" dirty="0">
                <a:effectLst/>
                <a:latin typeface="Times New Roman" panose="02020603050405020304" pitchFamily="18" charset="0"/>
                <a:ea typeface="Times New Roman" panose="02020603050405020304" pitchFamily="18" charset="0"/>
              </a:rPr>
              <a:t>Teoria Geral</a:t>
            </a:r>
            <a:r>
              <a:rPr lang="pt-BR" sz="1800" dirty="0">
                <a:effectLst/>
                <a:latin typeface="Times New Roman" panose="02020603050405020304" pitchFamily="18" charset="0"/>
                <a:ea typeface="Times New Roman" panose="02020603050405020304" pitchFamily="18" charset="0"/>
              </a:rPr>
              <a:t> a noção de </a:t>
            </a:r>
            <a:r>
              <a:rPr lang="pt-BR" sz="1800" i="1" dirty="0">
                <a:effectLst/>
                <a:latin typeface="Times New Roman" panose="02020603050405020304" pitchFamily="18" charset="0"/>
                <a:ea typeface="Times New Roman" panose="02020603050405020304" pitchFamily="18" charset="0"/>
              </a:rPr>
              <a:t>incerteza forte, </a:t>
            </a:r>
            <a:r>
              <a:rPr lang="pt-BR" sz="1800" dirty="0">
                <a:effectLst/>
                <a:latin typeface="Times New Roman" panose="02020603050405020304" pitchFamily="18" charset="0"/>
                <a:ea typeface="Times New Roman" panose="02020603050405020304" pitchFamily="18" charset="0"/>
              </a:rPr>
              <a:t>ou seja, aquela que não é redutível ao cálculo de probabilidades, pois está associada a ocorrência de um evento inesperado pelos agentes (Oreiro, 2000). </a:t>
            </a:r>
          </a:p>
          <a:p>
            <a:pPr indent="450215" algn="just">
              <a:spcBef>
                <a:spcPts val="1200"/>
              </a:spcBef>
            </a:pPr>
            <a:r>
              <a:rPr lang="pt-BR" sz="1800" dirty="0">
                <a:effectLst/>
                <a:latin typeface="Times New Roman" panose="02020603050405020304" pitchFamily="18" charset="0"/>
                <a:ea typeface="Times New Roman" panose="02020603050405020304" pitchFamily="18" charset="0"/>
              </a:rPr>
              <a:t>Em face à uma grande indefinição quanto as condições econômicas futuras, os agentes acabam adotando uma convenção, ou seja, seguindo as expectativas gerais do mercado ou adotando um comportamento socialmente estabelecido, por exemplo, tomando o recente passado como um bom indício para o futuro. Uma das ideias implícitas nos comportamento convencionais é de que as pessoas, em geral, preferem “errar” com a maioria a fracassar sozinhas.</a:t>
            </a:r>
          </a:p>
          <a:p>
            <a:endParaRPr lang="pt-BR" dirty="0"/>
          </a:p>
        </p:txBody>
      </p:sp>
    </p:spTree>
    <p:extLst>
      <p:ext uri="{BB962C8B-B14F-4D97-AF65-F5344CB8AC3E}">
        <p14:creationId xmlns:p14="http://schemas.microsoft.com/office/powerpoint/2010/main" val="1888925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57</TotalTime>
  <Words>1358</Words>
  <Application>Microsoft Office PowerPoint</Application>
  <PresentationFormat>Widescreen</PresentationFormat>
  <Paragraphs>50</Paragraphs>
  <Slides>21</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21</vt:i4>
      </vt:variant>
    </vt:vector>
  </HeadingPairs>
  <TitlesOfParts>
    <vt:vector size="27" baseType="lpstr">
      <vt:lpstr>Garamond</vt:lpstr>
      <vt:lpstr>Georgia Pro</vt:lpstr>
      <vt:lpstr>Georgia Pro Cond Black</vt:lpstr>
      <vt:lpstr>Times New Roman</vt:lpstr>
      <vt:lpstr>SavonVTI</vt:lpstr>
      <vt:lpstr>Document</vt:lpstr>
      <vt:lpstr>O Modelo de Crescimento de Kaldor (1957)</vt:lpstr>
      <vt:lpstr>Fatos Estilizados </vt:lpstr>
      <vt:lpstr>Crescimento limitado pela oferta </vt:lpstr>
      <vt:lpstr>Crescimento endógeno?</vt:lpstr>
      <vt:lpstr>O Progresso Técnico </vt:lpstr>
      <vt:lpstr>Apresentação do PowerPoint</vt:lpstr>
      <vt:lpstr>A função de progresso técnico </vt:lpstr>
      <vt:lpstr>Taxa de Juros e Política Monetária </vt:lpstr>
      <vt:lpstr>Função Investimento </vt:lpstr>
      <vt:lpstr>Função Investimento </vt:lpstr>
      <vt:lpstr>Estrutura do modelo  (caso I: população constante)</vt:lpstr>
      <vt:lpstr>Equilíbrio entre investimento e poupança</vt:lpstr>
      <vt:lpstr>Apresentação do PowerPoint</vt:lpstr>
      <vt:lpstr>Solução de Crescimento Balanceado </vt:lpstr>
      <vt:lpstr>Solução de crescimento balanceado </vt:lpstr>
      <vt:lpstr>Transição para o longo-prazo: simulação numérica </vt:lpstr>
      <vt:lpstr>Transição para o longo-prazo: simulação numérica </vt:lpstr>
      <vt:lpstr>Transição para o longo-prazo: simulação numérica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Modelo de Crescimento de Kaldor (1957)</dc:title>
  <dc:creator>Jose Luis Oreiro</dc:creator>
  <cp:lastModifiedBy>Jose Luis Oreiro</cp:lastModifiedBy>
  <cp:revision>6</cp:revision>
  <dcterms:created xsi:type="dcterms:W3CDTF">2021-03-15T21:17:39Z</dcterms:created>
  <dcterms:modified xsi:type="dcterms:W3CDTF">2023-10-03T02:01:11Z</dcterms:modified>
</cp:coreProperties>
</file>