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96F1C-5536-4C49-B94C-050893996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20AECB-E1CE-4E7D-9695-33BCA948C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93E790-72CA-4506-87CB-E722C37D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859E4-ABF0-475A-A231-63F9A32C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BE3C27-7FAB-4EC3-BCC7-E3FA31DA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4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E7C83-61BA-4806-8B8F-976013C3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1CC9A8-4E8A-4982-A333-3152C6BB0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4AB793-ACF5-4DAD-9FF1-3F9226AF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69C92E-63DB-4CB2-892C-191E2C1E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3EB330-3857-4BA5-BCAA-42E69CFD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1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E67AF0-DD18-4929-B96F-883C22EC8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7A0A07-346D-44EC-B596-479580EB0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F684A-0BD5-4C47-8540-E824263C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A61185-1BAC-4E6D-B219-F982B33F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F33C25-9EE2-45C0-801B-39B3524D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76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8C52D-7E08-4C4F-A599-C0CF38DD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90DE3-119D-4012-9678-83D3A1BDB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696B95-D6F4-416E-AAE7-393C90FC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03C536-41DE-4B3E-8494-1863D3E3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35BB48-1194-4273-BF81-42878BC2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73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0096E-AC88-49CD-B178-A3B4C7AD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063C89-8985-4DE9-ADA9-32DD653ED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4729A6-7EE8-42C2-A99E-12CD6ED2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25821F-DA72-40DB-B1B2-427E51F7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A3CC02-8BD2-4A42-8916-B6415144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2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86462-4D81-4809-815C-6C14DF7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99EE15-F00E-49D3-8133-A04FF982F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9E5F0E-11B1-485E-98CF-5AC34682C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E8E5EF-A8BA-4702-B26B-26015B6D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7661B2-5AAD-4976-B201-6CAA19D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1E8C4D-97C4-4AA7-8E61-78CBECB3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75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A4AC5-45BA-4727-BE80-C4835241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2AA50D-A1D1-48D4-8B10-26C47CEB5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F21964-6292-4805-87CD-6A61D3932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A56FD5-A47B-4690-9FF1-175F121A0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52CAA9-047E-4789-955C-971718F51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E6DB65-EA83-47C9-AD38-D8FBB6C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86DD87-828C-49E5-8284-1DA9DBED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CE56121-4FC2-472E-A9BC-6EDDF238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2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2F12B-D968-43D9-B9D7-5A6A04A2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CBBA31-B3B7-4EE3-93FD-D0F3F26F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EA4F4F-A577-4C36-8825-ADC01D95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AF71A4-287A-49B7-8F22-278CDA71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5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4FA670-D4E9-4050-A4E7-89DE3AA2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9EA796-DB40-43E7-B356-F20AC75E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E7A94C-1309-4109-89CC-C26BCA50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3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03F37-96E4-43DA-9340-675BAA2D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F94035-01C6-471F-B6EF-99D3516B1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6F19ED6-D6C4-45A9-9427-07E31513C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94588C-7D75-4B8C-AB52-7E4D1511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68E06B-9A9E-4B9E-8743-F1D2234E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E0A8B1-783F-4D45-8610-5E003214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2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C5BCF-A728-44D1-B4DD-389D6058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878B85-A617-4040-A14C-FC2586A52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474CCE-D88C-4982-8330-2E978398F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E6E1CC-BE04-48F2-87EA-B9FFEDB0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3A4E5F-45D2-4585-8948-7FCC72DB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B265AD-2E03-415A-AB0B-622D64E7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7CFF3C-70B4-4FD6-ADC2-D7BD9FCF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CE0BBF-61F8-4A9D-A0D2-C6F51E308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051E76-AEB5-4DFE-851C-E2B6B7074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C5FC-D4A3-48F7-8BCC-E38BB7B748A9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B1562-598D-49FC-952B-4A02DD469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2045F9-E1C5-462D-8D5F-B3E813C1B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F18D-F263-42AC-886F-5F6FF307E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81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05CD0-5C52-4146-8311-F9A701810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6689"/>
            <a:ext cx="9144000" cy="1493273"/>
          </a:xfrm>
        </p:spPr>
        <p:txBody>
          <a:bodyPr>
            <a:normAutofit/>
          </a:bodyPr>
          <a:lstStyle/>
          <a:p>
            <a:r>
              <a:rPr lang="pt-BR" sz="4400" dirty="0"/>
              <a:t>Evidências </a:t>
            </a:r>
            <a:r>
              <a:rPr lang="pt-BR" sz="4400" dirty="0" err="1"/>
              <a:t>Empiricas</a:t>
            </a:r>
            <a:r>
              <a:rPr lang="pt-BR" sz="4400" dirty="0"/>
              <a:t> sobre Retornos crescentes e Armadilha de Pobreza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4224C1-B4E8-41FD-84F9-733A273B7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José Luis Oreiro </a:t>
            </a:r>
          </a:p>
          <a:p>
            <a:r>
              <a:rPr lang="pt-BR" dirty="0"/>
              <a:t>Professor Associado do Departamento de Economia da UnB</a:t>
            </a:r>
          </a:p>
          <a:p>
            <a:r>
              <a:rPr lang="pt-BR" dirty="0"/>
              <a:t>Pesquisador Nível IB do CNPq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C99925C-6E35-4538-8B22-39DC908EA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14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3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0313E4-CE46-4370-9B3E-74E3125E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Comparação entre os modelos neoclássicos e os modelos da teoria clássica do 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07D63-D8D4-40BE-82C5-51B86529C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pt-BR" sz="1700" dirty="0"/>
              <a:t>Os modelos neoclássicos de crescimento (</a:t>
            </a:r>
            <a:r>
              <a:rPr lang="pt-BR" sz="1700" dirty="0" err="1"/>
              <a:t>Slow</a:t>
            </a:r>
            <a:r>
              <a:rPr lang="pt-BR" sz="1700" dirty="0"/>
              <a:t>-Swan ou MRW) falham </a:t>
            </a:r>
            <a:r>
              <a:rPr lang="pt-BR" sz="1700" dirty="0" err="1"/>
              <a:t>am</a:t>
            </a:r>
            <a:r>
              <a:rPr lang="pt-BR" sz="1700" dirty="0"/>
              <a:t> proporcionar uma explicação satisfatória tanto para as diferenças tanto nos níveis de renda per-capita como entre as taxas de crescimento da renda per-capita entre os países. </a:t>
            </a:r>
          </a:p>
          <a:p>
            <a:pPr algn="just"/>
            <a:r>
              <a:rPr lang="pt-BR" sz="1700" dirty="0"/>
              <a:t>Quando os hiatos de renda per-capita entre os países são vistos como diferenças nas posições relativas de cada economia com respeito a sua própria posição de </a:t>
            </a:r>
            <a:r>
              <a:rPr lang="pt-BR" sz="1700" dirty="0" err="1"/>
              <a:t>steady-state</a:t>
            </a:r>
            <a:r>
              <a:rPr lang="pt-BR" sz="1700" dirty="0"/>
              <a:t>, então o modelo Solow-Swan pode </a:t>
            </a:r>
            <a:r>
              <a:rPr lang="pt-BR" sz="1700" dirty="0" err="1"/>
              <a:t>super-estimar</a:t>
            </a:r>
            <a:r>
              <a:rPr lang="pt-BR" sz="1700" dirty="0"/>
              <a:t> a taxa de crescimento dos países pobres. </a:t>
            </a:r>
          </a:p>
          <a:p>
            <a:pPr algn="just"/>
            <a:r>
              <a:rPr lang="pt-BR" sz="1700" dirty="0"/>
              <a:t>Quando os hiatos de renda per-capita resultam das diferenças nos níveis de </a:t>
            </a:r>
            <a:r>
              <a:rPr lang="pt-BR" sz="1700" dirty="0" err="1"/>
              <a:t>steady-state</a:t>
            </a:r>
            <a:r>
              <a:rPr lang="pt-BR" sz="1700" dirty="0"/>
              <a:t> da renda per-capita entre os países, o modelo neoclássico tem um desempenho melhor mas ainda </a:t>
            </a:r>
            <a:r>
              <a:rPr lang="pt-BR" sz="1700" dirty="0" err="1"/>
              <a:t>sobreestima</a:t>
            </a:r>
            <a:r>
              <a:rPr lang="pt-BR" sz="1700" dirty="0"/>
              <a:t> o retorno sobre o trabalho especializado. </a:t>
            </a:r>
          </a:p>
          <a:p>
            <a:pPr algn="just"/>
            <a:r>
              <a:rPr lang="pt-BR" sz="1700" dirty="0"/>
              <a:t>Além disso, a característica central do modelo: a relação negativa entre o produto per-capita e o crescimento subsequente (cumulativo ou condicional aos determinantes do </a:t>
            </a:r>
            <a:r>
              <a:rPr lang="pt-BR" sz="1700" dirty="0" err="1"/>
              <a:t>sterady-state</a:t>
            </a:r>
            <a:r>
              <a:rPr lang="pt-BR" sz="1700" dirty="0"/>
              <a:t>) não é estatisticamente robusta </a:t>
            </a:r>
          </a:p>
        </p:txBody>
      </p:sp>
    </p:spTree>
    <p:extLst>
      <p:ext uri="{BB962C8B-B14F-4D97-AF65-F5344CB8AC3E}">
        <p14:creationId xmlns:p14="http://schemas.microsoft.com/office/powerpoint/2010/main" val="275358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EEB08B-6AFF-45EB-B50A-A1267F1F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Evidência favorável a Teoria Clássica do Desenvolvimento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0B4C83-C707-4FB1-A6A1-19F337AD2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pt-BR" sz="2200" dirty="0"/>
              <a:t> A visão do processo de desenvolvimento que se pode encontrar na teoria clássica do desenvolvimento é compatível com os fatos estilizados sobre a performance de crescimento dos países em três aspectos fundamentais: </a:t>
            </a:r>
          </a:p>
          <a:p>
            <a:pPr lvl="1" algn="just"/>
            <a:r>
              <a:rPr lang="pt-BR" sz="2200" dirty="0"/>
              <a:t>As taxas mais altas de crescimento são encontradas entre os países em desenvolvimento e os países industriais inicialmente menos desenvolvidos. </a:t>
            </a:r>
          </a:p>
          <a:p>
            <a:pPr lvl="1" algn="just"/>
            <a:r>
              <a:rPr lang="pt-BR" sz="2200" dirty="0"/>
              <a:t>Essas taxas de crescimento estão associadas em vários casos ao rápido processo de industrialização. </a:t>
            </a:r>
          </a:p>
          <a:p>
            <a:pPr lvl="1" algn="just"/>
            <a:r>
              <a:rPr lang="pt-BR" sz="2200" dirty="0"/>
              <a:t>As taxas mais baixas de crescimento são encontradas nos países pobres, sugerindo que os mesmos foram pegos numa “armadilha de pobreza”. </a:t>
            </a:r>
          </a:p>
        </p:txBody>
      </p:sp>
    </p:spTree>
    <p:extLst>
      <p:ext uri="{BB962C8B-B14F-4D97-AF65-F5344CB8AC3E}">
        <p14:creationId xmlns:p14="http://schemas.microsoft.com/office/powerpoint/2010/main" val="258753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548830-311E-424A-A440-CA76E6CA6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Aceleração de crescimento e níveis de renda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3B77E6-5069-4E1C-817C-EB5CC76C9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pt-BR" sz="1700" dirty="0"/>
              <a:t>O padrão de crescimento </a:t>
            </a:r>
            <a:r>
              <a:rPr lang="pt-BR" sz="1700" dirty="0" err="1"/>
              <a:t>obsercado</a:t>
            </a:r>
            <a:r>
              <a:rPr lang="pt-BR" sz="1700" dirty="0"/>
              <a:t> num corte </a:t>
            </a:r>
            <a:r>
              <a:rPr lang="pt-BR" sz="1700" dirty="0" err="1"/>
              <a:t>cross-section</a:t>
            </a:r>
            <a:r>
              <a:rPr lang="pt-BR" sz="1700" dirty="0"/>
              <a:t> de países mostra um padrão na forma de sino, com a aceleração do crescimento ocorrendo nos níveis intermediários de renda. </a:t>
            </a:r>
          </a:p>
          <a:p>
            <a:pPr algn="just"/>
            <a:r>
              <a:rPr lang="pt-BR" sz="1700" dirty="0"/>
              <a:t>Já as séries temporais mostram que o processo de desenvolvimento econômico nos últimos 100 anos foi caracterizado por </a:t>
            </a:r>
            <a:r>
              <a:rPr lang="pt-BR" sz="1700" i="1" dirty="0"/>
              <a:t>divergência absoluta</a:t>
            </a:r>
            <a:r>
              <a:rPr lang="pt-BR" sz="1700" dirty="0"/>
              <a:t>. </a:t>
            </a:r>
          </a:p>
          <a:p>
            <a:pPr lvl="1" algn="just"/>
            <a:r>
              <a:rPr lang="pt-BR" sz="1700" dirty="0"/>
              <a:t>Nos últimos 50 anos a dispersão dos níveis de renda per-capita se reduziu entre os países atualmente ricos, grupo que é composto, em sua maioria, pelos países que se industrializaram primeiro. Nesse período os países de industrialização tardia se juntaram ao clube de convergência. </a:t>
            </a:r>
          </a:p>
          <a:p>
            <a:pPr algn="just"/>
            <a:r>
              <a:rPr lang="pt-BR" sz="1700" dirty="0"/>
              <a:t>A evidência empírica sugere que para os países de renda baixa, a relação entre a renda per-capita inicial e o crescimento subsequente é positiva; tornando-se negativa apenas acima de um certo nível de renda per-capita. </a:t>
            </a:r>
          </a:p>
          <a:p>
            <a:pPr lvl="1" algn="just"/>
            <a:r>
              <a:rPr lang="pt-BR" sz="1700" dirty="0"/>
              <a:t>O modelo Lewis/</a:t>
            </a:r>
            <a:r>
              <a:rPr lang="pt-BR" sz="1700" dirty="0" err="1"/>
              <a:t>Rosenstein</a:t>
            </a:r>
            <a:r>
              <a:rPr lang="pt-BR" sz="1700" dirty="0"/>
              <a:t> </a:t>
            </a:r>
            <a:r>
              <a:rPr lang="pt-BR" sz="1700" dirty="0" err="1"/>
              <a:t>Rodan</a:t>
            </a:r>
            <a:r>
              <a:rPr lang="pt-BR" sz="1700" dirty="0"/>
              <a:t> gera um padrão de convergência/divergência que é compatível com essa constatação empírica. </a:t>
            </a:r>
          </a:p>
        </p:txBody>
      </p:sp>
    </p:spTree>
    <p:extLst>
      <p:ext uri="{BB962C8B-B14F-4D97-AF65-F5344CB8AC3E}">
        <p14:creationId xmlns:p14="http://schemas.microsoft.com/office/powerpoint/2010/main" val="131832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46258A7-C1B5-4C9B-9E82-E9B0C30A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Industrialização e a Lei de </a:t>
            </a:r>
            <a:r>
              <a:rPr lang="pt-BR" sz="4000" dirty="0" err="1">
                <a:solidFill>
                  <a:srgbClr val="FFFFFF"/>
                </a:solidFill>
              </a:rPr>
              <a:t>Verdoorn</a:t>
            </a: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770B52-0479-4B2C-8FAC-5864DE3C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980995"/>
          </a:xfrm>
        </p:spPr>
        <p:txBody>
          <a:bodyPr>
            <a:normAutofit/>
          </a:bodyPr>
          <a:lstStyle/>
          <a:p>
            <a:pPr algn="just"/>
            <a:r>
              <a:rPr lang="pt-BR" sz="1400" dirty="0"/>
              <a:t>O padrão de divergência/convergência observado empiricamente obedece aos mecanismos da Teoria Clássica do Desenvolvimento? </a:t>
            </a:r>
          </a:p>
          <a:p>
            <a:pPr algn="just"/>
            <a:r>
              <a:rPr lang="pt-BR" sz="1400" dirty="0"/>
              <a:t>Os milagres de crescimento do presente e do passado foram caracterizados por rápida industrialização e absorção da força de trabalho na indústria a partir de outros setores da economia. </a:t>
            </a:r>
          </a:p>
          <a:p>
            <a:pPr algn="just"/>
            <a:r>
              <a:rPr lang="pt-BR" sz="1400" dirty="0" err="1"/>
              <a:t>Kaldor</a:t>
            </a:r>
            <a:r>
              <a:rPr lang="pt-BR" sz="1400" dirty="0"/>
              <a:t> (1966) : regressão cross-country para 12 países desenvolvidos no período 1953-1954 a 1963-1964 mostrando uma forte correlação entre a taxa de crescimento do PIB e da produção industrial. </a:t>
            </a:r>
          </a:p>
          <a:p>
            <a:pPr algn="just"/>
            <a:r>
              <a:rPr lang="pt-BR" sz="1400" dirty="0"/>
              <a:t>O resultado de rodar essa mesma regressão para uma amostra de 77 países para o período1970-2008 é dado por (Ros, 2013, p.194): 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2BBAAA1-20C5-48FC-A7AA-E4E44253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031" y="3117851"/>
            <a:ext cx="5945853" cy="14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8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03FD14B-2385-4139-82BE-7CEA01D4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Industrialização e a Lei de </a:t>
            </a:r>
            <a:r>
              <a:rPr lang="pt-BR" sz="4000" dirty="0" err="1">
                <a:solidFill>
                  <a:srgbClr val="FFFFFF"/>
                </a:solidFill>
              </a:rPr>
              <a:t>Verdoorn</a:t>
            </a: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F12459-C562-4B41-90FD-DAD90D6E2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408333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/>
              <a:t>A causalidade se dá do crescimento da produção industrial para o crescimento da produtividade. </a:t>
            </a:r>
          </a:p>
          <a:p>
            <a:pPr algn="just"/>
            <a:r>
              <a:rPr lang="pt-BR" sz="1800" dirty="0"/>
              <a:t>Dois mecanismos: </a:t>
            </a:r>
          </a:p>
          <a:p>
            <a:pPr lvl="1" algn="just"/>
            <a:r>
              <a:rPr lang="pt-BR" sz="1800" dirty="0"/>
              <a:t>A taxa de crescimento da produtividade na manufatura é uma função do crescimento da produção industrial. </a:t>
            </a:r>
          </a:p>
          <a:p>
            <a:pPr lvl="2" algn="just"/>
            <a:r>
              <a:rPr lang="pt-BR" sz="1400" dirty="0"/>
              <a:t>Esse mecanismo é a Lei de </a:t>
            </a:r>
            <a:r>
              <a:rPr lang="pt-BR" sz="1400" dirty="0" err="1"/>
              <a:t>Verdoorn</a:t>
            </a:r>
            <a:r>
              <a:rPr lang="pt-BR" sz="1400" dirty="0"/>
              <a:t> (1949). </a:t>
            </a:r>
          </a:p>
          <a:p>
            <a:pPr lvl="1" algn="just"/>
            <a:r>
              <a:rPr lang="pt-BR" sz="1800" dirty="0"/>
              <a:t>O crescimento do emprego industrial acelera o crescimento da produtividade nos outros setores, pois estes apresentam rendimentos marginais decrescentes do trabalho.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FF61AC-7B50-4A8B-AB82-E4FA74E0D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892" y="3429000"/>
            <a:ext cx="5254908" cy="110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1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DB836C9-7A1B-4BAC-835A-4A400C17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Industrialização e a Lei de </a:t>
            </a:r>
            <a:r>
              <a:rPr lang="pt-BR" sz="4000" dirty="0" err="1">
                <a:solidFill>
                  <a:srgbClr val="FFFFFF"/>
                </a:solidFill>
              </a:rPr>
              <a:t>Verdoorn</a:t>
            </a:r>
            <a:endParaRPr lang="pt-BR" sz="4000" dirty="0">
              <a:solidFill>
                <a:srgbClr val="FFFFFF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524295E-FBC5-45D2-A7BF-4C7F00EA7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56" y="3191833"/>
            <a:ext cx="4434348" cy="1254214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F7F52D-6772-4339-9035-7D9521BE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4036979"/>
          </a:xfrm>
        </p:spPr>
        <p:txBody>
          <a:bodyPr>
            <a:normAutofit/>
          </a:bodyPr>
          <a:lstStyle/>
          <a:p>
            <a:pPr algn="just"/>
            <a:r>
              <a:rPr lang="pt-BR" sz="1500" dirty="0"/>
              <a:t>Para que o mecanismo de realocação da força de trabalho entre os setores gere as elevadas taxas de crescimento da produtividade propostas por </a:t>
            </a:r>
            <a:r>
              <a:rPr lang="pt-BR" sz="1500" dirty="0" err="1"/>
              <a:t>Kaldor</a:t>
            </a:r>
            <a:r>
              <a:rPr lang="pt-BR" sz="1500" dirty="0"/>
              <a:t>, a relação de </a:t>
            </a:r>
            <a:r>
              <a:rPr lang="pt-BR" sz="1500" dirty="0" err="1"/>
              <a:t>Verdoorn</a:t>
            </a:r>
            <a:r>
              <a:rPr lang="pt-BR" sz="1500" dirty="0"/>
              <a:t> deve ser tal que a produtividade e o emprego na indústria de transformação estejam positivamente relacionados, do contrário um elevado crescimento da produção industrial não irá induzir a realocação de força de trabalho na direção da indústria. </a:t>
            </a:r>
          </a:p>
          <a:p>
            <a:pPr algn="just"/>
            <a:r>
              <a:rPr lang="pt-BR" sz="1500" dirty="0"/>
              <a:t>O coeficiente da regressão da produtividade do trabalho na indústria com relação ao crescimento da produção industrial deve ser menor do que um. </a:t>
            </a:r>
          </a:p>
          <a:p>
            <a:pPr algn="just"/>
            <a:r>
              <a:rPr lang="pt-BR" sz="1500" dirty="0"/>
              <a:t>Numa amostra de 44 países no período 1970-2018 (Ros, 2013, p.195), temos que</a:t>
            </a:r>
          </a:p>
          <a:p>
            <a:pPr algn="just"/>
            <a:r>
              <a:rPr lang="pt-BR" sz="1500" dirty="0"/>
              <a:t>Cada um ponto percentual de crescimento da produção industrial gera 0,65 </a:t>
            </a:r>
            <a:r>
              <a:rPr lang="pt-BR" sz="1500" dirty="0" err="1"/>
              <a:t>p.p</a:t>
            </a:r>
            <a:r>
              <a:rPr lang="pt-BR" sz="1500" dirty="0"/>
              <a:t> de crescimento da produtividade da manufatura e 0,35 </a:t>
            </a:r>
            <a:r>
              <a:rPr lang="pt-BR" sz="1500" dirty="0" err="1"/>
              <a:t>p.p</a:t>
            </a:r>
            <a:r>
              <a:rPr lang="pt-BR" sz="1500" dirty="0"/>
              <a:t> de crescimento do emprego industrial. </a:t>
            </a:r>
          </a:p>
          <a:p>
            <a:pPr marL="0" indent="0">
              <a:buNone/>
            </a:pPr>
            <a:r>
              <a:rPr lang="pt-BR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876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0EAC0B-4F0F-472E-B9D0-2EE27CB1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Evidência sobre a Armadilha de Pobreza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B7C8-BDE5-45B8-828E-12049AA5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pt-BR" sz="1900" dirty="0"/>
              <a:t>Para explicar porque alguns países permanecem estagnados em níveis baixos de renda a teoria clássica do desenvolvimento enfatiza dois mecanismos de </a:t>
            </a:r>
            <a:r>
              <a:rPr lang="pt-BR" sz="1900" i="1" dirty="0"/>
              <a:t>feedback: </a:t>
            </a:r>
          </a:p>
          <a:p>
            <a:pPr lvl="1" algn="just"/>
            <a:r>
              <a:rPr lang="pt-BR" sz="1900" dirty="0"/>
              <a:t>As taxas de crescimento dos fatores de produção (K e L) são tais que perpetuam os níveis baixos de renda. </a:t>
            </a:r>
          </a:p>
          <a:p>
            <a:pPr lvl="1" algn="just"/>
            <a:r>
              <a:rPr lang="pt-BR" sz="1900" dirty="0"/>
              <a:t>Os países pobres tendem a ter taxas de retorno baixas tanto para o capital como para o trabalho o que inibe a acumulação de capital e perpetua os níveis mais baixos de renda. </a:t>
            </a:r>
          </a:p>
          <a:p>
            <a:pPr lvl="1" algn="just"/>
            <a:r>
              <a:rPr lang="pt-BR" sz="1900" dirty="0"/>
              <a:t>Ros (2000, capítulo 10): Para o período 1960-1989, considerando-se os países pobres da África e da Ásia, o crescimento da renda per-capita está positivamente relacionado com a renda per-capita inicial e negativamente relacionado com a desigualdade de renda. </a:t>
            </a:r>
          </a:p>
          <a:p>
            <a:pPr lvl="2" algn="just"/>
            <a:r>
              <a:rPr lang="pt-BR" sz="1900" dirty="0"/>
              <a:t>Consistente com a armadilha da pobreza oriunda da estreiteza dos mercados domésticos e associada com externalidades pecuniárias. </a:t>
            </a:r>
          </a:p>
        </p:txBody>
      </p:sp>
    </p:spTree>
    <p:extLst>
      <p:ext uri="{BB962C8B-B14F-4D97-AF65-F5344CB8AC3E}">
        <p14:creationId xmlns:p14="http://schemas.microsoft.com/office/powerpoint/2010/main" val="694193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Evidências Empiricas sobre Retornos crescentes e Armadilha de Pobreza</vt:lpstr>
      <vt:lpstr>Comparação entre os modelos neoclássicos e os modelos da teoria clássica do desenvolvimento</vt:lpstr>
      <vt:lpstr>Evidência favorável a Teoria Clássica do Desenvolvimento </vt:lpstr>
      <vt:lpstr>Aceleração de crescimento e níveis de renda </vt:lpstr>
      <vt:lpstr>Industrialização e a Lei de Verdoorn</vt:lpstr>
      <vt:lpstr>Industrialização e a Lei de Verdoorn</vt:lpstr>
      <vt:lpstr>Industrialização e a Lei de Verdoorn</vt:lpstr>
      <vt:lpstr>Evidência sobre a Armadilha de Pobreza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Evidências Empiricas sobre Retornos crescentes e Armadilha de Pobreza</dc:title>
  <dc:creator>Jose Luis Oreiro</dc:creator>
  <cp:lastModifiedBy>Jose Luis Oreiro</cp:lastModifiedBy>
  <cp:revision>5</cp:revision>
  <dcterms:created xsi:type="dcterms:W3CDTF">2021-01-19T22:45:39Z</dcterms:created>
  <dcterms:modified xsi:type="dcterms:W3CDTF">2021-01-19T22:58:06Z</dcterms:modified>
</cp:coreProperties>
</file>