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61" r:id="rId14"/>
    <p:sldId id="262" r:id="rId15"/>
    <p:sldId id="263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981E-027A-4565-970E-774801B0C11F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FCEB-D90B-4613-B0DE-FD2224174F1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229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981E-027A-4565-970E-774801B0C11F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FCEB-D90B-4613-B0DE-FD2224174F1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395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981E-027A-4565-970E-774801B0C11F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FCEB-D90B-4613-B0DE-FD2224174F1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33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981E-027A-4565-970E-774801B0C11F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FCEB-D90B-4613-B0DE-FD2224174F1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06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981E-027A-4565-970E-774801B0C11F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FCEB-D90B-4613-B0DE-FD2224174F1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73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981E-027A-4565-970E-774801B0C11F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FCEB-D90B-4613-B0DE-FD2224174F1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18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981E-027A-4565-970E-774801B0C11F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FCEB-D90B-4613-B0DE-FD2224174F1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60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981E-027A-4565-970E-774801B0C11F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FCEB-D90B-4613-B0DE-FD2224174F1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043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981E-027A-4565-970E-774801B0C11F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FCEB-D90B-4613-B0DE-FD2224174F1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529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981E-027A-4565-970E-774801B0C11F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FCEB-D90B-4613-B0DE-FD2224174F1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577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981E-027A-4565-970E-774801B0C11F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FCEB-D90B-4613-B0DE-FD2224174F1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46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3981E-027A-4565-970E-774801B0C11F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BFCEB-D90B-4613-B0DE-FD2224174F1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3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Reformas, Endividamento Externo e o “Milagre Econômico” – Parte II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José </a:t>
            </a:r>
            <a:r>
              <a:rPr lang="pt-BR" dirty="0" err="1"/>
              <a:t>Luis</a:t>
            </a:r>
            <a:r>
              <a:rPr lang="pt-BR" dirty="0"/>
              <a:t> </a:t>
            </a:r>
            <a:r>
              <a:rPr lang="pt-BR" dirty="0" err="1"/>
              <a:t>Oreiro</a:t>
            </a:r>
            <a:r>
              <a:rPr lang="pt-BR" dirty="0"/>
              <a:t> </a:t>
            </a:r>
          </a:p>
          <a:p>
            <a:r>
              <a:rPr lang="pt-BR" dirty="0"/>
              <a:t>Professor Associado do Departamento de Economia da UnB</a:t>
            </a:r>
          </a:p>
          <a:p>
            <a:r>
              <a:rPr lang="pt-BR" dirty="0"/>
              <a:t>Pesquisador Nível IB do CNPq</a:t>
            </a:r>
            <a:endParaRPr lang="en-US" dirty="0"/>
          </a:p>
        </p:txBody>
      </p:sp>
      <p:pic>
        <p:nvPicPr>
          <p:cNvPr id="4" name="Imagem 3" descr="http://1.bp.blogspot.com/_KPAka0CQN9M/TOa04qazOBI/AAAAAAAAAIw/d-xCwu8V78Y/s1600/logo_unb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764704"/>
            <a:ext cx="1290955" cy="786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802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76826" y="170181"/>
            <a:ext cx="79124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 sz="12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 sz="1200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35228" y="170181"/>
            <a:ext cx="8760854" cy="661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07000"/>
              </a:lnSpc>
              <a:spcAft>
                <a:spcPts val="0"/>
              </a:spcAft>
            </a:pP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Desempenho da economia brasileira</a:t>
            </a:r>
          </a:p>
          <a:p>
            <a:pPr marL="457200" algn="ctr">
              <a:lnSpc>
                <a:spcPct val="107000"/>
              </a:lnSpc>
              <a:spcAft>
                <a:spcPts val="0"/>
              </a:spcAft>
            </a:pP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457200" algn="ctr">
              <a:lnSpc>
                <a:spcPct val="107000"/>
              </a:lnSpc>
              <a:spcAft>
                <a:spcPts val="0"/>
              </a:spcAft>
            </a:pPr>
            <a:endParaRPr lang="pt-BR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ctr">
              <a:lnSpc>
                <a:spcPct val="107000"/>
              </a:lnSpc>
              <a:spcAft>
                <a:spcPts val="0"/>
              </a:spcAft>
            </a:pP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Salários</a:t>
            </a:r>
          </a:p>
          <a:p>
            <a:pPr marL="457200" algn="ctr">
              <a:lnSpc>
                <a:spcPct val="107000"/>
              </a:lnSpc>
              <a:spcAft>
                <a:spcPts val="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Arrocho salarial pela fórmula salarial fixada pela Lei n.º 4.475, de 1965: média de 24 meses mais resíduo (perda do salário real) e fim da estabilidade do emprego com o FGTS;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Alteração pela Lei n.º 5.451, de 1968, que mudou a correção do resíduo: na data de reajuste se a inflação dos últimos 12 meses fosse maior que a projeção, então a diferença seria incorporada ao reajuste de salários (se a inflação se acelera nos próximos 12 meses, ocorre perda do salário real)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Lei n.º 4.430, de 1964, restringia o direito de greve, assim como normas legais que possibilitavam a intervenção do Ministério do Trabalho nos sindicatos e a repressão policial-militar as lideranças sindicais com prisões sumárias e torturas de lideranças sindicais (repressão as greves de Contagem e Osasco em SP);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Perda continua do salário mínimo, salário médio teria se recuperado em razão dos aumentos dos salários do pessoal mais qualificado (administração e supervisão) teria crescido entre 1968-1973, mas a ritmo menor que produtividade e, portanto, dos lucros. 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45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76826" y="170181"/>
            <a:ext cx="79124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 sz="12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 sz="1200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02842" y="170180"/>
            <a:ext cx="8770513" cy="4656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07000"/>
              </a:lnSpc>
              <a:spcAft>
                <a:spcPts val="0"/>
              </a:spcAft>
            </a:pP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Desempenho da economia brasileira</a:t>
            </a:r>
          </a:p>
          <a:p>
            <a:pPr marL="457200" algn="ctr">
              <a:lnSpc>
                <a:spcPct val="107000"/>
              </a:lnSpc>
              <a:spcAft>
                <a:spcPts val="0"/>
              </a:spcAft>
            </a:pP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457200" algn="ctr">
              <a:lnSpc>
                <a:spcPct val="107000"/>
              </a:lnSpc>
              <a:spcAft>
                <a:spcPts val="0"/>
              </a:spcAft>
            </a:pPr>
            <a:endParaRPr lang="pt-BR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ctr">
              <a:lnSpc>
                <a:spcPct val="107000"/>
              </a:lnSpc>
              <a:spcAft>
                <a:spcPts val="0"/>
              </a:spcAft>
            </a:pP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Distribuição de Renda</a:t>
            </a:r>
          </a:p>
          <a:p>
            <a:pPr marL="457200" algn="ctr">
              <a:lnSpc>
                <a:spcPct val="107000"/>
              </a:lnSpc>
              <a:spcAft>
                <a:spcPts val="0"/>
              </a:spcAft>
            </a:pP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ctr">
              <a:lnSpc>
                <a:spcPct val="107000"/>
              </a:lnSpc>
              <a:spcAft>
                <a:spcPts val="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Perda da participação da renda do trabalho no PIB: 55,5% em 1959 para 52,0% em 1970;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piora da distribuição de renda pessoal mostra uma piora continua do Índice de Gini (sem considerar desigualdade intra estratos): passa de 49,7% em 1960 para 56,2% em 1970 e atinge 62,2% em 1972;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Concentração de renda permitiu a expansão da indústria de bens de consumo duráveis, não se constituiu em óbice para elevada taxas de crescimento (Conceição e Serra x Furtado).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346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Bresser-Pereira sobre a relação entre concentração de renda e expansão do consumo de bens duráveis </a:t>
            </a:r>
            <a:endParaRPr lang="en-US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pt-BR" dirty="0"/>
              <a:t>“(...) Podemos dividir também a procura agregada em dois setores, que correspondem aproximada, mas não exatamente aos dois setores produtivos. Os dois setores, do lado da demanda, seriam o da classe média e alta, de um lado, correspondendo a aproximadamente 30% da população brasileira, e o da classe inferior, representando os restantes 70% da população. O primeiro setor consome principalmente bens de luxo, automóveis, bens de consumo duráveis e serviços que são produzidos pelo setor moderno tecnologicamente de ponta. A concentração de renda na classe média e na classe alta favorece, assim, um desenvolvimento ainda maior das grandes empresas capitalistas nacionais e internacionais e das empresas públicas. Todas essas grandes empresas, por sua vez, na medida em que são altamente capital-intensivas e tecnologicamente sofisticadas, aumentam sua procura por pessoal especializado e de pessoal administrativo, ao invés de aumentarem sua procura de pessoal não especializado. Aumenta, assim, o emprego para a classe média, enquanto acentua-se a marginalização da classe inferior. Completa-se assim um ciclo de desenvolvimento, em que o desenvolvimento do setor moderno permite a concentração de renda na classe média e alta, e esta concentração, por sua vez, estimula o crescimento do setor moderno” (2003, p. 181).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36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Plano Estratégico de Desenvolvimento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No campo fiscal havia a determinação de que os investimentos em infraestrutura não comprometessem o ajuste fiscal. </a:t>
            </a:r>
          </a:p>
          <a:p>
            <a:pPr lvl="1" algn="just"/>
            <a:r>
              <a:rPr lang="pt-BR" dirty="0"/>
              <a:t>As empresas estatais fariam esse investimento reduzindo a participação da administração direta. </a:t>
            </a:r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3998942"/>
              </p:ext>
            </p:extLst>
          </p:nvPr>
        </p:nvGraphicFramePr>
        <p:xfrm>
          <a:off x="179512" y="4221088"/>
          <a:ext cx="8712968" cy="2016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Planilha" r:id="rId3" imgW="6858118" imgH="790635" progId="Excel.Sheet.12">
                  <p:embed/>
                </p:oleObj>
              </mc:Choice>
              <mc:Fallback>
                <p:oleObj name="Planilha" r:id="rId3" imgW="6858118" imgH="79063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512" y="4221088"/>
                        <a:ext cx="8712968" cy="20162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8342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Política Monetária e de Crédito 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Aumento real da taxa de crescimento do volume de meios de pagamento: </a:t>
            </a:r>
          </a:p>
          <a:p>
            <a:pPr lvl="1"/>
            <a:r>
              <a:rPr lang="pt-BR" dirty="0"/>
              <a:t>1964-1967: 5%</a:t>
            </a:r>
          </a:p>
          <a:p>
            <a:pPr lvl="1"/>
            <a:r>
              <a:rPr lang="pt-BR" dirty="0"/>
              <a:t>1968-1973: 14%</a:t>
            </a:r>
          </a:p>
          <a:p>
            <a:r>
              <a:rPr lang="pt-BR" dirty="0"/>
              <a:t>Aumento real da taxa de crescimento do crédito </a:t>
            </a:r>
          </a:p>
          <a:p>
            <a:pPr lvl="1"/>
            <a:r>
              <a:rPr lang="pt-BR" dirty="0"/>
              <a:t>1964-1967: 5%</a:t>
            </a:r>
          </a:p>
          <a:p>
            <a:pPr lvl="1"/>
            <a:r>
              <a:rPr lang="pt-BR" dirty="0"/>
              <a:t>1968-1973: 17%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511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Restrição Externa 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A restrição externa foi aliviadas devido ao seguinte conjunto de fatores: </a:t>
            </a:r>
          </a:p>
          <a:p>
            <a:pPr lvl="1"/>
            <a:r>
              <a:rPr lang="pt-BR" dirty="0"/>
              <a:t>Disponibilidade de liquidez a juros baixos no mercado externo </a:t>
            </a:r>
          </a:p>
          <a:p>
            <a:pPr lvl="1"/>
            <a:r>
              <a:rPr lang="pt-BR" dirty="0"/>
              <a:t>Aumento dos preços das commodities exportadas</a:t>
            </a:r>
          </a:p>
          <a:p>
            <a:pPr lvl="1"/>
            <a:r>
              <a:rPr lang="pt-BR" dirty="0"/>
              <a:t>Crescimento vigoroso do comércio mundial </a:t>
            </a:r>
          </a:p>
          <a:p>
            <a:r>
              <a:rPr lang="pt-BR" dirty="0"/>
              <a:t>A Repressão Financeira nos EUA (comum nos anos 1960 e 1970) levou os capitais norte-americanos e buscar opções mais rentáveis em outros países. </a:t>
            </a:r>
          </a:p>
          <a:p>
            <a:pPr lvl="1"/>
            <a:r>
              <a:rPr lang="pt-BR" dirty="0"/>
              <a:t>Desenvolvimento do mercado de “</a:t>
            </a:r>
            <a:r>
              <a:rPr lang="pt-BR" dirty="0" err="1"/>
              <a:t>euro-dólares</a:t>
            </a:r>
            <a:r>
              <a:rPr lang="pt-BR" dirty="0"/>
              <a:t>”: parte desses recursos acabou migrando para os países em desenvolvimento. </a:t>
            </a:r>
          </a:p>
          <a:p>
            <a:pPr lvl="1"/>
            <a:r>
              <a:rPr lang="pt-BR" dirty="0"/>
              <a:t>Forte entrada de Investimento Externo Direto e de Empréstimos em Moeda Estrangeira.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229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contendo texto&#10;&#10;Descrição gerada automaticamente">
            <a:extLst>
              <a:ext uri="{FF2B5EF4-FFF2-40B4-BE49-F238E27FC236}">
                <a16:creationId xmlns:a16="http://schemas.microsoft.com/office/drawing/2014/main" id="{80F11B9D-5264-4F53-92E2-5C20459936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2736"/>
            <a:ext cx="8892480" cy="5805264"/>
          </a:xfrm>
          <a:prstGeom prst="rect">
            <a:avLst/>
          </a:prstGeom>
        </p:spPr>
      </p:pic>
      <p:sp>
        <p:nvSpPr>
          <p:cNvPr id="5" name="Título 4">
            <a:extLst>
              <a:ext uri="{FF2B5EF4-FFF2-40B4-BE49-F238E27FC236}">
                <a16:creationId xmlns:a16="http://schemas.microsoft.com/office/drawing/2014/main" id="{756F386E-159A-4412-85F9-644D0704A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Doença Holandesa</a:t>
            </a:r>
          </a:p>
        </p:txBody>
      </p:sp>
    </p:spTree>
    <p:extLst>
      <p:ext uri="{BB962C8B-B14F-4D97-AF65-F5344CB8AC3E}">
        <p14:creationId xmlns:p14="http://schemas.microsoft.com/office/powerpoint/2010/main" val="301373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23F992-D2B2-4C48-8EA3-5712648FD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Neutralização da Doença Holandesa no Brasil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3D77526-FF2D-4CE6-BD4D-316B4B36D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Política tarifária e cambial: </a:t>
            </a:r>
          </a:p>
          <a:p>
            <a:pPr lvl="1"/>
            <a:r>
              <a:rPr lang="pt-BR" dirty="0"/>
              <a:t>Tarifa média de importação de 50%. </a:t>
            </a:r>
          </a:p>
          <a:p>
            <a:pPr lvl="1"/>
            <a:r>
              <a:rPr lang="pt-BR" dirty="0"/>
              <a:t>Subsídio médio de exportação para produtos manufaturados também de 50%. </a:t>
            </a:r>
          </a:p>
          <a:p>
            <a:pPr lvl="1"/>
            <a:r>
              <a:rPr lang="pt-BR" dirty="0"/>
              <a:t>Produtos primários seriam remunerados pela taxa de câmbio oficial. </a:t>
            </a:r>
          </a:p>
        </p:txBody>
      </p:sp>
    </p:spTree>
    <p:extLst>
      <p:ext uri="{BB962C8B-B14F-4D97-AF65-F5344CB8AC3E}">
        <p14:creationId xmlns:p14="http://schemas.microsoft.com/office/powerpoint/2010/main" val="3947387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 Período 1968-1973: Recuperação e Milagre 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dirty="0"/>
              <a:t>1968: Início de uma fase de crescimento vigoroso da economia que se estende até 1973. </a:t>
            </a:r>
          </a:p>
          <a:p>
            <a:pPr algn="just"/>
            <a:r>
              <a:rPr lang="pt-BR" dirty="0"/>
              <a:t>PIB cresce em média 11% a.a., liderado pelo setor de bens de consumo durável e, em menor escala pelo de bens de capital. </a:t>
            </a:r>
          </a:p>
          <a:p>
            <a:pPr algn="just"/>
            <a:r>
              <a:rPr lang="pt-BR" dirty="0"/>
              <a:t>O crescimento foi acompanhado de queda da inflação e sensível melhora no balanço de pagamentos; o qual registrou superávits crescentes no período.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107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Delfim Netto: O Czar da Economia Brasileira 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BR" dirty="0"/>
              <a:t>1967: Costa e Silva convida Antônio Delfim Netto para o Ministério da Fazenda. </a:t>
            </a:r>
          </a:p>
          <a:p>
            <a:pPr algn="just"/>
            <a:r>
              <a:rPr lang="pt-BR" dirty="0"/>
              <a:t>Delfim Netto manteve a política gradualista de combate a inflação, mas mudou a ênfase da política econômica em dois sentidos: </a:t>
            </a:r>
          </a:p>
          <a:p>
            <a:pPr lvl="1" algn="just"/>
            <a:r>
              <a:rPr lang="pt-BR" dirty="0"/>
              <a:t>O controle da inflação passou a enfatizar o componente de custos em vez do componente de demanda. </a:t>
            </a:r>
          </a:p>
          <a:p>
            <a:pPr lvl="1" algn="just"/>
            <a:r>
              <a:rPr lang="pt-BR" dirty="0"/>
              <a:t>O combate a inflação deveria ser conciliado com políticas de incentivo ao crescimento. </a:t>
            </a:r>
          </a:p>
          <a:p>
            <a:pPr algn="just"/>
            <a:r>
              <a:rPr lang="pt-BR" dirty="0"/>
              <a:t>Política fiscal e salarial continuaram intactas mas a política monetária torna-se expansionista.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897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Controle de Preços 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/>
              <a:t>Introdução dos controles de preços por intermédio da criação da CONEP (Comissão Nacional de Estabilização de Preços) mais tarde substituída pela CIP (Comissão Interministerial de Preços) </a:t>
            </a:r>
          </a:p>
          <a:p>
            <a:pPr lvl="1" algn="just"/>
            <a:r>
              <a:rPr lang="pt-BR" dirty="0"/>
              <a:t>Tabelamento dos preços públicos: tarifas, câmbio e juros do crédito público. </a:t>
            </a:r>
          </a:p>
          <a:p>
            <a:pPr lvl="1" algn="just"/>
            <a:r>
              <a:rPr lang="pt-BR" dirty="0"/>
              <a:t>Tabelamento dos insumos industriais. </a:t>
            </a:r>
          </a:p>
          <a:p>
            <a:pPr lvl="1" algn="just"/>
            <a:r>
              <a:rPr lang="pt-BR" dirty="0"/>
              <a:t>Juros cobrados pelos bancos comerciais foram tabelados pelo BACEN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149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Plano Estratégico de Desenvolvimento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/>
              <a:t>Lançado em meados de 1968</a:t>
            </a:r>
          </a:p>
          <a:p>
            <a:pPr algn="just"/>
            <a:r>
              <a:rPr lang="pt-BR" dirty="0"/>
              <a:t>Prioridades: </a:t>
            </a:r>
          </a:p>
          <a:p>
            <a:pPr lvl="1" algn="just"/>
            <a:r>
              <a:rPr lang="pt-BR" dirty="0"/>
              <a:t>Estabilização dos preços de forma gradual, mas sem a fixação de metas de inflação. </a:t>
            </a:r>
          </a:p>
          <a:p>
            <a:pPr lvl="1" algn="just"/>
            <a:r>
              <a:rPr lang="pt-BR" dirty="0"/>
              <a:t>Consolidação da infraestrutura a cargo do governo. </a:t>
            </a:r>
          </a:p>
          <a:p>
            <a:pPr lvl="1" algn="just"/>
            <a:r>
              <a:rPr lang="pt-BR" dirty="0"/>
              <a:t>Consolidação do mercado interno, visando a sustentação da demanda de bens de consumo, especialmente de bens duráveis. </a:t>
            </a:r>
          </a:p>
          <a:p>
            <a:pPr algn="just"/>
            <a:r>
              <a:rPr lang="pt-BR" dirty="0"/>
              <a:t>Adoção de uma política de minidesvalorizações cambiais para evitar que a inflação causasse uma defasagem cambial significativa. 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65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76826" y="170181"/>
            <a:ext cx="79124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 sz="12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 sz="1200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31820" y="170181"/>
            <a:ext cx="8731876" cy="5825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Programa de Estratégico de Desenvolvimento (PED)</a:t>
            </a:r>
          </a:p>
          <a:p>
            <a:pPr marL="457200" algn="ctr">
              <a:lnSpc>
                <a:spcPct val="107000"/>
              </a:lnSpc>
              <a:spcAft>
                <a:spcPts val="0"/>
              </a:spcAft>
            </a:pPr>
            <a:endParaRPr lang="pt-BR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ctr">
              <a:lnSpc>
                <a:spcPct val="107000"/>
              </a:lnSpc>
              <a:spcAft>
                <a:spcPts val="0"/>
              </a:spcAft>
            </a:pPr>
            <a:r>
              <a:rPr lang="pt-B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Macro objetivos</a:t>
            </a:r>
          </a:p>
          <a:p>
            <a:pPr marL="457200" algn="ctr">
              <a:lnSpc>
                <a:spcPct val="107000"/>
              </a:lnSpc>
              <a:spcAft>
                <a:spcPts val="0"/>
              </a:spcAft>
            </a:pP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Acelerar o desenvolvimento econômico e reduzir a inflação (questão presente nos planos anteriores) 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endParaRPr lang="pt-BR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pt-B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Objetivos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Maior utilização da capacidade ociosa no primeiro momento</a:t>
            </a:r>
          </a:p>
          <a:p>
            <a:pPr marL="914400" algn="just">
              <a:lnSpc>
                <a:spcPct val="107000"/>
              </a:lnSpc>
              <a:spcAft>
                <a:spcPts val="0"/>
              </a:spcAft>
            </a:pP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Uso mais eficiente dos fatores de produção e melhoria de sua qualidade (educação, importação de insumos e infraestrutura econômica);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Expansão quantitativa dos fatores de produção com o investimento em setores prioritários;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Redução do setores públicos e expansão da participação privada.</a:t>
            </a:r>
            <a:endParaRPr lang="pt-BR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1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76826" y="170181"/>
            <a:ext cx="79124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 sz="12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 sz="1200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22161" y="131544"/>
            <a:ext cx="8703018" cy="6532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Programa Estratégico de Desenvolvimento (PED)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ctr">
              <a:lnSpc>
                <a:spcPct val="107000"/>
              </a:lnSpc>
              <a:spcAft>
                <a:spcPts val="0"/>
              </a:spcAft>
            </a:pP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Instrumentos</a:t>
            </a:r>
          </a:p>
          <a:p>
            <a:pPr marL="457200" algn="ctr">
              <a:lnSpc>
                <a:spcPct val="107000"/>
              </a:lnSpc>
              <a:spcAft>
                <a:spcPts val="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Expansão da base monetária e do crédito (políticas monetárias e creditícias mais frouxas);</a:t>
            </a:r>
          </a:p>
          <a:p>
            <a:pPr marL="914400" algn="just">
              <a:lnSpc>
                <a:spcPct val="107000"/>
              </a:lnSpc>
              <a:spcAft>
                <a:spcPts val="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Incentivos a expansão produção agropecuária e modernização do setor agrícola (incentivos fiscais, juros subsidiados e maior crédito: redução da inflação, exportação e menor êxodo rural);</a:t>
            </a:r>
          </a:p>
          <a:p>
            <a:pPr marL="914400" algn="just">
              <a:lnSpc>
                <a:spcPct val="107000"/>
              </a:lnSpc>
              <a:spcAft>
                <a:spcPts val="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Incentivos a construção civil por meio dos financiamentos do SFH;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Incentivos as exportações, especialmente de manufaturados, por meio de subsídios, crédito e a política de minidesvalorizações (não deixava a diferença da inflação interna e externa afetar a competividade do câmbio);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dirty="0"/>
              <a:t>Investimento público federal por meio da emissão da dívida pública (adoção da correção monetária) e das empresas estatais por meio do endividamento externo.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dirty="0"/>
              <a:t>Controle de preços de insumos (CIP) e juros (inflação de custos)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573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76826" y="170181"/>
            <a:ext cx="79124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 sz="12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 sz="1200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41479" y="170181"/>
            <a:ext cx="8722216" cy="5130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07000"/>
              </a:lnSpc>
              <a:spcAft>
                <a:spcPts val="0"/>
              </a:spcAft>
            </a:pP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Desempenho da economia brasileira (1967-1973)</a:t>
            </a:r>
          </a:p>
          <a:p>
            <a:pPr marL="457200" algn="ctr">
              <a:lnSpc>
                <a:spcPct val="107000"/>
              </a:lnSpc>
              <a:spcAft>
                <a:spcPts val="0"/>
              </a:spcAft>
            </a:pP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457200" algn="ctr">
              <a:lnSpc>
                <a:spcPct val="107000"/>
              </a:lnSpc>
              <a:spcAft>
                <a:spcPts val="0"/>
              </a:spcAft>
            </a:pPr>
            <a:endParaRPr lang="pt-BR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ctr">
              <a:lnSpc>
                <a:spcPct val="107000"/>
              </a:lnSpc>
              <a:spcAft>
                <a:spcPts val="0"/>
              </a:spcAft>
            </a:pP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Crescimento </a:t>
            </a:r>
          </a:p>
          <a:p>
            <a:pPr marL="457200" algn="ctr">
              <a:lnSpc>
                <a:spcPct val="107000"/>
              </a:lnSpc>
              <a:spcAft>
                <a:spcPts val="0"/>
              </a:spcAft>
            </a:pPr>
            <a:endParaRPr lang="pt-BR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ctr">
              <a:lnSpc>
                <a:spcPct val="107000"/>
              </a:lnSpc>
              <a:spcAft>
                <a:spcPts val="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Milagre brasileiro: taxa média de crescimento de 11,2% a.a. entre 1968 e 1973;</a:t>
            </a:r>
          </a:p>
          <a:p>
            <a:pPr marL="914400" algn="just">
              <a:lnSpc>
                <a:spcPct val="107000"/>
              </a:lnSpc>
              <a:spcAft>
                <a:spcPts val="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Agricultura: taxa média de crescimento de 4,5% a.a.;</a:t>
            </a:r>
          </a:p>
          <a:p>
            <a:pPr marL="914400" algn="just">
              <a:lnSpc>
                <a:spcPct val="107000"/>
              </a:lnSpc>
              <a:spcAft>
                <a:spcPts val="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Indústria: taxa média de crescimento de 13,3% a. a. (mecânica, comunicações e elétrica, material de transportes), a construção civil que se expandindo a 15% a.a. (infraestrutura e SFH), ênfase em bens de capital e bens de consumo durável (concentração de renda e crédito);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Serviços: taxa média de crescimento do comercio de 11,1% e comunicações e transportes de 13% a.a.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85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76826" y="170181"/>
            <a:ext cx="79124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 sz="12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 sz="1200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83524" y="170180"/>
            <a:ext cx="8673922" cy="6019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07000"/>
              </a:lnSpc>
              <a:spcAft>
                <a:spcPts val="0"/>
              </a:spcAft>
            </a:pP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Desempenho da economia brasileira</a:t>
            </a:r>
          </a:p>
          <a:p>
            <a:pPr marL="457200" algn="ctr">
              <a:lnSpc>
                <a:spcPct val="107000"/>
              </a:lnSpc>
              <a:spcAft>
                <a:spcPts val="0"/>
              </a:spcAft>
            </a:pP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457200" algn="ctr">
              <a:lnSpc>
                <a:spcPct val="107000"/>
              </a:lnSpc>
              <a:spcAft>
                <a:spcPts val="0"/>
              </a:spcAft>
            </a:pP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Formação bruta de capital e o papel das estatais</a:t>
            </a:r>
          </a:p>
          <a:p>
            <a:pPr marL="457200" algn="ctr">
              <a:lnSpc>
                <a:spcPct val="107000"/>
              </a:lnSpc>
              <a:spcAft>
                <a:spcPts val="0"/>
              </a:spcAft>
            </a:pP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ctr">
              <a:lnSpc>
                <a:spcPct val="107000"/>
              </a:lnSpc>
              <a:spcAft>
                <a:spcPts val="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Formação bruta de capital passa de 15,5%, em p.p. do PIB, (média 1964-67) para 19,5% (média 1968-1973);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Formação bruta de capital do setor privado passa de 10,3%, em p.p. do PIB, (média 1964-67) para 13,1% (média 1968-1973);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Setor público também aumenta, basicamente em razão do aumento do investimento das empresas estatais.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Formação bruta de capital das empresas estatais passa de 0,9%, em p.p. do PIB, (média 1964-67) para 2,1% (média 1968-1973), governo mantem estável sua participação;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Modelo da Tríplice Aliança: coalisão e divisão de trabalho entre empresas estatais (investimento das estatais pro-cíclico, economias externas e complementar ao das empresas privadas), nacionais e multinacionais com a coordenação do CDI.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471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825</Words>
  <Application>Microsoft Office PowerPoint</Application>
  <PresentationFormat>Apresentação na tela (4:3)</PresentationFormat>
  <Paragraphs>131</Paragraphs>
  <Slides>17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3" baseType="lpstr">
      <vt:lpstr>Arial</vt:lpstr>
      <vt:lpstr>Calibri</vt:lpstr>
      <vt:lpstr>Symbol</vt:lpstr>
      <vt:lpstr>Times New Roman</vt:lpstr>
      <vt:lpstr>Tema do Office</vt:lpstr>
      <vt:lpstr>Planilha</vt:lpstr>
      <vt:lpstr>Reformas, Endividamento Externo e o “Milagre Econômico” – Parte II</vt:lpstr>
      <vt:lpstr>O Período 1968-1973: Recuperação e Milagre </vt:lpstr>
      <vt:lpstr>Delfim Netto: O Czar da Economia Brasileira </vt:lpstr>
      <vt:lpstr>Controle de Preços </vt:lpstr>
      <vt:lpstr>Plano Estratégico de Desenvolvimento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Bresser-Pereira sobre a relação entre concentração de renda e expansão do consumo de bens duráveis </vt:lpstr>
      <vt:lpstr>Plano Estratégico de Desenvolvimento</vt:lpstr>
      <vt:lpstr>Política Monetária e de Crédito </vt:lpstr>
      <vt:lpstr>A Restrição Externa </vt:lpstr>
      <vt:lpstr>Doença Holandesa</vt:lpstr>
      <vt:lpstr>Neutralização da Doença Holandesa no Brasil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Reformas, Endividamento Externo e o “Milagre Econômico” – Parte II</dc:title>
  <dc:creator>joreiro</dc:creator>
  <cp:lastModifiedBy>Jose Luis Oreiro</cp:lastModifiedBy>
  <cp:revision>10</cp:revision>
  <dcterms:created xsi:type="dcterms:W3CDTF">2018-05-24T19:39:07Z</dcterms:created>
  <dcterms:modified xsi:type="dcterms:W3CDTF">2019-05-02T11:40:25Z</dcterms:modified>
</cp:coreProperties>
</file>