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E29D5-BD31-417E-BE8B-1A93C8DEB600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7B3554-561A-40D0-8505-6FDE5C0B71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72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B3554-561A-40D0-8505-6FDE5C0B71D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564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B58C2-AB74-42DB-AEA5-E2A7BE562E47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2171-AB45-4D82-BE1F-808C04D9E1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361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B58C2-AB74-42DB-AEA5-E2A7BE562E47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2171-AB45-4D82-BE1F-808C04D9E1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643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B58C2-AB74-42DB-AEA5-E2A7BE562E47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2171-AB45-4D82-BE1F-808C04D9E1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45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B58C2-AB74-42DB-AEA5-E2A7BE562E47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2171-AB45-4D82-BE1F-808C04D9E1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07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B58C2-AB74-42DB-AEA5-E2A7BE562E47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2171-AB45-4D82-BE1F-808C04D9E1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5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B58C2-AB74-42DB-AEA5-E2A7BE562E47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2171-AB45-4D82-BE1F-808C04D9E1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60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B58C2-AB74-42DB-AEA5-E2A7BE562E47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2171-AB45-4D82-BE1F-808C04D9E1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111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B58C2-AB74-42DB-AEA5-E2A7BE562E47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2171-AB45-4D82-BE1F-808C04D9E1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29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B58C2-AB74-42DB-AEA5-E2A7BE562E47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2171-AB45-4D82-BE1F-808C04D9E1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874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B58C2-AB74-42DB-AEA5-E2A7BE562E47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2171-AB45-4D82-BE1F-808C04D9E1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52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B58C2-AB74-42DB-AEA5-E2A7BE562E47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2171-AB45-4D82-BE1F-808C04D9E1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158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B58C2-AB74-42DB-AEA5-E2A7BE562E47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52171-AB45-4D82-BE1F-808C04D9E1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75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 Teoria da Taxa Própria de Juros de Keynes 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José </a:t>
            </a:r>
            <a:r>
              <a:rPr lang="pt-BR" dirty="0" err="1"/>
              <a:t>Luis</a:t>
            </a:r>
            <a:r>
              <a:rPr lang="pt-BR" dirty="0"/>
              <a:t> </a:t>
            </a:r>
            <a:r>
              <a:rPr lang="pt-BR" dirty="0" err="1"/>
              <a:t>Oreiro</a:t>
            </a:r>
            <a:r>
              <a:rPr lang="pt-BR" dirty="0"/>
              <a:t> </a:t>
            </a:r>
          </a:p>
          <a:p>
            <a:r>
              <a:rPr lang="pt-BR" dirty="0"/>
              <a:t>Professor Associado do Departamento de Economia da Universidade de Brasília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60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Implicações 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t-BR" dirty="0"/>
              <a:t>Os indivíduos irão dividir suas retenções de ativos líquidos entre “moeda” e “títulos de curto-prazo” de forma a equalizar a “conveniência marginal” da moeda com o retorno líquido dos títulos. </a:t>
            </a:r>
          </a:p>
          <a:p>
            <a:pPr algn="just"/>
            <a:r>
              <a:rPr lang="pt-BR" dirty="0"/>
              <a:t>Se o estoque de moeda for tão alto a ponto que q</a:t>
            </a:r>
            <a:r>
              <a:rPr lang="pt-BR" baseline="-25000" dirty="0"/>
              <a:t>1</a:t>
            </a:r>
            <a:r>
              <a:rPr lang="pt-BR" dirty="0"/>
              <a:t>→ 0, temos que q</a:t>
            </a:r>
            <a:r>
              <a:rPr lang="pt-BR" baseline="-25000" dirty="0"/>
              <a:t>2 </a:t>
            </a:r>
            <a:r>
              <a:rPr lang="pt-BR" dirty="0"/>
              <a:t>= r</a:t>
            </a:r>
            <a:r>
              <a:rPr lang="pt-BR" baseline="-25000" dirty="0"/>
              <a:t>2. </a:t>
            </a:r>
          </a:p>
          <a:p>
            <a:pPr algn="just"/>
            <a:r>
              <a:rPr lang="pt-BR" dirty="0"/>
              <a:t>Como q</a:t>
            </a:r>
            <a:r>
              <a:rPr lang="pt-BR" baseline="-25000" dirty="0"/>
              <a:t>1</a:t>
            </a:r>
            <a:r>
              <a:rPr lang="pt-BR" dirty="0"/>
              <a:t> e r</a:t>
            </a:r>
            <a:r>
              <a:rPr lang="pt-BR" baseline="-25000" dirty="0"/>
              <a:t>2</a:t>
            </a:r>
            <a:r>
              <a:rPr lang="pt-BR" dirty="0"/>
              <a:t> são independentes das expectativas futuras sobre as taxas de juros; segue-se que mudanças na </a:t>
            </a:r>
            <a:r>
              <a:rPr lang="pt-BR" i="1" dirty="0"/>
              <a:t>preferência pela liquidez</a:t>
            </a:r>
            <a:r>
              <a:rPr lang="pt-BR" dirty="0"/>
              <a:t> (preferência por reter títulos curtos ao invés de títulos longos)  ou nas expectativas sobre o valor futuro da taxa de juros só podem produzir variações na taxa de juros de longo-prazo. </a:t>
            </a:r>
          </a:p>
          <a:p>
            <a:pPr algn="just"/>
            <a:r>
              <a:rPr lang="pt-BR" dirty="0"/>
              <a:t>q</a:t>
            </a:r>
            <a:r>
              <a:rPr lang="pt-BR" baseline="-25000" dirty="0"/>
              <a:t>1 </a:t>
            </a:r>
            <a:r>
              <a:rPr lang="pt-BR" dirty="0"/>
              <a:t> depende do volume de substitutos disponíveis para a moeda. Como esses substitutos não estão sob o controle da </a:t>
            </a:r>
            <a:r>
              <a:rPr lang="pt-BR" i="1" dirty="0"/>
              <a:t>autoridade monetária</a:t>
            </a:r>
            <a:r>
              <a:rPr lang="pt-BR" dirty="0"/>
              <a:t>; a hipótese de moeda exógena tem validade limitada. </a:t>
            </a:r>
          </a:p>
          <a:p>
            <a:pPr algn="just"/>
            <a:r>
              <a:rPr lang="pt-BR" dirty="0"/>
              <a:t>Numa economia moderna deve-se tomar q</a:t>
            </a:r>
            <a:r>
              <a:rPr lang="pt-BR" baseline="-25000" dirty="0"/>
              <a:t>2</a:t>
            </a:r>
            <a:r>
              <a:rPr lang="pt-BR" dirty="0"/>
              <a:t> como dado pela política monetária e a quantidade de moeda em circulação determinada pela demanda de moeda por parte do público.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300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Relação entre a taxa curta e a taxa longa 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Consideremos um título que possui um certo prazo de maturidade (n anos). O rendimento na maturidade (Q) pode ser visto como uma função da taxa corrente de juros, das taxas de juros futuras esperadas ao longo do prazo de maturidade do título e do prêmio de risco o qual depende da incerteza a respeito dessas expectativas.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20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6720029"/>
              </p:ext>
            </p:extLst>
          </p:nvPr>
        </p:nvGraphicFramePr>
        <p:xfrm>
          <a:off x="395536" y="260648"/>
          <a:ext cx="8424936" cy="6264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Documento" r:id="rId3" imgW="5386812" imgH="3042885" progId="Word.Document.12">
                  <p:embed/>
                </p:oleObj>
              </mc:Choice>
              <mc:Fallback>
                <p:oleObj name="Documento" r:id="rId3" imgW="5386812" imgH="304288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260648"/>
                        <a:ext cx="8424936" cy="62646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8267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8941406"/>
              </p:ext>
            </p:extLst>
          </p:nvPr>
        </p:nvGraphicFramePr>
        <p:xfrm>
          <a:off x="179513" y="188640"/>
          <a:ext cx="8568952" cy="619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Documento" r:id="rId3" imgW="5386812" imgH="2268733" progId="Word.Document.12">
                  <p:embed/>
                </p:oleObj>
              </mc:Choice>
              <mc:Fallback>
                <p:oleObj name="Documento" r:id="rId3" imgW="5386812" imgH="226873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3" y="188640"/>
                        <a:ext cx="8568952" cy="6192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201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Relação entre a taxa curta e a taxa longa 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 err="1"/>
              <a:t>Kaldor</a:t>
            </a:r>
            <a:r>
              <a:rPr lang="pt-BR" dirty="0"/>
              <a:t>: “</a:t>
            </a:r>
            <a:r>
              <a:rPr lang="pt-BR" dirty="0" err="1"/>
              <a:t>Since</a:t>
            </a:r>
            <a:r>
              <a:rPr lang="pt-BR" dirty="0"/>
              <a:t> </a:t>
            </a:r>
            <a:r>
              <a:rPr lang="pt-BR" dirty="0" err="1"/>
              <a:t>expectations</a:t>
            </a:r>
            <a:r>
              <a:rPr lang="pt-BR" dirty="0"/>
              <a:t> are more </a:t>
            </a:r>
            <a:r>
              <a:rPr lang="pt-BR" dirty="0" err="1"/>
              <a:t>uncertain</a:t>
            </a:r>
            <a:r>
              <a:rPr lang="pt-BR" dirty="0"/>
              <a:t> for </a:t>
            </a:r>
            <a:r>
              <a:rPr lang="pt-BR" dirty="0" err="1"/>
              <a:t>the</a:t>
            </a:r>
            <a:r>
              <a:rPr lang="pt-BR" dirty="0"/>
              <a:t> more </a:t>
            </a:r>
            <a:r>
              <a:rPr lang="pt-BR" dirty="0" err="1"/>
              <a:t>distant</a:t>
            </a:r>
            <a:r>
              <a:rPr lang="pt-BR" dirty="0"/>
              <a:t> future </a:t>
            </a:r>
            <a:r>
              <a:rPr lang="pt-BR" dirty="0" err="1"/>
              <a:t>than</a:t>
            </a:r>
            <a:r>
              <a:rPr lang="pt-BR" dirty="0"/>
              <a:t> for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near</a:t>
            </a:r>
            <a:r>
              <a:rPr lang="pt-BR" dirty="0"/>
              <a:t> future,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risk</a:t>
            </a:r>
            <a:r>
              <a:rPr lang="pt-BR" dirty="0"/>
              <a:t> </a:t>
            </a:r>
            <a:r>
              <a:rPr lang="pt-BR" dirty="0" err="1"/>
              <a:t>premium</a:t>
            </a:r>
            <a:r>
              <a:rPr lang="pt-BR" dirty="0"/>
              <a:t>, </a:t>
            </a:r>
            <a:r>
              <a:rPr lang="pt-BR" dirty="0" err="1"/>
              <a:t>up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a point </a:t>
            </a:r>
            <a:r>
              <a:rPr lang="pt-BR" dirty="0" err="1"/>
              <a:t>at</a:t>
            </a:r>
            <a:r>
              <a:rPr lang="pt-BR" dirty="0"/>
              <a:t> </a:t>
            </a:r>
            <a:r>
              <a:rPr lang="pt-BR" dirty="0" err="1"/>
              <a:t>any</a:t>
            </a:r>
            <a:r>
              <a:rPr lang="pt-BR" dirty="0"/>
              <a:t> rate, </a:t>
            </a:r>
            <a:r>
              <a:rPr lang="pt-BR" dirty="0" err="1"/>
              <a:t>will</a:t>
            </a:r>
            <a:r>
              <a:rPr lang="pt-BR" dirty="0"/>
              <a:t> </a:t>
            </a:r>
            <a:r>
              <a:rPr lang="pt-BR" dirty="0" err="1"/>
              <a:t>tend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be</a:t>
            </a:r>
            <a:r>
              <a:rPr lang="pt-BR" dirty="0"/>
              <a:t> </a:t>
            </a:r>
            <a:r>
              <a:rPr lang="pt-BR" dirty="0" err="1"/>
              <a:t>all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higher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more </a:t>
            </a:r>
            <a:r>
              <a:rPr lang="pt-BR" dirty="0" err="1"/>
              <a:t>distant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future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which</a:t>
            </a:r>
            <a:r>
              <a:rPr lang="pt-BR" dirty="0"/>
              <a:t> it relates”</a:t>
            </a:r>
          </a:p>
          <a:p>
            <a:pPr algn="just"/>
            <a:r>
              <a:rPr lang="pt-BR" dirty="0"/>
              <a:t>Suponha que as taxas de juros esperadas ao longo do período de maturidade do título (10 anos) sejam iguais ao valor corrente da taxa de juros., ou seja, que: </a:t>
            </a:r>
          </a:p>
          <a:p>
            <a:endParaRPr lang="pt-BR" dirty="0"/>
          </a:p>
          <a:p>
            <a:endParaRPr lang="en-US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921803"/>
              </p:ext>
            </p:extLst>
          </p:nvPr>
        </p:nvGraphicFramePr>
        <p:xfrm>
          <a:off x="611560" y="5805264"/>
          <a:ext cx="8136904" cy="837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Documento" r:id="rId3" imgW="5386812" imgH="333531" progId="Word.Document.12">
                  <p:embed/>
                </p:oleObj>
              </mc:Choice>
              <mc:Fallback>
                <p:oleObj name="Documento" r:id="rId3" imgW="5386812" imgH="33353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560" y="5805264"/>
                        <a:ext cx="8136904" cy="8374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046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8141923"/>
              </p:ext>
            </p:extLst>
          </p:nvPr>
        </p:nvGraphicFramePr>
        <p:xfrm>
          <a:off x="467545" y="548680"/>
          <a:ext cx="8208912" cy="54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Documento" r:id="rId3" imgW="5396753" imgH="1828264" progId="Word.Document.12">
                  <p:embed/>
                </p:oleObj>
              </mc:Choice>
              <mc:Fallback>
                <p:oleObj name="Documento" r:id="rId3" imgW="5396753" imgH="182826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5" y="548680"/>
                        <a:ext cx="8208912" cy="540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194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Preferência pela Liquidez 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err="1"/>
              <a:t>Kaldor</a:t>
            </a:r>
            <a:r>
              <a:rPr lang="pt-BR" dirty="0"/>
              <a:t>: “The </a:t>
            </a:r>
            <a:r>
              <a:rPr lang="pt-BR" dirty="0" err="1"/>
              <a:t>second</a:t>
            </a:r>
            <a:r>
              <a:rPr lang="pt-BR" dirty="0"/>
              <a:t> </a:t>
            </a:r>
            <a:r>
              <a:rPr lang="pt-BR" dirty="0" err="1"/>
              <a:t>term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R.H.S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equation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nearest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Keynes´s</a:t>
            </a:r>
            <a:r>
              <a:rPr lang="pt-BR" dirty="0"/>
              <a:t> </a:t>
            </a:r>
            <a:r>
              <a:rPr lang="pt-BR" dirty="0" err="1"/>
              <a:t>liquidity</a:t>
            </a:r>
            <a:r>
              <a:rPr lang="pt-BR" dirty="0"/>
              <a:t> </a:t>
            </a:r>
            <a:r>
              <a:rPr lang="pt-BR" dirty="0" err="1"/>
              <a:t>preference</a:t>
            </a:r>
            <a:r>
              <a:rPr lang="pt-BR" dirty="0"/>
              <a:t> – i.e. it </a:t>
            </a:r>
            <a:r>
              <a:rPr lang="pt-BR" dirty="0" err="1"/>
              <a:t>measures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amount</a:t>
            </a:r>
            <a:r>
              <a:rPr lang="pt-BR" dirty="0"/>
              <a:t> </a:t>
            </a:r>
            <a:r>
              <a:rPr lang="pt-BR" dirty="0" err="1"/>
              <a:t>by</a:t>
            </a:r>
            <a:r>
              <a:rPr lang="pt-BR" dirty="0"/>
              <a:t> </a:t>
            </a:r>
            <a:r>
              <a:rPr lang="pt-BR" dirty="0" err="1"/>
              <a:t>which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yield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a </a:t>
            </a:r>
            <a:r>
              <a:rPr lang="pt-BR" dirty="0" err="1"/>
              <a:t>long-term</a:t>
            </a:r>
            <a:r>
              <a:rPr lang="pt-BR" dirty="0"/>
              <a:t> </a:t>
            </a:r>
            <a:r>
              <a:rPr lang="pt-BR" dirty="0" err="1"/>
              <a:t>bond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a </a:t>
            </a:r>
            <a:r>
              <a:rPr lang="pt-BR" dirty="0" err="1"/>
              <a:t>definite</a:t>
            </a:r>
            <a:r>
              <a:rPr lang="pt-BR" dirty="0"/>
              <a:t> </a:t>
            </a:r>
            <a:r>
              <a:rPr lang="pt-BR" dirty="0" err="1"/>
              <a:t>maturity</a:t>
            </a:r>
            <a:r>
              <a:rPr lang="pt-BR" dirty="0"/>
              <a:t> date </a:t>
            </a:r>
            <a:r>
              <a:rPr lang="pt-BR" dirty="0" err="1"/>
              <a:t>exceeds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short </a:t>
            </a:r>
            <a:r>
              <a:rPr lang="pt-BR" dirty="0" err="1"/>
              <a:t>term</a:t>
            </a:r>
            <a:r>
              <a:rPr lang="pt-BR" dirty="0"/>
              <a:t> rate </a:t>
            </a:r>
            <a:r>
              <a:rPr lang="pt-BR" dirty="0" err="1"/>
              <a:t>expected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rule</a:t>
            </a:r>
            <a:r>
              <a:rPr lang="pt-BR" dirty="0"/>
              <a:t> </a:t>
            </a:r>
            <a:r>
              <a:rPr lang="pt-BR" dirty="0" err="1"/>
              <a:t>during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currency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a </a:t>
            </a:r>
            <a:r>
              <a:rPr lang="pt-BR" dirty="0" err="1"/>
              <a:t>bond</a:t>
            </a:r>
            <a:r>
              <a:rPr lang="pt-BR" dirty="0"/>
              <a:t>” (p.66)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62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Taxa de juros normal 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/>
              <a:t>As taxas de juros de curto-prazo esperadas ao longo do prazo de maturidade do título só podem ser consideradas iguais ao valor corrente da taxa de juros de curto-prazo se e quando esta última for igual ao seu nível “normal” de longo-prazo. </a:t>
            </a:r>
          </a:p>
          <a:p>
            <a:pPr lvl="1" algn="just"/>
            <a:r>
              <a:rPr lang="pt-BR" dirty="0"/>
              <a:t>Nível normal da taxa de juros: Média de longo-prazo da taxa de juros de curto-prazo. </a:t>
            </a:r>
          </a:p>
          <a:p>
            <a:pPr lvl="1" algn="just"/>
            <a:r>
              <a:rPr lang="pt-BR" dirty="0"/>
              <a:t>Nesse caso a estrutura a termo da taxa de juros terá inclinação positiva.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638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Taxa própria de juros da moeda e dos demais ativos 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t-BR" dirty="0"/>
              <a:t>Como sabemos ou podemos afirmar que a taxa própria de juros da moeda governa as taxas próprias de juros dos demais ativos? </a:t>
            </a:r>
          </a:p>
          <a:p>
            <a:pPr algn="just"/>
            <a:r>
              <a:rPr lang="pt-BR" dirty="0" err="1"/>
              <a:t>Kaldor</a:t>
            </a:r>
            <a:r>
              <a:rPr lang="pt-BR" dirty="0"/>
              <a:t>” The </a:t>
            </a:r>
            <a:r>
              <a:rPr lang="pt-BR" dirty="0" err="1"/>
              <a:t>mechanism</a:t>
            </a:r>
            <a:r>
              <a:rPr lang="pt-BR" dirty="0"/>
              <a:t> </a:t>
            </a:r>
            <a:r>
              <a:rPr lang="pt-BR" dirty="0" err="1"/>
              <a:t>by</a:t>
            </a:r>
            <a:r>
              <a:rPr lang="pt-BR" dirty="0"/>
              <a:t> </a:t>
            </a:r>
            <a:r>
              <a:rPr lang="pt-BR" dirty="0" err="1"/>
              <a:t>which</a:t>
            </a:r>
            <a:r>
              <a:rPr lang="pt-BR" dirty="0"/>
              <a:t>, in </a:t>
            </a:r>
            <a:r>
              <a:rPr lang="pt-BR" dirty="0" err="1"/>
              <a:t>the</a:t>
            </a:r>
            <a:r>
              <a:rPr lang="pt-BR" dirty="0"/>
              <a:t> short </a:t>
            </a:r>
            <a:r>
              <a:rPr lang="pt-BR" dirty="0" err="1"/>
              <a:t>period</a:t>
            </a:r>
            <a:r>
              <a:rPr lang="pt-BR" dirty="0"/>
              <a:t>,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money</a:t>
            </a:r>
            <a:r>
              <a:rPr lang="pt-BR" dirty="0"/>
              <a:t> </a:t>
            </a:r>
            <a:r>
              <a:rPr lang="pt-BR" dirty="0" err="1"/>
              <a:t>yield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any</a:t>
            </a:r>
            <a:r>
              <a:rPr lang="pt-BR" dirty="0"/>
              <a:t> particular </a:t>
            </a:r>
            <a:r>
              <a:rPr lang="pt-BR" dirty="0" err="1"/>
              <a:t>asset</a:t>
            </a:r>
            <a:r>
              <a:rPr lang="pt-BR" dirty="0"/>
              <a:t> (</a:t>
            </a:r>
            <a:r>
              <a:rPr lang="pt-BR" dirty="0" err="1"/>
              <a:t>i.e</a:t>
            </a:r>
            <a:r>
              <a:rPr lang="pt-BR" dirty="0"/>
              <a:t> </a:t>
            </a:r>
            <a:r>
              <a:rPr lang="pt-BR" dirty="0" err="1"/>
              <a:t>own</a:t>
            </a:r>
            <a:r>
              <a:rPr lang="pt-BR" dirty="0"/>
              <a:t> rate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money</a:t>
            </a:r>
            <a:r>
              <a:rPr lang="pt-BR" dirty="0"/>
              <a:t> </a:t>
            </a:r>
            <a:r>
              <a:rPr lang="pt-BR" dirty="0" err="1"/>
              <a:t>interest</a:t>
            </a:r>
            <a:r>
              <a:rPr lang="pt-BR" dirty="0"/>
              <a:t>, </a:t>
            </a:r>
            <a:r>
              <a:rPr lang="pt-BR" dirty="0" err="1"/>
              <a:t>a+q-c-r</a:t>
            </a:r>
            <a:r>
              <a:rPr lang="pt-BR" dirty="0"/>
              <a:t>)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brought</a:t>
            </a:r>
            <a:r>
              <a:rPr lang="pt-BR" dirty="0"/>
              <a:t> </a:t>
            </a:r>
            <a:r>
              <a:rPr lang="pt-BR" dirty="0" err="1"/>
              <a:t>into</a:t>
            </a:r>
            <a:r>
              <a:rPr lang="pt-BR" dirty="0"/>
              <a:t> </a:t>
            </a:r>
            <a:r>
              <a:rPr lang="pt-BR" dirty="0" err="1"/>
              <a:t>equality</a:t>
            </a:r>
            <a:r>
              <a:rPr lang="pt-BR" dirty="0"/>
              <a:t> </a:t>
            </a:r>
            <a:r>
              <a:rPr lang="pt-BR" dirty="0" err="1"/>
              <a:t>with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general </a:t>
            </a:r>
            <a:r>
              <a:rPr lang="pt-BR" dirty="0" err="1"/>
              <a:t>level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money-interest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through</a:t>
            </a:r>
            <a:r>
              <a:rPr lang="pt-BR" dirty="0"/>
              <a:t> </a:t>
            </a:r>
            <a:r>
              <a:rPr lang="pt-BR" dirty="0" err="1"/>
              <a:t>variations</a:t>
            </a:r>
            <a:r>
              <a:rPr lang="pt-BR" dirty="0"/>
              <a:t> in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market-price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asset</a:t>
            </a:r>
            <a:r>
              <a:rPr lang="pt-BR" dirty="0"/>
              <a:t> in </a:t>
            </a:r>
            <a:r>
              <a:rPr lang="pt-BR" dirty="0" err="1"/>
              <a:t>terms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money</a:t>
            </a:r>
            <a:r>
              <a:rPr lang="pt-BR" dirty="0"/>
              <a:t> (a) </a:t>
            </a:r>
            <a:r>
              <a:rPr lang="pt-BR" dirty="0" err="1"/>
              <a:t>which</a:t>
            </a:r>
            <a:r>
              <a:rPr lang="pt-BR" dirty="0"/>
              <a:t> </a:t>
            </a:r>
            <a:r>
              <a:rPr lang="pt-BR" dirty="0" err="1"/>
              <a:t>first</a:t>
            </a:r>
            <a:r>
              <a:rPr lang="pt-BR" dirty="0"/>
              <a:t> balances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difference</a:t>
            </a:r>
            <a:r>
              <a:rPr lang="pt-BR" dirty="0"/>
              <a:t> </a:t>
            </a:r>
            <a:r>
              <a:rPr lang="pt-BR" dirty="0" err="1"/>
              <a:t>between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own</a:t>
            </a:r>
            <a:r>
              <a:rPr lang="pt-BR" dirty="0"/>
              <a:t>-rate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own-interest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</a:t>
            </a:r>
            <a:r>
              <a:rPr lang="pt-BR" dirty="0" err="1"/>
              <a:t>asset</a:t>
            </a:r>
            <a:r>
              <a:rPr lang="pt-BR" dirty="0"/>
              <a:t> (q-c-r)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own</a:t>
            </a:r>
            <a:r>
              <a:rPr lang="pt-BR" dirty="0"/>
              <a:t> rates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other</a:t>
            </a:r>
            <a:r>
              <a:rPr lang="pt-BR" dirty="0"/>
              <a:t> </a:t>
            </a:r>
            <a:r>
              <a:rPr lang="pt-BR" dirty="0" err="1"/>
              <a:t>assets</a:t>
            </a:r>
            <a:r>
              <a:rPr lang="pt-BR" dirty="0"/>
              <a:t>”. </a:t>
            </a:r>
          </a:p>
          <a:p>
            <a:pPr algn="just"/>
            <a:r>
              <a:rPr lang="pt-BR" dirty="0"/>
              <a:t>Para que esse mecanismo funcione é necessário que o preço esperado do ativo permaneça constante: </a:t>
            </a:r>
          </a:p>
          <a:p>
            <a:pPr algn="just"/>
            <a:r>
              <a:rPr lang="pt-BR" dirty="0" err="1"/>
              <a:t>Kaldor</a:t>
            </a:r>
            <a:r>
              <a:rPr lang="pt-BR" dirty="0"/>
              <a:t>: “The </a:t>
            </a:r>
            <a:r>
              <a:rPr lang="pt-BR" dirty="0" err="1"/>
              <a:t>assumption</a:t>
            </a:r>
            <a:r>
              <a:rPr lang="pt-BR" dirty="0"/>
              <a:t> </a:t>
            </a:r>
            <a:r>
              <a:rPr lang="pt-BR" dirty="0" err="1"/>
              <a:t>which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implicit</a:t>
            </a:r>
            <a:r>
              <a:rPr lang="pt-BR" dirty="0"/>
              <a:t> in </a:t>
            </a:r>
            <a:r>
              <a:rPr lang="pt-BR" dirty="0" err="1"/>
              <a:t>Keynes´s</a:t>
            </a:r>
            <a:r>
              <a:rPr lang="pt-BR" dirty="0"/>
              <a:t> </a:t>
            </a:r>
            <a:r>
              <a:rPr lang="pt-BR" dirty="0" err="1"/>
              <a:t>analysis</a:t>
            </a:r>
            <a:r>
              <a:rPr lang="pt-BR" dirty="0"/>
              <a:t>, </a:t>
            </a:r>
            <a:r>
              <a:rPr lang="pt-BR" dirty="0" err="1"/>
              <a:t>but</a:t>
            </a:r>
            <a:r>
              <a:rPr lang="pt-BR" dirty="0"/>
              <a:t> </a:t>
            </a:r>
            <a:r>
              <a:rPr lang="pt-BR" dirty="0" err="1"/>
              <a:t>which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not</a:t>
            </a:r>
            <a:r>
              <a:rPr lang="pt-BR" dirty="0"/>
              <a:t>, I </a:t>
            </a:r>
            <a:r>
              <a:rPr lang="pt-BR" dirty="0" err="1"/>
              <a:t>believe</a:t>
            </a:r>
            <a:r>
              <a:rPr lang="pt-BR" dirty="0"/>
              <a:t>, </a:t>
            </a:r>
            <a:r>
              <a:rPr lang="pt-BR" dirty="0" err="1"/>
              <a:t>anywhere</a:t>
            </a:r>
            <a:r>
              <a:rPr lang="pt-BR" dirty="0"/>
              <a:t> </a:t>
            </a:r>
            <a:r>
              <a:rPr lang="pt-BR" dirty="0" err="1"/>
              <a:t>explicitly</a:t>
            </a:r>
            <a:r>
              <a:rPr lang="pt-BR" dirty="0"/>
              <a:t> </a:t>
            </a:r>
            <a:r>
              <a:rPr lang="pt-BR" dirty="0" err="1"/>
              <a:t>stated</a:t>
            </a:r>
            <a:r>
              <a:rPr lang="pt-BR" dirty="0"/>
              <a:t>,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for </a:t>
            </a:r>
            <a:r>
              <a:rPr lang="pt-BR" dirty="0" err="1"/>
              <a:t>reproducible</a:t>
            </a:r>
            <a:r>
              <a:rPr lang="pt-BR" dirty="0"/>
              <a:t> </a:t>
            </a:r>
            <a:r>
              <a:rPr lang="pt-BR" dirty="0" err="1"/>
              <a:t>assets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´</a:t>
            </a:r>
            <a:r>
              <a:rPr lang="pt-BR" dirty="0" err="1"/>
              <a:t>expected</a:t>
            </a:r>
            <a:r>
              <a:rPr lang="pt-BR" dirty="0"/>
              <a:t> </a:t>
            </a:r>
            <a:r>
              <a:rPr lang="pt-BR" dirty="0" err="1"/>
              <a:t>price</a:t>
            </a:r>
            <a:r>
              <a:rPr lang="pt-BR" dirty="0"/>
              <a:t>´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tied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long-run</a:t>
            </a:r>
            <a:r>
              <a:rPr lang="pt-BR" dirty="0"/>
              <a:t> </a:t>
            </a:r>
            <a:r>
              <a:rPr lang="pt-BR" dirty="0" err="1"/>
              <a:t>supply</a:t>
            </a:r>
            <a:r>
              <a:rPr lang="pt-BR" dirty="0"/>
              <a:t> </a:t>
            </a:r>
            <a:r>
              <a:rPr lang="pt-BR" dirty="0" err="1"/>
              <a:t>price</a:t>
            </a:r>
            <a:r>
              <a:rPr lang="pt-BR" dirty="0"/>
              <a:t>” (p.69)</a:t>
            </a:r>
          </a:p>
          <a:p>
            <a:pPr algn="just"/>
            <a:r>
              <a:rPr lang="pt-BR" dirty="0"/>
              <a:t>Se a&gt;0 então EP = SP &gt; CP, logo o ativo não pode ser produzido (onde SP é o preço de oferta do ativo). </a:t>
            </a:r>
          </a:p>
          <a:p>
            <a:pPr lvl="1" algn="just"/>
            <a:r>
              <a:rPr lang="pt-BR" dirty="0"/>
              <a:t>Ativos cuja taxa própria de juros cai abaixo da taxa própria de juros  da moeda não podem mais ser produzidos.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71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Taxa própria de juros da moeda e dos demais ativos 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O nível geral de taxas próprias de juros em termos da moeda é determinado pela taxa própria de juros dentro de todo o espectro de ativos cuja taxa própria de juros monetária não pode variar relativamente a sua taxa própria de juros. </a:t>
            </a:r>
          </a:p>
          <a:p>
            <a:pPr lvl="1" algn="just"/>
            <a:r>
              <a:rPr lang="pt-BR" dirty="0"/>
              <a:t>Se as expectativas forem inelásticas, então esse ativo é a moeda.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309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Capítulo 17 da Teoria Geral 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Questão central: Por que a taxa monetária de juros desempenha um papel crítico de fixar o padrão ao qual o rendimento de todos os demais?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19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Conceitos básicos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200" dirty="0"/>
              <a:t>Taxa própria de juros : é o retorno, medido em termos de uma mercadoria, do empréstimo dessa mesma mercadoria ou ativo. </a:t>
            </a:r>
          </a:p>
          <a:p>
            <a:pPr lvl="1" algn="just"/>
            <a:r>
              <a:rPr lang="pt-BR" sz="2200" dirty="0"/>
              <a:t>É a quantidade de uma mercadoria que pode ser comprada a termo (ou no mercado futuro) em troca de uma certa quantidade da mesma mercadoria vendida no mercado à vista. </a:t>
            </a:r>
          </a:p>
          <a:p>
            <a:pPr algn="just"/>
            <a:r>
              <a:rPr lang="pt-BR" sz="2200" dirty="0"/>
              <a:t>Taxa própria de juros em termos monetários: É a taxa própria de juros de uma mercadoria ou ativo corrigida pela apreciação (ou depreciação) do ativo em termos monetários. </a:t>
            </a:r>
          </a:p>
          <a:p>
            <a:pPr algn="just"/>
            <a:r>
              <a:rPr lang="pt-BR" sz="2200" dirty="0"/>
              <a:t>Eficiência marginal do ativo: É o retorno do ativo medido com relação ao seu custo de produção. </a:t>
            </a:r>
          </a:p>
          <a:p>
            <a:pPr algn="just"/>
            <a:r>
              <a:rPr lang="pt-BR" sz="2200" dirty="0"/>
              <a:t>As taxas monetárias de retorno de todos os ativos tem que ser iguais. </a:t>
            </a:r>
          </a:p>
        </p:txBody>
      </p:sp>
    </p:spTree>
    <p:extLst>
      <p:ext uri="{BB962C8B-B14F-4D97-AF65-F5344CB8AC3E}">
        <p14:creationId xmlns:p14="http://schemas.microsoft.com/office/powerpoint/2010/main" val="2659353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3033501"/>
              </p:ext>
            </p:extLst>
          </p:nvPr>
        </p:nvGraphicFramePr>
        <p:xfrm>
          <a:off x="179513" y="116632"/>
          <a:ext cx="8496944" cy="6624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ocumento" r:id="rId3" imgW="5386812" imgH="5507049" progId="Word.Document.12">
                  <p:embed/>
                </p:oleObj>
              </mc:Choice>
              <mc:Fallback>
                <p:oleObj name="Documento" r:id="rId3" imgW="5386812" imgH="550704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3" y="116632"/>
                        <a:ext cx="8496944" cy="66247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826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Taxa própria de juros 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dirty="0"/>
              <a:t>Keynes diferenciou entre o rendimento do ativo medido em termos de si mesmo (q), o custo de carregamento do ativo (c), e a “conveniência potencial” ou segurança advindas do poder de dispor do ativo, o que ele denominou de “prêmio de liquidez”. </a:t>
            </a:r>
          </a:p>
          <a:p>
            <a:pPr algn="just"/>
            <a:r>
              <a:rPr lang="pt-BR" dirty="0" err="1"/>
              <a:t>Kaldor</a:t>
            </a:r>
            <a:r>
              <a:rPr lang="pt-BR" dirty="0"/>
              <a:t>: “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our</a:t>
            </a:r>
            <a:r>
              <a:rPr lang="pt-BR" dirty="0"/>
              <a:t> </a:t>
            </a:r>
            <a:r>
              <a:rPr lang="pt-BR" dirty="0" err="1"/>
              <a:t>own</a:t>
            </a:r>
            <a:r>
              <a:rPr lang="pt-BR" dirty="0"/>
              <a:t> </a:t>
            </a:r>
            <a:r>
              <a:rPr lang="pt-BR" dirty="0" err="1"/>
              <a:t>reasoning</a:t>
            </a:r>
            <a:r>
              <a:rPr lang="pt-BR" dirty="0"/>
              <a:t>,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latter</a:t>
            </a:r>
            <a:r>
              <a:rPr lang="pt-BR" dirty="0"/>
              <a:t> </a:t>
            </a:r>
            <a:r>
              <a:rPr lang="pt-BR" dirty="0" err="1"/>
              <a:t>notion</a:t>
            </a:r>
            <a:r>
              <a:rPr lang="pt-BR" dirty="0"/>
              <a:t> </a:t>
            </a:r>
            <a:r>
              <a:rPr lang="pt-BR" dirty="0" err="1"/>
              <a:t>may</a:t>
            </a:r>
            <a:r>
              <a:rPr lang="pt-BR" dirty="0"/>
              <a:t> </a:t>
            </a:r>
            <a:r>
              <a:rPr lang="pt-BR" dirty="0" err="1"/>
              <a:t>be</a:t>
            </a:r>
            <a:r>
              <a:rPr lang="pt-BR" dirty="0"/>
              <a:t> more </a:t>
            </a:r>
            <a:r>
              <a:rPr lang="pt-BR" dirty="0" err="1"/>
              <a:t>conveniently</a:t>
            </a:r>
            <a:r>
              <a:rPr lang="pt-BR" dirty="0"/>
              <a:t> </a:t>
            </a:r>
            <a:r>
              <a:rPr lang="pt-BR" dirty="0" err="1"/>
              <a:t>treated</a:t>
            </a:r>
            <a:r>
              <a:rPr lang="pt-BR" dirty="0"/>
              <a:t> as </a:t>
            </a:r>
            <a:r>
              <a:rPr lang="pt-BR" dirty="0" err="1"/>
              <a:t>simply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negative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risk</a:t>
            </a:r>
            <a:r>
              <a:rPr lang="pt-BR" dirty="0"/>
              <a:t> </a:t>
            </a:r>
            <a:r>
              <a:rPr lang="pt-BR" dirty="0" err="1"/>
              <a:t>premium</a:t>
            </a:r>
            <a:r>
              <a:rPr lang="pt-BR" dirty="0"/>
              <a:t> (r) – in </a:t>
            </a:r>
            <a:r>
              <a:rPr lang="pt-BR" dirty="0" err="1"/>
              <a:t>other</a:t>
            </a:r>
            <a:r>
              <a:rPr lang="pt-BR" dirty="0"/>
              <a:t> </a:t>
            </a:r>
            <a:r>
              <a:rPr lang="pt-BR" dirty="0" err="1"/>
              <a:t>words</a:t>
            </a:r>
            <a:r>
              <a:rPr lang="pt-BR" dirty="0"/>
              <a:t>, </a:t>
            </a:r>
            <a:r>
              <a:rPr lang="pt-BR" dirty="0" err="1"/>
              <a:t>instead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regarding</a:t>
            </a:r>
            <a:r>
              <a:rPr lang="pt-BR" dirty="0"/>
              <a:t> </a:t>
            </a:r>
            <a:r>
              <a:rPr lang="pt-BR" dirty="0" err="1"/>
              <a:t>liquidity</a:t>
            </a:r>
            <a:r>
              <a:rPr lang="pt-BR" dirty="0"/>
              <a:t> as na </a:t>
            </a:r>
            <a:r>
              <a:rPr lang="pt-BR" dirty="0" err="1"/>
              <a:t>addition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yield</a:t>
            </a:r>
            <a:r>
              <a:rPr lang="pt-BR" dirty="0"/>
              <a:t>, </a:t>
            </a:r>
            <a:r>
              <a:rPr lang="pt-BR" dirty="0" err="1"/>
              <a:t>we</a:t>
            </a:r>
            <a:r>
              <a:rPr lang="pt-BR" dirty="0"/>
              <a:t> </a:t>
            </a:r>
            <a:r>
              <a:rPr lang="pt-BR" dirty="0" err="1"/>
              <a:t>shall</a:t>
            </a:r>
            <a:r>
              <a:rPr lang="pt-BR" dirty="0"/>
              <a:t> </a:t>
            </a:r>
            <a:r>
              <a:rPr lang="pt-BR" dirty="0" err="1"/>
              <a:t>represent</a:t>
            </a:r>
            <a:r>
              <a:rPr lang="pt-BR" dirty="0"/>
              <a:t> it as a </a:t>
            </a:r>
            <a:r>
              <a:rPr lang="pt-BR" dirty="0" err="1"/>
              <a:t>deduction</a:t>
            </a:r>
            <a:r>
              <a:rPr lang="pt-BR" dirty="0"/>
              <a:t> </a:t>
            </a:r>
            <a:r>
              <a:rPr lang="pt-BR" dirty="0" err="1"/>
              <a:t>from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yields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these</a:t>
            </a:r>
            <a:r>
              <a:rPr lang="pt-BR" dirty="0"/>
              <a:t> </a:t>
            </a:r>
            <a:r>
              <a:rPr lang="pt-BR" dirty="0" err="1"/>
              <a:t>assets</a:t>
            </a:r>
            <a:r>
              <a:rPr lang="pt-BR" dirty="0"/>
              <a:t> </a:t>
            </a:r>
            <a:r>
              <a:rPr lang="pt-BR" dirty="0" err="1"/>
              <a:t>which</a:t>
            </a:r>
            <a:r>
              <a:rPr lang="pt-BR" dirty="0"/>
              <a:t>,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account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uncertainty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future </a:t>
            </a:r>
            <a:r>
              <a:rPr lang="pt-BR" dirty="0" err="1"/>
              <a:t>value</a:t>
            </a:r>
            <a:r>
              <a:rPr lang="pt-BR" dirty="0"/>
              <a:t> (</a:t>
            </a:r>
            <a:r>
              <a:rPr lang="pt-BR" dirty="0" err="1"/>
              <a:t>or</a:t>
            </a:r>
            <a:r>
              <a:rPr lang="pt-BR" dirty="0"/>
              <a:t> </a:t>
            </a:r>
            <a:r>
              <a:rPr lang="pt-BR" dirty="0" err="1"/>
              <a:t>return</a:t>
            </a:r>
            <a:r>
              <a:rPr lang="pt-BR" dirty="0"/>
              <a:t>) in </a:t>
            </a:r>
            <a:r>
              <a:rPr lang="pt-BR" dirty="0" err="1"/>
              <a:t>terms</a:t>
            </a:r>
            <a:r>
              <a:rPr lang="pt-BR" dirty="0"/>
              <a:t> </a:t>
            </a:r>
            <a:r>
              <a:rPr lang="pt-BR" dirty="0" err="1"/>
              <a:t>od</a:t>
            </a:r>
            <a:r>
              <a:rPr lang="pt-BR" dirty="0"/>
              <a:t> </a:t>
            </a:r>
            <a:r>
              <a:rPr lang="pt-BR" dirty="0" err="1"/>
              <a:t>money</a:t>
            </a:r>
            <a:r>
              <a:rPr lang="pt-BR" dirty="0"/>
              <a:t>, </a:t>
            </a:r>
            <a:r>
              <a:rPr lang="pt-BR" dirty="0" err="1"/>
              <a:t>or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account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their</a:t>
            </a:r>
            <a:r>
              <a:rPr lang="pt-BR" dirty="0"/>
              <a:t> </a:t>
            </a:r>
            <a:r>
              <a:rPr lang="pt-BR" dirty="0" err="1"/>
              <a:t>imperfect</a:t>
            </a:r>
            <a:r>
              <a:rPr lang="pt-BR" dirty="0"/>
              <a:t> </a:t>
            </a:r>
            <a:r>
              <a:rPr lang="pt-BR" dirty="0" err="1"/>
              <a:t>marketbility</a:t>
            </a:r>
            <a:r>
              <a:rPr lang="pt-BR" dirty="0"/>
              <a:t>, </a:t>
            </a:r>
            <a:r>
              <a:rPr lang="pt-BR" dirty="0" err="1"/>
              <a:t>carry</a:t>
            </a:r>
            <a:r>
              <a:rPr lang="pt-BR" dirty="0"/>
              <a:t> </a:t>
            </a:r>
            <a:r>
              <a:rPr lang="pt-BR" dirty="0" err="1"/>
              <a:t>risk</a:t>
            </a:r>
            <a:r>
              <a:rPr lang="pt-BR" dirty="0"/>
              <a:t> </a:t>
            </a:r>
            <a:r>
              <a:rPr lang="pt-BR" dirty="0" err="1"/>
              <a:t>premium</a:t>
            </a:r>
            <a:r>
              <a:rPr lang="pt-BR" dirty="0"/>
              <a:t> for </a:t>
            </a:r>
            <a:r>
              <a:rPr lang="pt-BR" dirty="0" err="1"/>
              <a:t>which</a:t>
            </a:r>
            <a:r>
              <a:rPr lang="pt-BR" dirty="0"/>
              <a:t> </a:t>
            </a:r>
            <a:r>
              <a:rPr lang="pt-BR" dirty="0" err="1"/>
              <a:t>this</a:t>
            </a:r>
            <a:r>
              <a:rPr lang="pt-BR" dirty="0"/>
              <a:t> </a:t>
            </a:r>
            <a:r>
              <a:rPr lang="pt-BR" dirty="0" err="1"/>
              <a:t>yield</a:t>
            </a:r>
            <a:r>
              <a:rPr lang="pt-BR" dirty="0"/>
              <a:t> must </a:t>
            </a:r>
            <a:r>
              <a:rPr lang="pt-BR" dirty="0" err="1"/>
              <a:t>compensate</a:t>
            </a:r>
            <a:r>
              <a:rPr lang="pt-BR" dirty="0"/>
              <a:t>” (p.60).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0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Crítica ao método 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dirty="0"/>
              <a:t>O “risco de iliquidez” agrega dois conceitos diferentes, a saber: a iliquidez propriamente dita (que consiste na “</a:t>
            </a:r>
            <a:r>
              <a:rPr lang="pt-BR" dirty="0" err="1"/>
              <a:t>vendabilidade</a:t>
            </a:r>
            <a:r>
              <a:rPr lang="pt-BR" dirty="0"/>
              <a:t>” imperfeita do ativo) e a incerteza a respeito do retorno futuro do ativo (risco do tomador e risco do emprestador). </a:t>
            </a:r>
          </a:p>
          <a:p>
            <a:pPr algn="just"/>
            <a:r>
              <a:rPr lang="pt-BR" dirty="0"/>
              <a:t>A taxa própria de juros de um ativo medido em termos de si mesmo será data por (</a:t>
            </a:r>
            <a:r>
              <a:rPr lang="pt-BR" dirty="0" err="1"/>
              <a:t>q</a:t>
            </a:r>
            <a:r>
              <a:rPr lang="pt-BR" baseline="-25000" dirty="0" err="1"/>
              <a:t>n</a:t>
            </a:r>
            <a:r>
              <a:rPr lang="pt-BR" dirty="0"/>
              <a:t> – </a:t>
            </a:r>
            <a:r>
              <a:rPr lang="pt-BR" dirty="0" err="1"/>
              <a:t>c</a:t>
            </a:r>
            <a:r>
              <a:rPr lang="pt-BR" baseline="-25000" dirty="0" err="1"/>
              <a:t>n</a:t>
            </a:r>
            <a:r>
              <a:rPr lang="pt-BR" dirty="0"/>
              <a:t> – </a:t>
            </a:r>
            <a:r>
              <a:rPr lang="pt-BR" dirty="0" err="1"/>
              <a:t>r</a:t>
            </a:r>
            <a:r>
              <a:rPr lang="pt-BR" baseline="-25000" dirty="0" err="1"/>
              <a:t>n</a:t>
            </a:r>
            <a:r>
              <a:rPr lang="pt-BR" dirty="0"/>
              <a:t>); ao passo que a taxa própria de juros em termos monetários é dada por (</a:t>
            </a:r>
            <a:r>
              <a:rPr lang="pt-BR" dirty="0" err="1"/>
              <a:t>q</a:t>
            </a:r>
            <a:r>
              <a:rPr lang="pt-BR" baseline="-25000" dirty="0" err="1"/>
              <a:t>n</a:t>
            </a:r>
            <a:r>
              <a:rPr lang="pt-BR" dirty="0"/>
              <a:t> – </a:t>
            </a:r>
            <a:r>
              <a:rPr lang="pt-BR" dirty="0" err="1"/>
              <a:t>c</a:t>
            </a:r>
            <a:r>
              <a:rPr lang="pt-BR" baseline="-25000" dirty="0" err="1"/>
              <a:t>n</a:t>
            </a:r>
            <a:r>
              <a:rPr lang="pt-BR" dirty="0"/>
              <a:t> – </a:t>
            </a:r>
            <a:r>
              <a:rPr lang="pt-BR" dirty="0" err="1"/>
              <a:t>r</a:t>
            </a:r>
            <a:r>
              <a:rPr lang="pt-BR" baseline="-25000" dirty="0" err="1"/>
              <a:t>n</a:t>
            </a:r>
            <a:r>
              <a:rPr lang="pt-BR" baseline="-25000" dirty="0"/>
              <a:t> </a:t>
            </a:r>
            <a:r>
              <a:rPr lang="pt-BR" dirty="0"/>
              <a:t>+ </a:t>
            </a:r>
            <a:r>
              <a:rPr lang="pt-BR" dirty="0" err="1"/>
              <a:t>a</a:t>
            </a:r>
            <a:r>
              <a:rPr lang="pt-BR" baseline="-25000" dirty="0" err="1"/>
              <a:t>n</a:t>
            </a:r>
            <a:r>
              <a:rPr lang="pt-BR" dirty="0"/>
              <a:t>); onde na = (EP – CP)/CP. </a:t>
            </a:r>
          </a:p>
          <a:p>
            <a:pPr lvl="1" algn="just"/>
            <a:r>
              <a:rPr lang="pt-BR" dirty="0"/>
              <a:t>EP é o preço esperado de venda do ativo </a:t>
            </a:r>
          </a:p>
          <a:p>
            <a:pPr lvl="1" algn="just"/>
            <a:r>
              <a:rPr lang="pt-BR" dirty="0"/>
              <a:t>CP é o preço do ativo no mercado a vista </a:t>
            </a:r>
          </a:p>
          <a:p>
            <a:pPr algn="just"/>
            <a:r>
              <a:rPr lang="pt-BR" dirty="0"/>
              <a:t>A condição de equilíbrio de portfólio é dada por : </a:t>
            </a:r>
          </a:p>
          <a:p>
            <a:pPr algn="just"/>
            <a:r>
              <a:rPr lang="pt-BR" dirty="0"/>
              <a:t>(q</a:t>
            </a:r>
            <a:r>
              <a:rPr lang="pt-BR" baseline="-25000" dirty="0"/>
              <a:t>1</a:t>
            </a:r>
            <a:r>
              <a:rPr lang="pt-BR" dirty="0"/>
              <a:t> – c</a:t>
            </a:r>
            <a:r>
              <a:rPr lang="pt-BR" baseline="-25000" dirty="0"/>
              <a:t>1</a:t>
            </a:r>
            <a:r>
              <a:rPr lang="pt-BR" dirty="0"/>
              <a:t> – r</a:t>
            </a:r>
            <a:r>
              <a:rPr lang="pt-BR" baseline="-25000" dirty="0"/>
              <a:t>1 </a:t>
            </a:r>
            <a:r>
              <a:rPr lang="pt-BR" dirty="0"/>
              <a:t>+ a</a:t>
            </a:r>
            <a:r>
              <a:rPr lang="pt-BR" baseline="-25000" dirty="0"/>
              <a:t>1</a:t>
            </a:r>
            <a:r>
              <a:rPr lang="pt-BR" dirty="0"/>
              <a:t>) = (q</a:t>
            </a:r>
            <a:r>
              <a:rPr lang="pt-BR" baseline="-25000" dirty="0"/>
              <a:t>2</a:t>
            </a:r>
            <a:r>
              <a:rPr lang="pt-BR" dirty="0"/>
              <a:t> – c</a:t>
            </a:r>
            <a:r>
              <a:rPr lang="pt-BR" baseline="-25000" dirty="0"/>
              <a:t>2</a:t>
            </a:r>
            <a:r>
              <a:rPr lang="pt-BR" dirty="0"/>
              <a:t> – r</a:t>
            </a:r>
            <a:r>
              <a:rPr lang="pt-BR" baseline="-25000" dirty="0"/>
              <a:t>2 </a:t>
            </a:r>
            <a:r>
              <a:rPr lang="pt-BR" dirty="0"/>
              <a:t>+ a</a:t>
            </a:r>
            <a:r>
              <a:rPr lang="pt-BR" baseline="-25000" dirty="0"/>
              <a:t>2</a:t>
            </a:r>
            <a:r>
              <a:rPr lang="pt-BR" dirty="0"/>
              <a:t>) = ...= (</a:t>
            </a:r>
            <a:r>
              <a:rPr lang="pt-BR" dirty="0" err="1"/>
              <a:t>q</a:t>
            </a:r>
            <a:r>
              <a:rPr lang="pt-BR" baseline="-25000" dirty="0" err="1"/>
              <a:t>n</a:t>
            </a:r>
            <a:r>
              <a:rPr lang="pt-BR" dirty="0"/>
              <a:t> – </a:t>
            </a:r>
            <a:r>
              <a:rPr lang="pt-BR" dirty="0" err="1"/>
              <a:t>c</a:t>
            </a:r>
            <a:r>
              <a:rPr lang="pt-BR" baseline="-25000" dirty="0" err="1"/>
              <a:t>n</a:t>
            </a:r>
            <a:r>
              <a:rPr lang="pt-BR" dirty="0"/>
              <a:t> – </a:t>
            </a:r>
            <a:r>
              <a:rPr lang="pt-BR" dirty="0" err="1"/>
              <a:t>r</a:t>
            </a:r>
            <a:r>
              <a:rPr lang="pt-BR" baseline="-25000" dirty="0" err="1"/>
              <a:t>n</a:t>
            </a:r>
            <a:r>
              <a:rPr lang="pt-BR" baseline="-25000" dirty="0"/>
              <a:t> </a:t>
            </a:r>
            <a:r>
              <a:rPr lang="pt-BR" dirty="0"/>
              <a:t>+ </a:t>
            </a:r>
            <a:r>
              <a:rPr lang="pt-BR" dirty="0" err="1"/>
              <a:t>a</a:t>
            </a:r>
            <a:r>
              <a:rPr lang="pt-BR" baseline="-25000" dirty="0" err="1"/>
              <a:t>n</a:t>
            </a:r>
            <a:r>
              <a:rPr lang="pt-BR" dirty="0"/>
              <a:t>); </a:t>
            </a:r>
          </a:p>
          <a:p>
            <a:pPr lvl="1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59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Equilíbrio de Portfólio 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dirty="0"/>
              <a:t>Essa igualdade é assegurada de forma contínua, no curto-período, pela variação do preço do ativo no mercado a vista com relação ao preço esperado do ativo (ou do preço para entrega futura), preenchendo assim o hiato entre as taxas próprias de juros. </a:t>
            </a:r>
          </a:p>
          <a:p>
            <a:pPr algn="just"/>
            <a:r>
              <a:rPr lang="pt-BR" dirty="0"/>
              <a:t>No longo-período, a divergência entre a eficiência marginal do ativo e sua taxa própria de juros faz com que a taxa de produção dos ativos varie, o que leva a uma variação da taxa própria de juros do mesmo. </a:t>
            </a:r>
          </a:p>
          <a:p>
            <a:pPr algn="just"/>
            <a:r>
              <a:rPr lang="pt-BR" dirty="0"/>
              <a:t>No equilíbrio de longo-período temos que a</a:t>
            </a:r>
            <a:r>
              <a:rPr lang="pt-BR" baseline="-25000" dirty="0"/>
              <a:t>i</a:t>
            </a:r>
            <a:r>
              <a:rPr lang="pt-BR" dirty="0"/>
              <a:t> = 0 para todos os ativos e o montante e a composição dos ativos é tal que as suas taxas próprias de juros são iguais.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612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Moeda e Taxa de Juros  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BR" dirty="0"/>
              <a:t>A moeda é um dos diversos ativos de uma economia. </a:t>
            </a:r>
          </a:p>
          <a:p>
            <a:pPr algn="just"/>
            <a:r>
              <a:rPr lang="pt-BR" dirty="0"/>
              <a:t>No caso da moeda temos que: (c</a:t>
            </a:r>
            <a:r>
              <a:rPr lang="pt-BR" baseline="-25000" dirty="0"/>
              <a:t>m</a:t>
            </a:r>
            <a:r>
              <a:rPr lang="pt-BR" dirty="0"/>
              <a:t> = </a:t>
            </a:r>
            <a:r>
              <a:rPr lang="pt-BR" dirty="0" err="1"/>
              <a:t>r</a:t>
            </a:r>
            <a:r>
              <a:rPr lang="pt-BR" baseline="-25000" dirty="0" err="1"/>
              <a:t>m</a:t>
            </a:r>
            <a:r>
              <a:rPr lang="pt-BR" baseline="-25000" dirty="0"/>
              <a:t> =</a:t>
            </a:r>
            <a:r>
              <a:rPr lang="pt-BR" dirty="0"/>
              <a:t> </a:t>
            </a:r>
            <a:r>
              <a:rPr lang="pt-BR" dirty="0" err="1"/>
              <a:t>a</a:t>
            </a:r>
            <a:r>
              <a:rPr lang="pt-BR" baseline="-25000" dirty="0" err="1"/>
              <a:t>m</a:t>
            </a:r>
            <a:r>
              <a:rPr lang="pt-BR" dirty="0"/>
              <a:t> = 0). </a:t>
            </a:r>
          </a:p>
          <a:p>
            <a:pPr algn="just"/>
            <a:r>
              <a:rPr lang="pt-BR" dirty="0"/>
              <a:t>A taxa própria de juros da moeda é igual a </a:t>
            </a:r>
            <a:r>
              <a:rPr lang="pt-BR" dirty="0" err="1"/>
              <a:t>q</a:t>
            </a:r>
            <a:r>
              <a:rPr lang="pt-BR" baseline="-25000" dirty="0" err="1"/>
              <a:t>m</a:t>
            </a:r>
            <a:endParaRPr lang="pt-BR" dirty="0"/>
          </a:p>
          <a:p>
            <a:pPr algn="just"/>
            <a:r>
              <a:rPr lang="pt-BR" dirty="0" err="1"/>
              <a:t>Kaldor</a:t>
            </a:r>
            <a:r>
              <a:rPr lang="pt-BR" dirty="0"/>
              <a:t>: “In </a:t>
            </a:r>
            <a:r>
              <a:rPr lang="pt-BR" dirty="0" err="1"/>
              <a:t>the</a:t>
            </a:r>
            <a:r>
              <a:rPr lang="pt-BR" dirty="0"/>
              <a:t> case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money</a:t>
            </a:r>
            <a:r>
              <a:rPr lang="pt-BR" dirty="0"/>
              <a:t>, a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always</a:t>
            </a:r>
            <a:r>
              <a:rPr lang="pt-BR" dirty="0"/>
              <a:t> zero, </a:t>
            </a:r>
            <a:r>
              <a:rPr lang="pt-BR" dirty="0" err="1"/>
              <a:t>since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value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money</a:t>
            </a:r>
            <a:r>
              <a:rPr lang="pt-BR" dirty="0"/>
              <a:t> </a:t>
            </a:r>
            <a:r>
              <a:rPr lang="pt-BR" dirty="0" err="1"/>
              <a:t>cannot</a:t>
            </a:r>
            <a:r>
              <a:rPr lang="pt-BR" dirty="0"/>
              <a:t> </a:t>
            </a:r>
            <a:r>
              <a:rPr lang="pt-BR" dirty="0" err="1"/>
              <a:t>change</a:t>
            </a:r>
            <a:r>
              <a:rPr lang="pt-BR" dirty="0"/>
              <a:t> in </a:t>
            </a:r>
            <a:r>
              <a:rPr lang="pt-BR" dirty="0" err="1"/>
              <a:t>terms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itself</a:t>
            </a:r>
            <a:r>
              <a:rPr lang="pt-BR" dirty="0"/>
              <a:t>. For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same</a:t>
            </a:r>
            <a:r>
              <a:rPr lang="pt-BR" dirty="0"/>
              <a:t> </a:t>
            </a:r>
            <a:r>
              <a:rPr lang="pt-BR" dirty="0" err="1"/>
              <a:t>reason</a:t>
            </a:r>
            <a:r>
              <a:rPr lang="pt-BR" dirty="0"/>
              <a:t>, r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necessarily</a:t>
            </a:r>
            <a:r>
              <a:rPr lang="pt-BR" dirty="0"/>
              <a:t> zero, as </a:t>
            </a:r>
            <a:r>
              <a:rPr lang="pt-BR" dirty="0" err="1"/>
              <a:t>there</a:t>
            </a:r>
            <a:r>
              <a:rPr lang="pt-BR" dirty="0"/>
              <a:t> </a:t>
            </a:r>
            <a:r>
              <a:rPr lang="pt-BR" dirty="0" err="1"/>
              <a:t>can</a:t>
            </a:r>
            <a:r>
              <a:rPr lang="pt-BR" dirty="0"/>
              <a:t> </a:t>
            </a:r>
            <a:r>
              <a:rPr lang="pt-BR" dirty="0" err="1"/>
              <a:t>be</a:t>
            </a:r>
            <a:r>
              <a:rPr lang="pt-BR" dirty="0"/>
              <a:t> no </a:t>
            </a:r>
            <a:r>
              <a:rPr lang="pt-BR" dirty="0" err="1"/>
              <a:t>uncertainty</a:t>
            </a:r>
            <a:r>
              <a:rPr lang="pt-BR" dirty="0"/>
              <a:t> </a:t>
            </a:r>
            <a:r>
              <a:rPr lang="pt-BR" dirty="0" err="1"/>
              <a:t>about</a:t>
            </a:r>
            <a:r>
              <a:rPr lang="pt-BR" dirty="0"/>
              <a:t> its future </a:t>
            </a:r>
            <a:r>
              <a:rPr lang="pt-BR" dirty="0" err="1"/>
              <a:t>value</a:t>
            </a:r>
            <a:r>
              <a:rPr lang="pt-BR" dirty="0"/>
              <a:t> in </a:t>
            </a:r>
            <a:r>
              <a:rPr lang="pt-BR" dirty="0" err="1"/>
              <a:t>terms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itself</a:t>
            </a:r>
            <a:r>
              <a:rPr lang="pt-BR" dirty="0"/>
              <a:t>.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since</a:t>
            </a:r>
            <a:r>
              <a:rPr lang="pt-BR" dirty="0"/>
              <a:t> in </a:t>
            </a:r>
            <a:r>
              <a:rPr lang="pt-BR" dirty="0" err="1"/>
              <a:t>our</a:t>
            </a:r>
            <a:r>
              <a:rPr lang="pt-BR" dirty="0"/>
              <a:t> world </a:t>
            </a:r>
            <a:r>
              <a:rPr lang="pt-BR" dirty="0" err="1"/>
              <a:t>money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made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material </a:t>
            </a:r>
            <a:r>
              <a:rPr lang="pt-BR" dirty="0" err="1"/>
              <a:t>which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perfectly</a:t>
            </a:r>
            <a:r>
              <a:rPr lang="pt-BR" dirty="0"/>
              <a:t> </a:t>
            </a:r>
            <a:r>
              <a:rPr lang="pt-BR" dirty="0" err="1"/>
              <a:t>durable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its </a:t>
            </a:r>
            <a:r>
              <a:rPr lang="pt-BR" dirty="0" err="1"/>
              <a:t>value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very</a:t>
            </a:r>
            <a:r>
              <a:rPr lang="pt-BR" dirty="0"/>
              <a:t> </a:t>
            </a:r>
            <a:r>
              <a:rPr lang="pt-BR" dirty="0" err="1"/>
              <a:t>large</a:t>
            </a:r>
            <a:r>
              <a:rPr lang="pt-BR" dirty="0"/>
              <a:t> in </a:t>
            </a:r>
            <a:r>
              <a:rPr lang="pt-BR" dirty="0" err="1"/>
              <a:t>proportion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bulk, c </a:t>
            </a:r>
            <a:r>
              <a:rPr lang="pt-BR" dirty="0" err="1"/>
              <a:t>is</a:t>
            </a:r>
            <a:r>
              <a:rPr lang="pt-BR" dirty="0"/>
              <a:t> zero. </a:t>
            </a:r>
            <a:r>
              <a:rPr lang="pt-BR" dirty="0" err="1"/>
              <a:t>Hence</a:t>
            </a:r>
            <a:r>
              <a:rPr lang="pt-BR" dirty="0"/>
              <a:t> in </a:t>
            </a:r>
            <a:r>
              <a:rPr lang="pt-BR" dirty="0" err="1"/>
              <a:t>the</a:t>
            </a:r>
            <a:r>
              <a:rPr lang="pt-BR" dirty="0"/>
              <a:t> case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money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own</a:t>
            </a:r>
            <a:r>
              <a:rPr lang="pt-BR" dirty="0"/>
              <a:t> rate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interest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necessarily</a:t>
            </a:r>
            <a:r>
              <a:rPr lang="pt-BR" dirty="0"/>
              <a:t> </a:t>
            </a:r>
            <a:r>
              <a:rPr lang="pt-BR" dirty="0" err="1"/>
              <a:t>equal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own</a:t>
            </a:r>
            <a:r>
              <a:rPr lang="pt-BR" dirty="0"/>
              <a:t> rate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money</a:t>
            </a:r>
            <a:r>
              <a:rPr lang="pt-BR" dirty="0"/>
              <a:t> </a:t>
            </a:r>
            <a:r>
              <a:rPr lang="pt-BR" dirty="0" err="1"/>
              <a:t>interest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consists</a:t>
            </a:r>
            <a:r>
              <a:rPr lang="pt-BR" dirty="0"/>
              <a:t> </a:t>
            </a:r>
            <a:r>
              <a:rPr lang="pt-BR" dirty="0" err="1"/>
              <a:t>simply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q,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yield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money</a:t>
            </a:r>
            <a:r>
              <a:rPr lang="pt-BR" dirty="0"/>
              <a:t>. </a:t>
            </a:r>
            <a:r>
              <a:rPr lang="pt-BR" dirty="0" err="1"/>
              <a:t>This</a:t>
            </a:r>
            <a:r>
              <a:rPr lang="pt-BR" dirty="0"/>
              <a:t> </a:t>
            </a:r>
            <a:r>
              <a:rPr lang="pt-BR" dirty="0" err="1"/>
              <a:t>yield</a:t>
            </a:r>
            <a:r>
              <a:rPr lang="pt-BR" dirty="0"/>
              <a:t>, as </a:t>
            </a:r>
            <a:r>
              <a:rPr lang="pt-BR" dirty="0" err="1"/>
              <a:t>argued</a:t>
            </a:r>
            <a:r>
              <a:rPr lang="pt-BR" dirty="0"/>
              <a:t> </a:t>
            </a:r>
            <a:r>
              <a:rPr lang="pt-BR" dirty="0" err="1"/>
              <a:t>above</a:t>
            </a:r>
            <a:r>
              <a:rPr lang="pt-BR" dirty="0"/>
              <a:t>, </a:t>
            </a:r>
            <a:r>
              <a:rPr lang="pt-BR" dirty="0" err="1"/>
              <a:t>is</a:t>
            </a:r>
            <a:r>
              <a:rPr lang="pt-BR" dirty="0"/>
              <a:t> in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nature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a </a:t>
            </a:r>
            <a:r>
              <a:rPr lang="pt-BR" dirty="0" err="1"/>
              <a:t>convenience</a:t>
            </a:r>
            <a:r>
              <a:rPr lang="pt-BR" dirty="0"/>
              <a:t> </a:t>
            </a:r>
            <a:r>
              <a:rPr lang="pt-BR" dirty="0" err="1"/>
              <a:t>yield</a:t>
            </a:r>
            <a:r>
              <a:rPr lang="pt-BR" dirty="0"/>
              <a:t>,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value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which</a:t>
            </a:r>
            <a:r>
              <a:rPr lang="pt-BR" dirty="0"/>
              <a:t> varies </a:t>
            </a:r>
            <a:r>
              <a:rPr lang="pt-BR" dirty="0" err="1"/>
              <a:t>with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ratio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money</a:t>
            </a:r>
            <a:r>
              <a:rPr lang="pt-BR" dirty="0"/>
              <a:t> stock in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relation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turnover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payments</a:t>
            </a:r>
            <a:r>
              <a:rPr lang="pt-BR" dirty="0"/>
              <a:t> (...) “ (p.62).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01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Moeda e Taxa de Juros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Seja q</a:t>
            </a:r>
            <a:r>
              <a:rPr lang="pt-BR" baseline="-25000" dirty="0"/>
              <a:t>1</a:t>
            </a:r>
            <a:r>
              <a:rPr lang="pt-BR" dirty="0"/>
              <a:t> o rendimento marginal de conveniência da moeda, q</a:t>
            </a:r>
            <a:r>
              <a:rPr lang="pt-BR" baseline="-25000" dirty="0"/>
              <a:t>2</a:t>
            </a:r>
            <a:r>
              <a:rPr lang="pt-BR" dirty="0"/>
              <a:t> o rendimento marginal dos títulos públicos de curto-prazo e r</a:t>
            </a:r>
            <a:r>
              <a:rPr lang="pt-BR" baseline="-25000" dirty="0"/>
              <a:t>2 </a:t>
            </a:r>
            <a:r>
              <a:rPr lang="pt-BR" dirty="0"/>
              <a:t>o prêmio de risco associado a esses títulos. Temos que: </a:t>
            </a:r>
          </a:p>
          <a:p>
            <a:pPr algn="just"/>
            <a:r>
              <a:rPr lang="pt-BR" dirty="0"/>
              <a:t>q</a:t>
            </a:r>
            <a:r>
              <a:rPr lang="pt-BR" baseline="-25000" dirty="0"/>
              <a:t>1</a:t>
            </a:r>
            <a:r>
              <a:rPr lang="pt-BR" dirty="0"/>
              <a:t> = q</a:t>
            </a:r>
            <a:r>
              <a:rPr lang="pt-BR" baseline="-25000" dirty="0"/>
              <a:t>2</a:t>
            </a:r>
            <a:r>
              <a:rPr lang="pt-BR" dirty="0"/>
              <a:t> - r</a:t>
            </a:r>
            <a:r>
              <a:rPr lang="pt-BR" baseline="-25000" dirty="0"/>
              <a:t>2</a:t>
            </a:r>
          </a:p>
          <a:p>
            <a:endParaRPr lang="pt-B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100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1649</Words>
  <Application>Microsoft Office PowerPoint</Application>
  <PresentationFormat>Apresentação na tela (4:3)</PresentationFormat>
  <Paragraphs>61</Paragraphs>
  <Slides>19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3" baseType="lpstr">
      <vt:lpstr>Arial</vt:lpstr>
      <vt:lpstr>Calibri</vt:lpstr>
      <vt:lpstr>Tema do Office</vt:lpstr>
      <vt:lpstr>Documento</vt:lpstr>
      <vt:lpstr>A Teoria da Taxa Própria de Juros de Keynes </vt:lpstr>
      <vt:lpstr>Capítulo 17 da Teoria Geral </vt:lpstr>
      <vt:lpstr>Conceitos básicos</vt:lpstr>
      <vt:lpstr>Apresentação do PowerPoint</vt:lpstr>
      <vt:lpstr>Taxa própria de juros </vt:lpstr>
      <vt:lpstr>Crítica ao método </vt:lpstr>
      <vt:lpstr>Equilíbrio de Portfólio </vt:lpstr>
      <vt:lpstr>Moeda e Taxa de Juros  </vt:lpstr>
      <vt:lpstr>Moeda e Taxa de Juros</vt:lpstr>
      <vt:lpstr>Implicações </vt:lpstr>
      <vt:lpstr>Relação entre a taxa curta e a taxa longa </vt:lpstr>
      <vt:lpstr>Apresentação do PowerPoint</vt:lpstr>
      <vt:lpstr>Apresentação do PowerPoint</vt:lpstr>
      <vt:lpstr>Relação entre a taxa curta e a taxa longa </vt:lpstr>
      <vt:lpstr>Apresentação do PowerPoint</vt:lpstr>
      <vt:lpstr>Preferência pela Liquidez </vt:lpstr>
      <vt:lpstr>Taxa de juros normal </vt:lpstr>
      <vt:lpstr>Taxa própria de juros da moeda e dos demais ativos </vt:lpstr>
      <vt:lpstr>Taxa própria de juros da moeda e dos demais ativos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Teoria da Taxa Própria de Juros de Keynes</dc:title>
  <dc:creator>joreiro</dc:creator>
  <cp:lastModifiedBy>Jose Luis Oreiro</cp:lastModifiedBy>
  <cp:revision>17</cp:revision>
  <dcterms:created xsi:type="dcterms:W3CDTF">2018-06-02T14:41:52Z</dcterms:created>
  <dcterms:modified xsi:type="dcterms:W3CDTF">2022-03-24T14:04:51Z</dcterms:modified>
</cp:coreProperties>
</file>