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0A31A-C456-4A5B-8DE5-04A16150D197}" type="datetimeFigureOut">
              <a:rPr lang="pt-BR" smtClean="0"/>
              <a:t>27/03/2018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2B2F3-E187-4967-A1E4-7AA4462A97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58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2B2F3-E187-4967-A1E4-7AA4462A976C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2B2F3-E187-4967-A1E4-7AA4462A976C}" type="slidenum">
              <a:rPr lang="pt-BR" smtClean="0"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2B2F3-E187-4967-A1E4-7AA4462A976C}" type="slidenum">
              <a:rPr lang="pt-BR" smtClean="0"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2B2F3-E187-4967-A1E4-7AA4462A976C}" type="slidenum">
              <a:rPr lang="pt-BR" smtClean="0"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2B2F3-E187-4967-A1E4-7AA4462A976C}" type="slidenum">
              <a:rPr lang="pt-BR" smtClean="0"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2B2F3-E187-4967-A1E4-7AA4462A976C}" type="slidenum">
              <a:rPr lang="pt-BR" smtClean="0"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2B2F3-E187-4967-A1E4-7AA4462A976C}" type="slidenum">
              <a:rPr lang="pt-BR" smtClean="0"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2B2F3-E187-4967-A1E4-7AA4462A976C}" type="slidenum">
              <a:rPr lang="pt-BR" smtClean="0"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2B2F3-E187-4967-A1E4-7AA4462A976C}" type="slidenum">
              <a:rPr lang="pt-BR" smtClean="0"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2B2F3-E187-4967-A1E4-7AA4462A976C}" type="slidenum">
              <a:rPr lang="pt-BR" smtClean="0"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2B2F3-E187-4967-A1E4-7AA4462A976C}" type="slidenum">
              <a:rPr lang="pt-BR" smtClean="0"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2B2F3-E187-4967-A1E4-7AA4462A976C}" type="slidenum">
              <a:rPr lang="pt-BR" smtClean="0"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2B2F3-E187-4967-A1E4-7AA4462A976C}" type="slidenum">
              <a:rPr lang="pt-BR" smtClean="0"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2B2F3-E187-4967-A1E4-7AA4462A976C}" type="slidenum">
              <a:rPr lang="pt-BR" smtClean="0"/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2B2F3-E187-4967-A1E4-7AA4462A976C}" type="slidenum">
              <a:rPr lang="pt-BR" smtClean="0"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2B2F3-E187-4967-A1E4-7AA4462A976C}" type="slidenum">
              <a:rPr lang="pt-BR" smtClean="0"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2B2F3-E187-4967-A1E4-7AA4462A976C}" type="slidenum">
              <a:rPr lang="pt-BR" smtClean="0"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2B2F3-E187-4967-A1E4-7AA4462A976C}" type="slidenum">
              <a:rPr lang="pt-BR" smtClean="0"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2B2F3-E187-4967-A1E4-7AA4462A976C}" type="slidenum">
              <a:rPr lang="pt-BR" smtClean="0"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2B2F3-E187-4967-A1E4-7AA4462A976C}" type="slidenum">
              <a:rPr lang="pt-BR" smtClean="0"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2B2F3-E187-4967-A1E4-7AA4462A976C}" type="slidenum">
              <a:rPr lang="pt-BR" smtClean="0"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2B2F3-E187-4967-A1E4-7AA4462A976C}" type="slidenum">
              <a:rPr lang="pt-BR" smtClean="0"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3A61-E97E-4C3E-A2D4-9447E9936AE0}" type="datetimeFigureOut">
              <a:rPr lang="pt-BR" smtClean="0"/>
              <a:t>27/03/2018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7AB-02A9-43CA-B064-55006A34C8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3A61-E97E-4C3E-A2D4-9447E9936AE0}" type="datetimeFigureOut">
              <a:rPr lang="pt-BR" smtClean="0"/>
              <a:t>27/03/2018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7AB-02A9-43CA-B064-55006A34C8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3A61-E97E-4C3E-A2D4-9447E9936AE0}" type="datetimeFigureOut">
              <a:rPr lang="pt-BR" smtClean="0"/>
              <a:t>27/03/2018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7AB-02A9-43CA-B064-55006A34C8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3A61-E97E-4C3E-A2D4-9447E9936AE0}" type="datetimeFigureOut">
              <a:rPr lang="pt-BR" smtClean="0"/>
              <a:t>27/03/2018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7AB-02A9-43CA-B064-55006A34C8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3A61-E97E-4C3E-A2D4-9447E9936AE0}" type="datetimeFigureOut">
              <a:rPr lang="pt-BR" smtClean="0"/>
              <a:t>27/03/2018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7AB-02A9-43CA-B064-55006A34C8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3A61-E97E-4C3E-A2D4-9447E9936AE0}" type="datetimeFigureOut">
              <a:rPr lang="pt-BR" smtClean="0"/>
              <a:t>27/03/2018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7AB-02A9-43CA-B064-55006A34C8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3A61-E97E-4C3E-A2D4-9447E9936AE0}" type="datetimeFigureOut">
              <a:rPr lang="pt-BR" smtClean="0"/>
              <a:t>27/03/2018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7AB-02A9-43CA-B064-55006A34C8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3A61-E97E-4C3E-A2D4-9447E9936AE0}" type="datetimeFigureOut">
              <a:rPr lang="pt-BR" smtClean="0"/>
              <a:t>27/03/2018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7AB-02A9-43CA-B064-55006A34C8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3A61-E97E-4C3E-A2D4-9447E9936AE0}" type="datetimeFigureOut">
              <a:rPr lang="pt-BR" smtClean="0"/>
              <a:t>27/03/2018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7AB-02A9-43CA-B064-55006A34C8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3A61-E97E-4C3E-A2D4-9447E9936AE0}" type="datetimeFigureOut">
              <a:rPr lang="pt-BR" smtClean="0"/>
              <a:t>27/03/2018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7AB-02A9-43CA-B064-55006A34C8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3A61-E97E-4C3E-A2D4-9447E9936AE0}" type="datetimeFigureOut">
              <a:rPr lang="pt-BR" smtClean="0"/>
              <a:t>27/03/2018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7AB-02A9-43CA-B064-55006A34C8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F3A61-E97E-4C3E-A2D4-9447E9936AE0}" type="datetimeFigureOut">
              <a:rPr lang="pt-BR" smtClean="0"/>
              <a:t>27/03/2018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0C7AB-02A9-43CA-B064-55006A34C87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201622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Duas Tentativas de Estabilização: a política econômica do segundo governo Vargas (1951-1954)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800200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José Luis </a:t>
            </a:r>
            <a:r>
              <a:rPr lang="pt-BR" dirty="0" err="1" smtClean="0"/>
              <a:t>Oreiro</a:t>
            </a:r>
            <a:r>
              <a:rPr lang="pt-BR" dirty="0" smtClean="0"/>
              <a:t> </a:t>
            </a:r>
          </a:p>
          <a:p>
            <a:r>
              <a:rPr lang="pt-BR" dirty="0" smtClean="0"/>
              <a:t>Professor do Departamento de Economia da Universidade de Brasília </a:t>
            </a:r>
          </a:p>
          <a:p>
            <a:r>
              <a:rPr lang="pt-BR" dirty="0" smtClean="0"/>
              <a:t>Pesquisador Nível IB do CNPq </a:t>
            </a:r>
            <a:endParaRPr lang="pt-BR" dirty="0"/>
          </a:p>
        </p:txBody>
      </p:sp>
      <p:pic>
        <p:nvPicPr>
          <p:cNvPr id="4" name="Imagem 3" descr="http://1.bp.blogspot.com/_KPAka0CQN9M/TOa04qazOBI/AAAAAAAAAIw/d-xCwu8V78Y/s1600/logo_unb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944216" cy="1368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Mudança do Regime Cambial (1953)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Lei 1807 de Janeiro de 1953: lei do mercado livre de câmbio. </a:t>
            </a:r>
          </a:p>
          <a:p>
            <a:pPr lvl="1" algn="just"/>
            <a:r>
              <a:rPr lang="pt-BR" dirty="0" smtClean="0"/>
              <a:t>Introdução de um sistema de taxas múltiplas de câmbio. </a:t>
            </a:r>
          </a:p>
          <a:p>
            <a:pPr lvl="1" algn="just"/>
            <a:r>
              <a:rPr lang="pt-BR" dirty="0" smtClean="0"/>
              <a:t>Do lado da oferta de câmbio foram instituídas cinco faixas de câmbio. </a:t>
            </a:r>
          </a:p>
          <a:p>
            <a:pPr lvl="2" algn="just"/>
            <a:r>
              <a:rPr lang="pt-BR" dirty="0" smtClean="0"/>
              <a:t>Café, algodão e cacau: taxa de câmbio oficial. </a:t>
            </a:r>
          </a:p>
          <a:p>
            <a:pPr lvl="2" algn="just"/>
            <a:r>
              <a:rPr lang="pt-BR" dirty="0" smtClean="0"/>
              <a:t>Três taxas de câmbio flutuantes que combinariam a taxa de câmbio oficial e a taxa flutuante em proporções distintas (15%, 30%, 50%) para todas as demais exportações. </a:t>
            </a:r>
          </a:p>
          <a:p>
            <a:pPr lvl="2" algn="just"/>
            <a:r>
              <a:rPr lang="pt-BR" dirty="0" smtClean="0"/>
              <a:t>Taxa de mercado livre para as transações financeiras (por exemplo, empréstimos externos, investimento externo direto). </a:t>
            </a:r>
          </a:p>
          <a:p>
            <a:pPr lvl="1" algn="just"/>
            <a:r>
              <a:rPr lang="pt-BR" dirty="0" smtClean="0"/>
              <a:t>Do lado das importações foram instituídas duas taxas: </a:t>
            </a:r>
          </a:p>
          <a:p>
            <a:pPr lvl="2" algn="just"/>
            <a:r>
              <a:rPr lang="pt-BR" dirty="0" smtClean="0"/>
              <a:t>Taxa oficial (importações essenciais). </a:t>
            </a:r>
          </a:p>
          <a:p>
            <a:pPr lvl="2" algn="just"/>
            <a:r>
              <a:rPr lang="pt-BR" dirty="0" smtClean="0"/>
              <a:t>Mercado livre: outras importações e remessas de lucros para o exterior.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Mudança do regime ....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/>
              <a:t>O mercado livre foi aberto imediatamente para as transações financeiras e gradualmente para os “produtos gravosos” (cuja exportação não era viável ao câmbio oficial). Já as importações por esse canal continuavam reduzidas. </a:t>
            </a:r>
          </a:p>
          <a:p>
            <a:pPr lvl="1" algn="just"/>
            <a:r>
              <a:rPr lang="pt-BR" dirty="0" smtClean="0"/>
              <a:t>Medo de uma desvalorização muito forte do câmbio devido a demanda para importações não essenciais e remessa de lucros para o exterior. </a:t>
            </a:r>
          </a:p>
          <a:p>
            <a:pPr lvl="2" algn="just"/>
            <a:r>
              <a:rPr lang="pt-BR" dirty="0" smtClean="0"/>
              <a:t>Pressão inflacionária </a:t>
            </a:r>
          </a:p>
          <a:p>
            <a:pPr lvl="1" algn="just"/>
            <a:r>
              <a:rPr lang="pt-BR" dirty="0" smtClean="0"/>
              <a:t>Essa medida não relaxou a restrição externa da economia brasileira. </a:t>
            </a:r>
          </a:p>
          <a:p>
            <a:pPr lvl="2" algn="just"/>
            <a:r>
              <a:rPr lang="pt-BR" dirty="0" smtClean="0"/>
              <a:t>As exportações caíram 11% no primeiro semestre de 1953 com relação ao mesmo período de 1952</a:t>
            </a:r>
          </a:p>
          <a:p>
            <a:pPr lvl="3" algn="just"/>
            <a:r>
              <a:rPr lang="pt-BR" dirty="0" smtClean="0"/>
              <a:t>Retenção dos embarques de café, algodão e cacau com base na expectativa de um tratamento mais favorável pelo governo: cafeicultores queriam realizar uma parte das transações pelo mercado livre. </a:t>
            </a:r>
          </a:p>
          <a:p>
            <a:pPr lvl="3" algn="just"/>
            <a:r>
              <a:rPr lang="pt-BR" dirty="0" smtClean="0"/>
              <a:t>Aumento dos atrasados comerciais: </a:t>
            </a:r>
            <a:r>
              <a:rPr lang="pt-BR" dirty="0" err="1" smtClean="0"/>
              <a:t>Eximbank</a:t>
            </a:r>
            <a:r>
              <a:rPr lang="pt-BR" dirty="0" smtClean="0"/>
              <a:t> suspendeu  o desembolso da segunda parcela do empréstimo ao Brasil. </a:t>
            </a:r>
          </a:p>
          <a:p>
            <a:pPr lvl="1" algn="just"/>
            <a:r>
              <a:rPr lang="pt-BR" dirty="0" smtClean="0"/>
              <a:t>Horácio </a:t>
            </a:r>
            <a:r>
              <a:rPr lang="pt-BR" dirty="0" err="1" smtClean="0"/>
              <a:t>Lafer</a:t>
            </a:r>
            <a:r>
              <a:rPr lang="pt-BR" dirty="0" smtClean="0"/>
              <a:t> é demitido em 15 de junho de 1953 e substituído por Oswaldo Aranha.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Crise Política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Situação econômica difícil. </a:t>
            </a:r>
          </a:p>
          <a:p>
            <a:pPr algn="just"/>
            <a:r>
              <a:rPr lang="pt-BR" dirty="0" smtClean="0"/>
              <a:t>Crise na produção de energia elétrica devido a prolongada estiagem (racionamento de energia para a indústria do Sudeste). </a:t>
            </a:r>
          </a:p>
          <a:p>
            <a:pPr algn="just"/>
            <a:r>
              <a:rPr lang="pt-BR" dirty="0" smtClean="0"/>
              <a:t>23/03/1953: Greve geral dos trabalhadores paulistas (primeiro sinal da crise coalizão de classes do pacto nacional-popular). </a:t>
            </a:r>
          </a:p>
          <a:p>
            <a:pPr algn="just"/>
            <a:r>
              <a:rPr lang="pt-BR" dirty="0" smtClean="0"/>
              <a:t>No dia anterior Jânio Quadros havia sido eleito prefeito de São Paulo com uma vitória esmagadora sobre o candidato de Getúlio Vargas (Lucas Garcez). </a:t>
            </a:r>
          </a:p>
          <a:p>
            <a:pPr algn="just"/>
            <a:r>
              <a:rPr lang="pt-BR" dirty="0" smtClean="0"/>
              <a:t>Reforma ministerial tinha por objetivo fortalecer a posição do governo. </a:t>
            </a:r>
          </a:p>
          <a:p>
            <a:pPr lvl="1" algn="just"/>
            <a:r>
              <a:rPr lang="pt-BR" dirty="0" smtClean="0"/>
              <a:t>Sinais a direita e a esquerda: Osvaldo Aranha no ministério da Fazenda e João Goulart para o ministério do Trabalho.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“O Golpismo Latente”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Lacerda : “O Senhor Getúlio Vargas, Senador, não deve ser candidato a Presidência. Candidato não deve ser eleito. Eleito não deve tomar posse. Empossado devemos recorrer a revolução para impedi-lo de governar” (01/07/1950).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Nova Tentativa de Estabilização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O colapso cambial e a deterioração da relação com os Estados levou ao abandono do “projeto Campos Salles-Rodrigues Alves”. </a:t>
            </a:r>
          </a:p>
          <a:p>
            <a:pPr lvl="1" algn="just"/>
            <a:r>
              <a:rPr lang="pt-BR" dirty="0" smtClean="0"/>
              <a:t>Osvaldo Aranha: nova tentativa de estabilização da economia a partir de uma visão ortodoxa, mas privilegiando o ajuste cambial. </a:t>
            </a:r>
          </a:p>
          <a:p>
            <a:pPr lvl="2" algn="just"/>
            <a:r>
              <a:rPr lang="pt-BR" dirty="0" smtClean="0"/>
              <a:t>Primeira medida: </a:t>
            </a:r>
            <a:r>
              <a:rPr lang="pt-BR" dirty="0" err="1" smtClean="0"/>
              <a:t>homogeinizar</a:t>
            </a:r>
            <a:r>
              <a:rPr lang="pt-BR" dirty="0" smtClean="0"/>
              <a:t> o benefício cambial dado as exportações (menos o café), reduzindo as três taxas existentes a uma única taxa resultante da combinação de 50% das taxas dos dois mercados. </a:t>
            </a:r>
          </a:p>
          <a:p>
            <a:pPr lvl="2" algn="just"/>
            <a:r>
              <a:rPr lang="pt-BR" dirty="0" smtClean="0"/>
              <a:t>Segunda medida: cobrar rápida liberação da segunda parcela do empréstimo do </a:t>
            </a:r>
            <a:r>
              <a:rPr lang="pt-BR" dirty="0" err="1" smtClean="0"/>
              <a:t>Eximbank</a:t>
            </a:r>
            <a:r>
              <a:rPr lang="pt-BR" dirty="0" smtClean="0"/>
              <a:t> em troca da promessa de seguir uma política ortodoxa.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Instrução 70 da SUMOC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Monopólio cambial do Banco do Brasil foi restabelecido: as divisas provenientes das exportações deveriam ser vendidas ou repassadas ao Banco do Brasil (centralização do câmbio). </a:t>
            </a:r>
          </a:p>
          <a:p>
            <a:pPr algn="just"/>
            <a:r>
              <a:rPr lang="pt-BR" dirty="0" smtClean="0"/>
              <a:t>Controle quantitativo de importações foi extinto e substituído pelo regime de leilões de câmbio.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Como funcionava o sistema de leilões cambiais?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t-BR" dirty="0" smtClean="0"/>
              <a:t>Negociação de </a:t>
            </a:r>
            <a:r>
              <a:rPr lang="pt-BR" b="1" u="sng" dirty="0" smtClean="0"/>
              <a:t>Promessas de Venda de Câmbio</a:t>
            </a:r>
            <a:r>
              <a:rPr lang="pt-BR" dirty="0" smtClean="0"/>
              <a:t> (PVC), as quais davam aos importadores o direito a aquisição de câmbio na moeda estipulada. </a:t>
            </a:r>
          </a:p>
          <a:p>
            <a:pPr algn="just"/>
            <a:r>
              <a:rPr lang="pt-BR" dirty="0" smtClean="0"/>
              <a:t>Após a aquisição das </a:t>
            </a:r>
            <a:r>
              <a:rPr lang="pt-BR" dirty="0" err="1" smtClean="0"/>
              <a:t>PVC´s</a:t>
            </a:r>
            <a:r>
              <a:rPr lang="pt-BR" dirty="0" smtClean="0"/>
              <a:t> nos leilões o comprador as levava ao Banco do Brasil num prazo de cinco dias e, em seguida ao pagamento do ágio (diferença entre o valor da PVC e a taxa de câmbio oficial), recebia o </a:t>
            </a:r>
            <a:r>
              <a:rPr lang="pt-BR" b="1" u="sng" dirty="0" smtClean="0"/>
              <a:t>certificado de câmbio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Com esse certificado e após a verificação dos preços das mercadorias a serem importadas, o importador obtinha a </a:t>
            </a:r>
            <a:r>
              <a:rPr lang="pt-BR" b="1" u="sng" dirty="0" smtClean="0"/>
              <a:t>licença de importação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De posse da PVC e da licença de importação, o comprador poderia adquirir câmbio a taxa oficial em qualquer banco autorizado, no valor da operação licenciada. </a:t>
            </a:r>
          </a:p>
          <a:p>
            <a:pPr algn="just"/>
            <a:r>
              <a:rPr lang="pt-BR" dirty="0" smtClean="0"/>
              <a:t>Para a realização dos leilões, as importações foram classificadas em cinco categorias de acordo com o critério de maior ou menor essencialidade das mesmas. </a:t>
            </a:r>
          </a:p>
          <a:p>
            <a:pPr lvl="1" algn="just"/>
            <a:r>
              <a:rPr lang="pt-BR" dirty="0" smtClean="0"/>
              <a:t>Proteção a indústria nacional.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Taxas múltiplas de câmbio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Do lado das importações, as taxas múltiplas de câmbio permitiram a realização de amplas desvalorizações cambiais, que vieram substituir o controle de importações como instrumento de administração da balança comercial; bem como a manutenção de uma política de importações seletiva, onerando mais certos produtos e facilitando a aquisição de outros. </a:t>
            </a:r>
          </a:p>
          <a:p>
            <a:pPr algn="just"/>
            <a:r>
              <a:rPr lang="pt-BR" dirty="0" smtClean="0"/>
              <a:t>No lado das exportações as taxas mistas foram substituídas por uma bonificação de CR$ 5/US$ para o café e CR$ 10/US$ para os demais exportadores. </a:t>
            </a:r>
          </a:p>
          <a:p>
            <a:pPr algn="just"/>
            <a:r>
              <a:rPr lang="pt-BR" dirty="0" smtClean="0"/>
              <a:t>Os recursos obtidos com a arrecadação dos ágios foram usados para o financiamento dos gastos do governo.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Desequilíbrio Fiscal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Apesar dos esforços do governo nos primeiros meses de 1953 a posição do Tesouro Nacional no Banco do Brasil passou de credora para devedora. </a:t>
            </a:r>
          </a:p>
          <a:p>
            <a:pPr lvl="1" algn="just"/>
            <a:r>
              <a:rPr lang="pt-BR" dirty="0" smtClean="0"/>
              <a:t>O Banco do Brasil pagou com recursos próprios os atrasados comerciais de US$ 250 milhões a diversos credores. </a:t>
            </a:r>
          </a:p>
          <a:p>
            <a:pPr lvl="1" algn="just"/>
            <a:r>
              <a:rPr lang="pt-BR" dirty="0" smtClean="0"/>
              <a:t>Diante da ameaça de bancarrota do Estado de São Paulo, o Banco do Brasil foi forçado a abrir um crédito de CR$ 5 bilhões ao Tesouro Paulista. </a:t>
            </a:r>
          </a:p>
          <a:p>
            <a:pPr lvl="1" algn="just"/>
            <a:r>
              <a:rPr lang="pt-BR" dirty="0" smtClean="0"/>
              <a:t>Realização das obras necessárias a adequação da infraestrutura do país ao crescimento industrial. </a:t>
            </a:r>
          </a:p>
          <a:p>
            <a:pPr lvl="2" algn="just"/>
            <a:r>
              <a:rPr lang="pt-BR" dirty="0" smtClean="0"/>
              <a:t>Em 1953 havia um déficit de geração de energia elétrica de um milhão de </a:t>
            </a:r>
            <a:r>
              <a:rPr lang="pt-BR" dirty="0" err="1" smtClean="0"/>
              <a:t>Kw</a:t>
            </a:r>
            <a:r>
              <a:rPr lang="pt-BR" dirty="0" smtClean="0"/>
              <a:t>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Novas Dificuldades: café e salários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/>
              <a:t>Início de 1954: as perspectivas de evolução do setor externo eram favoráveis e a preocupação central do governo se deslocou para a inflação. </a:t>
            </a:r>
          </a:p>
          <a:p>
            <a:pPr algn="just"/>
            <a:r>
              <a:rPr lang="pt-BR" dirty="0" smtClean="0"/>
              <a:t>A inflação era vista como resultado do déficit público, das pressões para a expansão do crédito e do aumento da base monetária. </a:t>
            </a:r>
          </a:p>
          <a:p>
            <a:pPr algn="just"/>
            <a:r>
              <a:rPr lang="pt-BR" dirty="0" smtClean="0"/>
              <a:t>Otimismo cambial</a:t>
            </a:r>
          </a:p>
          <a:p>
            <a:pPr lvl="1" algn="just"/>
            <a:r>
              <a:rPr lang="pt-BR" dirty="0" smtClean="0"/>
              <a:t>Expectativa otimista a respeito das receitas a serem obtidas pelo café. </a:t>
            </a:r>
          </a:p>
          <a:p>
            <a:pPr lvl="1" algn="just"/>
            <a:r>
              <a:rPr lang="pt-BR" dirty="0" smtClean="0"/>
              <a:t>Confiança na possibilidade de renegociar as condições de pagamento com o </a:t>
            </a:r>
            <a:r>
              <a:rPr lang="pt-BR" dirty="0" err="1" smtClean="0"/>
              <a:t>Eximbank</a:t>
            </a:r>
            <a:r>
              <a:rPr lang="pt-BR" dirty="0" smtClean="0"/>
              <a:t> </a:t>
            </a:r>
          </a:p>
          <a:p>
            <a:pPr algn="just"/>
            <a:r>
              <a:rPr lang="pt-BR" dirty="0" smtClean="0"/>
              <a:t>01/05/1954: Getúlio Vargas anuncia um aumento de 100% do salário mínimo. </a:t>
            </a:r>
          </a:p>
          <a:p>
            <a:pPr lvl="1" algn="just"/>
            <a:r>
              <a:rPr lang="pt-BR" dirty="0" smtClean="0"/>
              <a:t>Decisão política: o reajuste necessário para recompor o pico anterior era de 49%.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Condicionantes da política econômica do segundo governo Vargas. </a:t>
            </a:r>
          </a:p>
          <a:p>
            <a:pPr lvl="1" algn="just"/>
            <a:r>
              <a:rPr lang="pt-BR" dirty="0" smtClean="0"/>
              <a:t>Retomada do processo inflacionário e recorrência do desequilíbrio financeiro do setor público. </a:t>
            </a:r>
          </a:p>
          <a:p>
            <a:pPr lvl="1" algn="just"/>
            <a:r>
              <a:rPr lang="pt-BR" dirty="0" smtClean="0"/>
              <a:t>Expectativas favoráveis a respeito da restrição externa com a elevação dos preços do café e a mudança de atitude do governo americano com relação ao financiamento do desenvolvimento do Brasil.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Mercado de Café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/>
              <a:t>Meados de 1954: Forte geada no sul/sudeste do Brasil, afetando principalmente o Paraná. </a:t>
            </a:r>
          </a:p>
          <a:p>
            <a:pPr lvl="1" algn="just"/>
            <a:r>
              <a:rPr lang="pt-BR" dirty="0" smtClean="0"/>
              <a:t>Redução de 3 milhões de sacas exportáveis de café. </a:t>
            </a:r>
          </a:p>
          <a:p>
            <a:pPr lvl="1" algn="just"/>
            <a:r>
              <a:rPr lang="pt-BR" dirty="0" smtClean="0"/>
              <a:t>Forte elevação dos preços do café: inicia-se campanha nos Estados Unidos contra o consumo de café. </a:t>
            </a:r>
          </a:p>
          <a:p>
            <a:pPr lvl="1" algn="just"/>
            <a:r>
              <a:rPr lang="pt-BR" dirty="0" smtClean="0"/>
              <a:t>As exportações de café caíram abruptamente a partir de maio de 1954. </a:t>
            </a:r>
          </a:p>
          <a:p>
            <a:pPr lvl="1" algn="just"/>
            <a:r>
              <a:rPr lang="pt-BR" dirty="0" smtClean="0"/>
              <a:t>Junho de 1954: governo baixa decreto fixando um elevado preço mínimo para o café com o objetivo de maximizar a receita cambial. </a:t>
            </a:r>
          </a:p>
          <a:p>
            <a:pPr lvl="1" algn="just"/>
            <a:r>
              <a:rPr lang="pt-BR" dirty="0" smtClean="0"/>
              <a:t>Estados Unidos reagem a essa política deslocando suas compras de café para outros países. </a:t>
            </a:r>
          </a:p>
          <a:p>
            <a:pPr lvl="1" algn="just"/>
            <a:r>
              <a:rPr lang="pt-BR" dirty="0" smtClean="0"/>
              <a:t>As exportações de café em junho e julho foram baixíssimas: os cafeicultores passaram a pressionar o governo para ceder na política de sustentação do preço do café.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Instrução 99 da </a:t>
            </a:r>
            <a:r>
              <a:rPr lang="pt-BR" dirty="0" err="1" smtClean="0"/>
              <a:t>Sumoc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Manteve a cotação de CR$ 20,32 por libra peso para a exportação de café; mas modificou o sistema de bonificações instituído pela instrução 70 </a:t>
            </a:r>
          </a:p>
          <a:p>
            <a:pPr lvl="1" algn="just"/>
            <a:r>
              <a:rPr lang="pt-BR" dirty="0" smtClean="0"/>
              <a:t>80% dos cambiais recebidos pela exportação de café receberiam uma bonificação de CR$ 5/US$</a:t>
            </a:r>
          </a:p>
          <a:p>
            <a:pPr lvl="1" algn="just"/>
            <a:r>
              <a:rPr lang="pt-BR" dirty="0" smtClean="0"/>
              <a:t>Os 20% restantes era abonada a diferença entre a taxa oficial e a média das taxas de compra no mercado livre</a:t>
            </a:r>
          </a:p>
          <a:p>
            <a:pPr lvl="1" algn="just"/>
            <a:r>
              <a:rPr lang="pt-BR" dirty="0" smtClean="0"/>
              <a:t>Desvalorização cambial de 27% para a exportação de café. </a:t>
            </a:r>
          </a:p>
          <a:p>
            <a:pPr algn="just"/>
            <a:r>
              <a:rPr lang="pt-BR" dirty="0" smtClean="0"/>
              <a:t>Preço do café na bolsa de Nova York caiu de 86 </a:t>
            </a:r>
            <a:r>
              <a:rPr lang="pt-BR" dirty="0" err="1" smtClean="0"/>
              <a:t>cents</a:t>
            </a:r>
            <a:r>
              <a:rPr lang="pt-BR" dirty="0" smtClean="0"/>
              <a:t> por libra peso para 71,5 </a:t>
            </a:r>
            <a:r>
              <a:rPr lang="pt-BR" dirty="0" err="1" smtClean="0"/>
              <a:t>cents</a:t>
            </a:r>
            <a:r>
              <a:rPr lang="pt-BR" dirty="0" smtClean="0"/>
              <a:t> no dia 17 de agosto.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ultima crise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/>
              <a:t>Razões para o isolamento político de Getúlio Vargas. </a:t>
            </a:r>
          </a:p>
          <a:p>
            <a:pPr lvl="1" algn="just"/>
            <a:r>
              <a:rPr lang="pt-BR" dirty="0" smtClean="0"/>
              <a:t>Os trabalhadores que constituíam base eleitoral importante para a vitória de Vargas em 1950 demonstravam crescentemente sua frustração e descontentamento. </a:t>
            </a:r>
          </a:p>
          <a:p>
            <a:pPr lvl="1" algn="just"/>
            <a:r>
              <a:rPr lang="pt-BR" dirty="0" smtClean="0"/>
              <a:t>A aceleração da inflação gerou descontentamento entre as classes médias urbanas. </a:t>
            </a:r>
          </a:p>
          <a:p>
            <a:pPr lvl="1" algn="just"/>
            <a:r>
              <a:rPr lang="pt-BR" dirty="0" smtClean="0"/>
              <a:t>E entre os capitalistas? </a:t>
            </a:r>
          </a:p>
          <a:p>
            <a:pPr lvl="2" algn="just"/>
            <a:r>
              <a:rPr lang="pt-BR" dirty="0" smtClean="0"/>
              <a:t>A volta do aperto sobre o controle das importações e os efeitos da instrução 70 da </a:t>
            </a:r>
            <a:r>
              <a:rPr lang="pt-BR" dirty="0" err="1" smtClean="0"/>
              <a:t>Sumoc</a:t>
            </a:r>
            <a:r>
              <a:rPr lang="pt-BR" dirty="0" smtClean="0"/>
              <a:t> afetavam as importações. </a:t>
            </a:r>
          </a:p>
          <a:p>
            <a:pPr lvl="2" algn="just"/>
            <a:r>
              <a:rPr lang="pt-BR" dirty="0" smtClean="0"/>
              <a:t>A instrução 70 da </a:t>
            </a:r>
            <a:r>
              <a:rPr lang="pt-BR" dirty="0" err="1" smtClean="0"/>
              <a:t>sumoc</a:t>
            </a:r>
            <a:r>
              <a:rPr lang="pt-BR" dirty="0" smtClean="0"/>
              <a:t> também contrariou os interesses da indústria pois aumentou o custo dos bens intermediários e de capital importados. A indústria também ficou incomodada com as restrições ao crédito do Banco do Brasil e com o aumento do salário mínimo. </a:t>
            </a:r>
          </a:p>
          <a:p>
            <a:pPr lvl="2" algn="just"/>
            <a:r>
              <a:rPr lang="pt-BR" dirty="0" smtClean="0"/>
              <a:t>A brutal redução das exportações de café foi creditada pelos exportadores a política de preço mínimo. </a:t>
            </a:r>
          </a:p>
          <a:p>
            <a:pPr lvl="2" algn="just"/>
            <a:r>
              <a:rPr lang="pt-BR" dirty="0" smtClean="0"/>
              <a:t>Sem apoio popular e envolvido em crescente insatisfação de diversos setores empresariais, o isolamento político de Vargas era um fato. </a:t>
            </a:r>
          </a:p>
          <a:p>
            <a:pPr lvl="3" algn="just"/>
            <a:r>
              <a:rPr lang="pt-BR" dirty="0" smtClean="0"/>
              <a:t>Atentado da Rua </a:t>
            </a:r>
            <a:r>
              <a:rPr lang="pt-BR" dirty="0" err="1" smtClean="0"/>
              <a:t>Toneleiros</a:t>
            </a:r>
            <a:r>
              <a:rPr lang="pt-BR" dirty="0" smtClean="0"/>
              <a:t> e o suicídio de Vargas  levam a formação de uma ampla frente antigolpista, que logrou a manutenção da ordem institucional vigente.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/>
              <a:t>Projeto do governo: Dividir o período de governo em duas fases distintas. </a:t>
            </a:r>
          </a:p>
          <a:p>
            <a:pPr lvl="1" algn="just"/>
            <a:r>
              <a:rPr lang="pt-BR" dirty="0" smtClean="0"/>
              <a:t>Primeira fase: Estabilização da economia o que significava equilibrar as finanças públicas de modo a permitir a adoção de uma política monetária restritiva e reduzir a taxa de inflação </a:t>
            </a:r>
          </a:p>
          <a:p>
            <a:pPr lvl="2" algn="just"/>
            <a:r>
              <a:rPr lang="pt-BR" dirty="0" smtClean="0"/>
              <a:t>Na ausência de um mercado de títulos da dívida pública, os déficits orçamentários eram necessariamente financiados com a emissão de base monetária. </a:t>
            </a:r>
          </a:p>
          <a:p>
            <a:pPr lvl="1" algn="just"/>
            <a:r>
              <a:rPr lang="pt-BR" dirty="0" smtClean="0"/>
              <a:t>Segunda fase: Empreendimentos e realizações. </a:t>
            </a:r>
          </a:p>
          <a:p>
            <a:pPr lvl="1" algn="just"/>
            <a:r>
              <a:rPr lang="pt-BR" dirty="0" smtClean="0"/>
              <a:t>Para essa segunda fase a formação da Comissão Mista </a:t>
            </a:r>
            <a:r>
              <a:rPr lang="pt-BR" dirty="0" err="1" smtClean="0"/>
              <a:t>Brasil-Estados</a:t>
            </a:r>
            <a:r>
              <a:rPr lang="pt-BR" dirty="0" smtClean="0"/>
              <a:t> Unidos (CMBEU) seria fundamental (Dezembro de 1950). </a:t>
            </a:r>
          </a:p>
          <a:p>
            <a:pPr lvl="2" algn="just"/>
            <a:r>
              <a:rPr lang="pt-BR" dirty="0" smtClean="0"/>
              <a:t>Inicia suas atividades em julho de 1951</a:t>
            </a:r>
          </a:p>
          <a:p>
            <a:pPr lvl="2" algn="just"/>
            <a:r>
              <a:rPr lang="pt-BR" dirty="0" smtClean="0"/>
              <a:t>Função: elaborar projetos concretos de investimento que deveriam ser financiados por instituições como o Banco de Exportação e Importação (</a:t>
            </a:r>
            <a:r>
              <a:rPr lang="pt-BR" dirty="0" err="1" smtClean="0"/>
              <a:t>Eximbank</a:t>
            </a:r>
            <a:r>
              <a:rPr lang="pt-BR" dirty="0" smtClean="0"/>
              <a:t>) e o Banco Internacional de Reconstrução e Desenvolvimento (Banco Mundial). </a:t>
            </a:r>
          </a:p>
          <a:p>
            <a:pPr lvl="2" algn="just"/>
            <a:r>
              <a:rPr lang="pt-BR" dirty="0" smtClean="0"/>
              <a:t>Esse financiamento permitiria a superação dos gargalos de infraestrutura, fornecendo as divisas necessárias para isso. </a:t>
            </a:r>
          </a:p>
          <a:p>
            <a:pPr lvl="2" algn="just"/>
            <a:r>
              <a:rPr lang="pt-BR" dirty="0" smtClean="0"/>
              <a:t>O influxo de capitais externos permitiria cumprir a fase de realizações e empreendimentos sem abrir mão da disciplina fiscal.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Rumo ao colapso cambial (1951-1952)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A política de comércio exterior dos dois primeiros anos do governo Vargas manteve a taxa de câmbio sobrevalorizada e o regime de concessão de licenças de importação. </a:t>
            </a:r>
          </a:p>
          <a:p>
            <a:pPr lvl="1" algn="just"/>
            <a:r>
              <a:rPr lang="pt-BR" dirty="0" smtClean="0"/>
              <a:t>Nos sete primeiros meses de governo a concessão de licenças de importação foi relaxada. </a:t>
            </a:r>
          </a:p>
          <a:p>
            <a:pPr algn="just"/>
            <a:r>
              <a:rPr lang="pt-BR" dirty="0" smtClean="0"/>
              <a:t>Razões para o afrouxamento do controle de importações. </a:t>
            </a:r>
          </a:p>
          <a:p>
            <a:pPr lvl="1" algn="just"/>
            <a:r>
              <a:rPr lang="pt-BR" dirty="0" smtClean="0"/>
              <a:t>Persistência da pressão inflacionária interna e alta propensão a importar. </a:t>
            </a:r>
          </a:p>
          <a:p>
            <a:pPr lvl="1" algn="just"/>
            <a:r>
              <a:rPr lang="pt-BR" dirty="0" smtClean="0"/>
              <a:t>Abastecimento precário do mercado interno no que tange a produtos importados, devido as restrições cambiais de importação aplicadas com crescente severidade desde 1948 até meados de 1950. </a:t>
            </a:r>
          </a:p>
          <a:p>
            <a:pPr lvl="1" algn="just"/>
            <a:r>
              <a:rPr lang="pt-BR" dirty="0" smtClean="0"/>
              <a:t>Perspectivas favoráveis de exportações dos principais produtos. </a:t>
            </a:r>
          </a:p>
          <a:p>
            <a:pPr lvl="1" algn="just"/>
            <a:r>
              <a:rPr lang="pt-BR" dirty="0" smtClean="0"/>
              <a:t>Posição cambial temporariamente favorável.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Rumo 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/>
              <a:t>Resultado: Redução do saldo comercial com a área conversível, levando a uma redução das reservas em moeda conversível. </a:t>
            </a:r>
          </a:p>
          <a:p>
            <a:pPr algn="just"/>
            <a:r>
              <a:rPr lang="pt-BR" dirty="0" smtClean="0"/>
              <a:t>Reservas em US$ </a:t>
            </a:r>
          </a:p>
          <a:p>
            <a:pPr lvl="1" algn="just"/>
            <a:r>
              <a:rPr lang="pt-BR" dirty="0" smtClean="0"/>
              <a:t>Março de 1951: 162 milhões</a:t>
            </a:r>
          </a:p>
          <a:p>
            <a:pPr lvl="1" algn="just"/>
            <a:r>
              <a:rPr lang="pt-BR" dirty="0" smtClean="0"/>
              <a:t>Junho de 1951: 43 milhões </a:t>
            </a:r>
          </a:p>
          <a:p>
            <a:pPr lvl="1" algn="just"/>
            <a:r>
              <a:rPr lang="pt-BR" dirty="0" smtClean="0"/>
              <a:t>Dezembro de 1951: (-) 27 milhões. </a:t>
            </a:r>
          </a:p>
          <a:p>
            <a:pPr algn="just"/>
            <a:r>
              <a:rPr lang="pt-BR" dirty="0" smtClean="0"/>
              <a:t>01/08/1951: O Conselho da Superintendência da Moeda e do Crédito (SUMOC) reintroduz um regime mais severo de contingenciamento. </a:t>
            </a:r>
          </a:p>
          <a:p>
            <a:pPr lvl="1" algn="just"/>
            <a:r>
              <a:rPr lang="pt-BR" dirty="0" smtClean="0"/>
              <a:t>Em função da vida útil das licenças ( 6 meses para bens supérfluos e 1 ano para bens de produção) ocorreria um hiato temporal entre a decisão de restringir as licenças e a queda do ritmo de importação. </a:t>
            </a:r>
          </a:p>
          <a:p>
            <a:pPr lvl="1" algn="just"/>
            <a:r>
              <a:rPr lang="pt-BR" dirty="0" smtClean="0"/>
              <a:t>Importações vão continuar aumentando em 1952, quando ocorre uma forte queda (20%) das exportações.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Razão da queda das exportações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Efeitos da sobrevalorização cambial e das pressões inflacionárias internas. </a:t>
            </a:r>
          </a:p>
          <a:p>
            <a:pPr algn="just"/>
            <a:r>
              <a:rPr lang="pt-BR" dirty="0" smtClean="0"/>
              <a:t>Crise da indústria têxtil mundial (crise de superprodução) que </a:t>
            </a:r>
            <a:r>
              <a:rPr lang="pt-BR" dirty="0" err="1" smtClean="0"/>
              <a:t>paralizou</a:t>
            </a:r>
            <a:r>
              <a:rPr lang="pt-BR" dirty="0" smtClean="0"/>
              <a:t> as vendas de algodão. </a:t>
            </a:r>
          </a:p>
          <a:p>
            <a:pPr algn="just"/>
            <a:r>
              <a:rPr lang="pt-BR" dirty="0" smtClean="0"/>
              <a:t>Expectativa generalizada de desvalorização cambial, a qual induziu os exportadores a reterem estoques. </a:t>
            </a:r>
          </a:p>
          <a:p>
            <a:pPr lvl="1" algn="just"/>
            <a:r>
              <a:rPr lang="pt-BR" dirty="0" smtClean="0"/>
              <a:t>Déficit na balança comercial em 1952: US$ 302 milhões. </a:t>
            </a:r>
          </a:p>
          <a:p>
            <a:pPr lvl="1" algn="just"/>
            <a:r>
              <a:rPr lang="pt-BR" dirty="0" smtClean="0"/>
              <a:t>Acumulo de atrasados comerciais: US$ 610 milhões. </a:t>
            </a:r>
          </a:p>
          <a:p>
            <a:pPr lvl="1" algn="just"/>
            <a:r>
              <a:rPr lang="pt-BR" dirty="0" smtClean="0"/>
              <a:t>Crise cambial.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Política Econômica Doméstica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464496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pt-BR" dirty="0" smtClean="0"/>
              <a:t>Objetivos da política econômica na primeira fase do governo</a:t>
            </a:r>
          </a:p>
          <a:p>
            <a:pPr lvl="1" algn="just"/>
            <a:r>
              <a:rPr lang="pt-BR" dirty="0" smtClean="0"/>
              <a:t>Comprimir severamente as despesas do governo. </a:t>
            </a:r>
          </a:p>
          <a:p>
            <a:pPr lvl="1" algn="just"/>
            <a:r>
              <a:rPr lang="pt-BR" dirty="0" smtClean="0"/>
              <a:t>Aumentar a arrecadação. </a:t>
            </a:r>
          </a:p>
          <a:p>
            <a:pPr lvl="1" algn="just"/>
            <a:r>
              <a:rPr lang="pt-BR" dirty="0" smtClean="0"/>
              <a:t>Adotar políticas monetária e creditícia </a:t>
            </a:r>
            <a:r>
              <a:rPr lang="pt-BR" dirty="0" err="1" smtClean="0"/>
              <a:t>contracionista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As despesas da União foram reduzidas fortemente em 1951 devido ao corte dos gastos de investimento (investimento público caiu 5% em termos reais)</a:t>
            </a:r>
          </a:p>
          <a:p>
            <a:pPr algn="just"/>
            <a:r>
              <a:rPr lang="pt-BR" dirty="0" smtClean="0"/>
              <a:t>A arrecadação de impostos aumentou 42% com respeito a 1950 devido a inflação, ao crescimento real da economia, ao aumento da eficiência do sistema arrecadador e crescimento das importações. </a:t>
            </a:r>
          </a:p>
          <a:p>
            <a:pPr algn="just"/>
            <a:r>
              <a:rPr lang="pt-BR" dirty="0" smtClean="0"/>
              <a:t>Resultado global da União foi superavitário pela primeira vez desde 1926. </a:t>
            </a:r>
          </a:p>
          <a:p>
            <a:pPr algn="just"/>
            <a:r>
              <a:rPr lang="pt-BR" dirty="0" smtClean="0"/>
              <a:t>Em 1952 a União manteve seu resultado, mas estados e municípios aumentaram o seu déficit. </a:t>
            </a:r>
          </a:p>
          <a:p>
            <a:pPr algn="just"/>
            <a:r>
              <a:rPr lang="pt-BR" dirty="0" smtClean="0"/>
              <a:t>A política monetária foi ortodoxa, mas o Banco do Brasil aumentou de forma significativa o crédito as atividades econômicas. </a:t>
            </a:r>
          </a:p>
          <a:p>
            <a:pPr lvl="1" algn="just"/>
            <a:r>
              <a:rPr lang="pt-BR" dirty="0" smtClean="0"/>
              <a:t>Estímulo a expansão do investimento num contexto de câmbio sobrevalorizado. </a:t>
            </a:r>
          </a:p>
          <a:p>
            <a:pPr lvl="1" algn="just"/>
            <a:endParaRPr lang="pt-BR" dirty="0"/>
          </a:p>
          <a:p>
            <a:pPr lvl="1" algn="just">
              <a:buNone/>
            </a:pPr>
            <a:endParaRPr lang="pt-BR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483768" y="5157192"/>
          <a:ext cx="3788992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lanilha" r:id="rId5" imgW="2428944" imgH="600062" progId="Excel.Sheet.12">
                  <p:embed/>
                </p:oleObj>
              </mc:Choice>
              <mc:Fallback>
                <p:oleObj name="Planilha" r:id="rId5" imgW="2428944" imgH="600062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5157192"/>
                        <a:ext cx="3788992" cy="9361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Situação em 1953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Acumulo de substanciais atrasados comerciais (US$ 600 milhões). </a:t>
            </a:r>
          </a:p>
          <a:p>
            <a:pPr algn="just"/>
            <a:r>
              <a:rPr lang="pt-BR" dirty="0" smtClean="0"/>
              <a:t>Aceleração da inflação </a:t>
            </a:r>
          </a:p>
          <a:p>
            <a:pPr algn="just"/>
            <a:r>
              <a:rPr lang="pt-BR" dirty="0" smtClean="0"/>
              <a:t>Vitória de D. </a:t>
            </a:r>
            <a:r>
              <a:rPr lang="pt-BR" dirty="0" err="1" smtClean="0"/>
              <a:t>Einsenhower</a:t>
            </a:r>
            <a:r>
              <a:rPr lang="pt-BR" dirty="0" smtClean="0"/>
              <a:t> nas eleições Presidenciais dos Estados Unidos. </a:t>
            </a:r>
          </a:p>
          <a:p>
            <a:pPr lvl="1" algn="just"/>
            <a:r>
              <a:rPr lang="pt-BR" dirty="0" smtClean="0"/>
              <a:t>Atenção prioritária ao combate ao comunismo </a:t>
            </a:r>
          </a:p>
          <a:p>
            <a:pPr lvl="1" algn="just"/>
            <a:r>
              <a:rPr lang="pt-BR" dirty="0" smtClean="0"/>
              <a:t>Abandono da política de </a:t>
            </a:r>
            <a:r>
              <a:rPr lang="pt-BR" dirty="0" err="1" smtClean="0"/>
              <a:t>Trumann</a:t>
            </a:r>
            <a:r>
              <a:rPr lang="pt-BR" dirty="0" smtClean="0"/>
              <a:t> de financiamento do desenvolvimento dos países da América Latina. </a:t>
            </a:r>
          </a:p>
          <a:p>
            <a:pPr lvl="1" algn="just"/>
            <a:r>
              <a:rPr lang="pt-BR" dirty="0" smtClean="0"/>
              <a:t>Conflito entre o Banco Mundial e o </a:t>
            </a:r>
            <a:r>
              <a:rPr lang="pt-BR" dirty="0" err="1" smtClean="0"/>
              <a:t>Eximbank</a:t>
            </a:r>
            <a:r>
              <a:rPr lang="pt-BR" dirty="0" smtClean="0"/>
              <a:t>: A crise cambial de 1952 leva o Banco Mundial a tentar intervir na política econômica do Brasil, sendo prejudicado nessas tentativas pelas operações do </a:t>
            </a:r>
            <a:r>
              <a:rPr lang="pt-BR" dirty="0" err="1" smtClean="0"/>
              <a:t>Eximbank</a:t>
            </a:r>
            <a:r>
              <a:rPr lang="pt-BR" dirty="0" smtClean="0"/>
              <a:t>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Situação em 1953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O governo Republicano fortaleceu o Banco Mundial, o que teve duas consequências: </a:t>
            </a:r>
          </a:p>
          <a:p>
            <a:pPr lvl="1" algn="just"/>
            <a:r>
              <a:rPr lang="pt-BR" dirty="0" smtClean="0"/>
              <a:t>Permitiu o Banco Mundial forçar o </a:t>
            </a:r>
            <a:r>
              <a:rPr lang="pt-BR" dirty="0" err="1" smtClean="0"/>
              <a:t>Eximbank</a:t>
            </a:r>
            <a:r>
              <a:rPr lang="pt-BR" dirty="0" smtClean="0"/>
              <a:t> a adotar condições muito mais duras para a concessão de um grande empréstimo em dólares para regularizar a situação dos atrasados comerciais (acordo realizado em 30/04/1953 no valor de US$ 300 milhões). </a:t>
            </a:r>
          </a:p>
          <a:p>
            <a:pPr lvl="1" algn="just"/>
            <a:r>
              <a:rPr lang="pt-BR" dirty="0" smtClean="0"/>
              <a:t>Mudanças na posição do governo norte-americano e do Banco Mundial, e a retirado do </a:t>
            </a:r>
            <a:r>
              <a:rPr lang="pt-BR" dirty="0" err="1" smtClean="0"/>
              <a:t>Eximbank</a:t>
            </a:r>
            <a:r>
              <a:rPr lang="pt-BR" dirty="0" smtClean="0"/>
              <a:t> das operações de financiamento do desenvolvimento determinaram o fim da CMBEU e a </a:t>
            </a:r>
            <a:r>
              <a:rPr lang="pt-BR" dirty="0" err="1" smtClean="0"/>
              <a:t>interupção</a:t>
            </a:r>
            <a:r>
              <a:rPr lang="pt-BR" dirty="0" smtClean="0"/>
              <a:t> dos projetos de investimento elaborados e apresentados por ela.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2429</Words>
  <Application>Microsoft Office PowerPoint</Application>
  <PresentationFormat>Apresentação na tela (4:3)</PresentationFormat>
  <Paragraphs>171</Paragraphs>
  <Slides>22</Slides>
  <Notes>22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4" baseType="lpstr">
      <vt:lpstr>Tema do Office</vt:lpstr>
      <vt:lpstr>Planilha</vt:lpstr>
      <vt:lpstr>Duas Tentativas de Estabilização: a política econômica do segundo governo Vargas (1951-1954)</vt:lpstr>
      <vt:lpstr>Introdução </vt:lpstr>
      <vt:lpstr>Introdução </vt:lpstr>
      <vt:lpstr>Rumo ao colapso cambial (1951-1952)</vt:lpstr>
      <vt:lpstr>Rumo ...</vt:lpstr>
      <vt:lpstr>Razão da queda das exportações </vt:lpstr>
      <vt:lpstr>Política Econômica Doméstica </vt:lpstr>
      <vt:lpstr>Situação em 1953</vt:lpstr>
      <vt:lpstr>Situação em 1953 </vt:lpstr>
      <vt:lpstr>Mudança do Regime Cambial (1953)</vt:lpstr>
      <vt:lpstr>Mudança do regime ....</vt:lpstr>
      <vt:lpstr>Crise Política </vt:lpstr>
      <vt:lpstr>“O Golpismo Latente”</vt:lpstr>
      <vt:lpstr>Nova Tentativa de Estabilização </vt:lpstr>
      <vt:lpstr>Instrução 70 da SUMOC</vt:lpstr>
      <vt:lpstr>Como funcionava o sistema de leilões cambiais? </vt:lpstr>
      <vt:lpstr>Taxas múltiplas de câmbio </vt:lpstr>
      <vt:lpstr>Desequilíbrio Fiscal </vt:lpstr>
      <vt:lpstr>Novas Dificuldades: café e salários </vt:lpstr>
      <vt:lpstr>Mercado de Café </vt:lpstr>
      <vt:lpstr>Instrução 99 da Sumoc </vt:lpstr>
      <vt:lpstr>A ultima crise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Duas Tentativas de Estabilização: a política econômica do segundo governo Vargas (1951-1954)</dc:title>
  <dc:creator>José Luis</dc:creator>
  <cp:lastModifiedBy>joreiro</cp:lastModifiedBy>
  <cp:revision>6</cp:revision>
  <dcterms:created xsi:type="dcterms:W3CDTF">2018-03-26T12:33:25Z</dcterms:created>
  <dcterms:modified xsi:type="dcterms:W3CDTF">2018-03-27T10:32:05Z</dcterms:modified>
</cp:coreProperties>
</file>